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4539" r:id="rId2"/>
    <p:sldMasterId id="2147484653" r:id="rId3"/>
    <p:sldMasterId id="2147484657" r:id="rId4"/>
    <p:sldMasterId id="2147484664" r:id="rId5"/>
    <p:sldMasterId id="2147484674" r:id="rId6"/>
  </p:sldMasterIdLst>
  <p:notesMasterIdLst>
    <p:notesMasterId r:id="rId95"/>
  </p:notesMasterIdLst>
  <p:handoutMasterIdLst>
    <p:handoutMasterId r:id="rId96"/>
  </p:handoutMasterIdLst>
  <p:sldIdLst>
    <p:sldId id="500" r:id="rId7"/>
    <p:sldId id="301" r:id="rId8"/>
    <p:sldId id="528" r:id="rId9"/>
    <p:sldId id="535" r:id="rId10"/>
    <p:sldId id="547" r:id="rId11"/>
    <p:sldId id="548" r:id="rId12"/>
    <p:sldId id="536" r:id="rId13"/>
    <p:sldId id="538" r:id="rId14"/>
    <p:sldId id="537" r:id="rId15"/>
    <p:sldId id="549" r:id="rId16"/>
    <p:sldId id="550" r:id="rId17"/>
    <p:sldId id="551" r:id="rId18"/>
    <p:sldId id="553" r:id="rId19"/>
    <p:sldId id="554" r:id="rId20"/>
    <p:sldId id="558" r:id="rId21"/>
    <p:sldId id="559" r:id="rId22"/>
    <p:sldId id="560" r:id="rId23"/>
    <p:sldId id="561" r:id="rId24"/>
    <p:sldId id="506" r:id="rId25"/>
    <p:sldId id="565" r:id="rId26"/>
    <p:sldId id="429" r:id="rId27"/>
    <p:sldId id="566" r:id="rId28"/>
    <p:sldId id="430" r:id="rId29"/>
    <p:sldId id="433" r:id="rId30"/>
    <p:sldId id="434" r:id="rId31"/>
    <p:sldId id="524" r:id="rId32"/>
    <p:sldId id="526" r:id="rId33"/>
    <p:sldId id="527" r:id="rId34"/>
    <p:sldId id="435" r:id="rId35"/>
    <p:sldId id="530" r:id="rId36"/>
    <p:sldId id="437" r:id="rId37"/>
    <p:sldId id="438" r:id="rId38"/>
    <p:sldId id="441" r:id="rId39"/>
    <p:sldId id="442" r:id="rId40"/>
    <p:sldId id="531" r:id="rId41"/>
    <p:sldId id="445" r:id="rId42"/>
    <p:sldId id="446" r:id="rId43"/>
    <p:sldId id="447" r:id="rId44"/>
    <p:sldId id="448" r:id="rId45"/>
    <p:sldId id="449" r:id="rId46"/>
    <p:sldId id="450" r:id="rId47"/>
    <p:sldId id="452" r:id="rId48"/>
    <p:sldId id="453" r:id="rId49"/>
    <p:sldId id="456" r:id="rId50"/>
    <p:sldId id="457" r:id="rId51"/>
    <p:sldId id="458" r:id="rId52"/>
    <p:sldId id="459" r:id="rId53"/>
    <p:sldId id="465" r:id="rId54"/>
    <p:sldId id="466" r:id="rId55"/>
    <p:sldId id="468" r:id="rId56"/>
    <p:sldId id="470" r:id="rId57"/>
    <p:sldId id="471" r:id="rId58"/>
    <p:sldId id="523" r:id="rId59"/>
    <p:sldId id="472" r:id="rId60"/>
    <p:sldId id="473" r:id="rId61"/>
    <p:sldId id="475" r:id="rId62"/>
    <p:sldId id="532" r:id="rId63"/>
    <p:sldId id="533" r:id="rId64"/>
    <p:sldId id="534" r:id="rId65"/>
    <p:sldId id="476" r:id="rId66"/>
    <p:sldId id="567" r:id="rId67"/>
    <p:sldId id="581" r:id="rId68"/>
    <p:sldId id="556" r:id="rId69"/>
    <p:sldId id="555" r:id="rId70"/>
    <p:sldId id="589" r:id="rId71"/>
    <p:sldId id="557" r:id="rId72"/>
    <p:sldId id="570" r:id="rId73"/>
    <p:sldId id="571" r:id="rId74"/>
    <p:sldId id="563" r:id="rId75"/>
    <p:sldId id="564" r:id="rId76"/>
    <p:sldId id="577" r:id="rId77"/>
    <p:sldId id="578" r:id="rId78"/>
    <p:sldId id="579" r:id="rId79"/>
    <p:sldId id="575" r:id="rId80"/>
    <p:sldId id="576" r:id="rId81"/>
    <p:sldId id="580" r:id="rId82"/>
    <p:sldId id="562" r:id="rId83"/>
    <p:sldId id="582" r:id="rId84"/>
    <p:sldId id="583" r:id="rId85"/>
    <p:sldId id="584" r:id="rId86"/>
    <p:sldId id="585" r:id="rId87"/>
    <p:sldId id="586" r:id="rId88"/>
    <p:sldId id="587" r:id="rId89"/>
    <p:sldId id="590" r:id="rId90"/>
    <p:sldId id="591" r:id="rId91"/>
    <p:sldId id="592" r:id="rId92"/>
    <p:sldId id="588" r:id="rId93"/>
    <p:sldId id="502" r:id="rId9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12"/>
    <a:srgbClr val="808080"/>
    <a:srgbClr val="DE0010"/>
    <a:srgbClr val="E50012"/>
    <a:srgbClr val="E0D6BE"/>
    <a:srgbClr val="F0ECF4"/>
    <a:srgbClr val="FBEADA"/>
    <a:srgbClr val="F4F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737" autoAdjust="0"/>
  </p:normalViewPr>
  <p:slideViewPr>
    <p:cSldViewPr>
      <p:cViewPr>
        <p:scale>
          <a:sx n="69" d="100"/>
          <a:sy n="69" d="100"/>
        </p:scale>
        <p:origin x="-1212" y="-78"/>
      </p:cViewPr>
      <p:guideLst>
        <p:guide orient="horz" pos="2160"/>
        <p:guide pos="2845"/>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804" y="-90"/>
      </p:cViewPr>
      <p:guideLst>
        <p:guide orient="horz" pos="2880"/>
        <p:guide pos="2160"/>
      </p:guideLst>
    </p:cSldViewPr>
  </p:notes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28700A-338F-4BC5-8BBB-268CD2A49008}" type="doc">
      <dgm:prSet loTypeId="urn:microsoft.com/office/officeart/2005/8/layout/list1" loCatId="list" qsTypeId="urn:microsoft.com/office/officeart/2005/8/quickstyle/3d4" qsCatId="3D" csTypeId="urn:microsoft.com/office/officeart/2005/8/colors/accent1_2" csCatId="accent1" phldr="1"/>
      <dgm:spPr/>
      <dgm:t>
        <a:bodyPr/>
        <a:lstStyle/>
        <a:p>
          <a:endParaRPr lang="zh-CN" altLang="en-US"/>
        </a:p>
      </dgm:t>
    </dgm:pt>
    <dgm:pt modelId="{54440BF3-772C-4B85-8C15-E611F5CD1648}">
      <dgm:prSet custT="1"/>
      <dgm:spPr/>
      <dgm:t>
        <a:bodyPr/>
        <a:lstStyle/>
        <a:p>
          <a:pPr rtl="0"/>
          <a:r>
            <a:rPr lang="zh-CN" sz="1400" smtClean="0"/>
            <a:t>与</a:t>
          </a:r>
          <a:r>
            <a:rPr lang="en-US" altLang="zh-CN" sz="1400" smtClean="0"/>
            <a:t>ERP</a:t>
          </a:r>
          <a:r>
            <a:rPr lang="zh-CN" altLang="en-US" sz="1400" smtClean="0"/>
            <a:t>大鳄之间的</a:t>
          </a:r>
          <a:r>
            <a:rPr lang="en-US" altLang="zh-CN" sz="1400" smtClean="0"/>
            <a:t>PK</a:t>
          </a:r>
          <a:endParaRPr lang="zh-CN" sz="1400"/>
        </a:p>
      </dgm:t>
    </dgm:pt>
    <dgm:pt modelId="{7166D5AA-3413-4B08-AFBF-3CF586890CC8}" type="parTrans" cxnId="{1801EFBA-D5F8-4566-9775-184AEA3CF01E}">
      <dgm:prSet/>
      <dgm:spPr/>
      <dgm:t>
        <a:bodyPr/>
        <a:lstStyle/>
        <a:p>
          <a:endParaRPr lang="zh-CN" altLang="en-US" sz="2000"/>
        </a:p>
      </dgm:t>
    </dgm:pt>
    <dgm:pt modelId="{196844BB-4D3B-4505-AB50-697AEAAC91A9}" type="sibTrans" cxnId="{1801EFBA-D5F8-4566-9775-184AEA3CF01E}">
      <dgm:prSet/>
      <dgm:spPr/>
      <dgm:t>
        <a:bodyPr/>
        <a:lstStyle/>
        <a:p>
          <a:endParaRPr lang="zh-CN" altLang="en-US" sz="2000"/>
        </a:p>
      </dgm:t>
    </dgm:pt>
    <dgm:pt modelId="{779C67CE-A6FA-4E60-9AE6-9E4B801547BD}">
      <dgm:prSet custT="1"/>
      <dgm:spPr/>
      <dgm:t>
        <a:bodyPr/>
        <a:lstStyle/>
        <a:p>
          <a:pPr rtl="0"/>
          <a:r>
            <a:rPr lang="en-US" sz="1400" smtClean="0"/>
            <a:t>SAP</a:t>
          </a:r>
          <a:r>
            <a:rPr lang="zh-CN" altLang="en-US" sz="1400" smtClean="0"/>
            <a:t>、</a:t>
          </a:r>
          <a:r>
            <a:rPr lang="en-US" altLang="zh-CN" sz="1400" smtClean="0"/>
            <a:t>Oracle</a:t>
          </a:r>
          <a:r>
            <a:rPr lang="zh-CN" sz="1400" smtClean="0"/>
            <a:t>没有零售</a:t>
          </a:r>
          <a:r>
            <a:rPr lang="zh-CN" altLang="en-US" sz="1400" smtClean="0"/>
            <a:t>产品</a:t>
          </a:r>
          <a:r>
            <a:rPr lang="zh-CN" sz="1400" smtClean="0"/>
            <a:t>、没有车间管理</a:t>
          </a:r>
          <a:r>
            <a:rPr lang="zh-CN" altLang="en-US" sz="1400" smtClean="0"/>
            <a:t>产品</a:t>
          </a:r>
          <a:r>
            <a:rPr lang="zh-CN" sz="1400" smtClean="0"/>
            <a:t>，无法全面应用二维表单，</a:t>
          </a:r>
          <a:r>
            <a:rPr lang="zh-CN" altLang="en-US" sz="1400" smtClean="0"/>
            <a:t>易用性差，方案主要靠各种产品拼凑</a:t>
          </a:r>
          <a:endParaRPr lang="zh-CN" sz="1400"/>
        </a:p>
      </dgm:t>
    </dgm:pt>
    <dgm:pt modelId="{90CB5BAB-1365-41D5-8FD5-EFF8DB55F05A}" type="parTrans" cxnId="{4928D38C-DB9F-4B6A-930C-7CA894110AE5}">
      <dgm:prSet/>
      <dgm:spPr/>
      <dgm:t>
        <a:bodyPr/>
        <a:lstStyle/>
        <a:p>
          <a:endParaRPr lang="zh-CN" altLang="en-US" sz="2000"/>
        </a:p>
      </dgm:t>
    </dgm:pt>
    <dgm:pt modelId="{D620C312-4302-4D0B-ACA2-15320574946A}" type="sibTrans" cxnId="{4928D38C-DB9F-4B6A-930C-7CA894110AE5}">
      <dgm:prSet/>
      <dgm:spPr/>
      <dgm:t>
        <a:bodyPr/>
        <a:lstStyle/>
        <a:p>
          <a:endParaRPr lang="zh-CN" altLang="en-US" sz="2000"/>
        </a:p>
      </dgm:t>
    </dgm:pt>
    <dgm:pt modelId="{A9CA969C-0AEE-46E8-A186-7C789A9D6CA2}">
      <dgm:prSet custT="1"/>
      <dgm:spPr/>
      <dgm:t>
        <a:bodyPr/>
        <a:lstStyle/>
        <a:p>
          <a:pPr rtl="0"/>
          <a:r>
            <a:rPr lang="zh-CN" sz="1400" smtClean="0"/>
            <a:t>与</a:t>
          </a:r>
          <a:r>
            <a:rPr lang="zh-CN" altLang="en-US" sz="1400" smtClean="0"/>
            <a:t>重点竞争对手</a:t>
          </a:r>
          <a:r>
            <a:rPr lang="zh-CN" sz="1400" smtClean="0"/>
            <a:t>金蝶、鼎捷</a:t>
          </a:r>
          <a:r>
            <a:rPr lang="en-US" sz="1400" smtClean="0"/>
            <a:t>PK</a:t>
          </a:r>
          <a:endParaRPr lang="zh-CN" sz="1400"/>
        </a:p>
      </dgm:t>
    </dgm:pt>
    <dgm:pt modelId="{9762DFF3-EA83-4B36-A6CB-FC6369AF144E}" type="parTrans" cxnId="{AF25C536-B1BA-4A1C-A479-2F8E4E600831}">
      <dgm:prSet/>
      <dgm:spPr/>
      <dgm:t>
        <a:bodyPr/>
        <a:lstStyle/>
        <a:p>
          <a:endParaRPr lang="zh-CN" altLang="en-US" sz="2000"/>
        </a:p>
      </dgm:t>
    </dgm:pt>
    <dgm:pt modelId="{1D1C6683-B34A-48C7-9AEE-8A1511147BE8}" type="sibTrans" cxnId="{AF25C536-B1BA-4A1C-A479-2F8E4E600831}">
      <dgm:prSet/>
      <dgm:spPr/>
      <dgm:t>
        <a:bodyPr/>
        <a:lstStyle/>
        <a:p>
          <a:endParaRPr lang="zh-CN" altLang="en-US" sz="2000"/>
        </a:p>
      </dgm:t>
    </dgm:pt>
    <dgm:pt modelId="{B4186561-AEF5-42D4-BA23-19E476E7D33C}">
      <dgm:prSet custT="1"/>
      <dgm:spPr/>
      <dgm:t>
        <a:bodyPr/>
        <a:lstStyle/>
        <a:p>
          <a:pPr rtl="0"/>
          <a:r>
            <a:rPr lang="zh-CN" sz="1400" smtClean="0"/>
            <a:t>没有行业解决方案，造成</a:t>
          </a:r>
          <a:r>
            <a:rPr lang="zh-CN" altLang="en-US" sz="1400" smtClean="0"/>
            <a:t>行业无法进行延展，不存在同质化</a:t>
          </a:r>
          <a:r>
            <a:rPr lang="en-US" altLang="zh-CN" sz="1400" smtClean="0"/>
            <a:t/>
          </a:r>
          <a:br>
            <a:rPr lang="en-US" altLang="zh-CN" sz="1400" smtClean="0"/>
          </a:br>
          <a:r>
            <a:rPr lang="zh-CN" altLang="en-US" sz="1400" smtClean="0"/>
            <a:t>策略：</a:t>
          </a:r>
          <a:r>
            <a:rPr lang="en-US" altLang="zh-CN" sz="1400" smtClean="0"/>
            <a:t>PK</a:t>
          </a:r>
          <a:r>
            <a:rPr lang="zh-CN" altLang="en-US" sz="1400" smtClean="0"/>
            <a:t>行业整体解决方案</a:t>
          </a:r>
          <a:endParaRPr lang="zh-CN" sz="1400"/>
        </a:p>
      </dgm:t>
    </dgm:pt>
    <dgm:pt modelId="{D1C0906F-24EC-4D87-AF51-533B58B04E88}" type="parTrans" cxnId="{E755143C-F783-4734-9A8F-B97F9082D19F}">
      <dgm:prSet/>
      <dgm:spPr/>
      <dgm:t>
        <a:bodyPr/>
        <a:lstStyle/>
        <a:p>
          <a:endParaRPr lang="zh-CN" altLang="en-US" sz="2000"/>
        </a:p>
      </dgm:t>
    </dgm:pt>
    <dgm:pt modelId="{3161DE82-FA8C-447C-AC52-FA4759CB6BD7}" type="sibTrans" cxnId="{E755143C-F783-4734-9A8F-B97F9082D19F}">
      <dgm:prSet/>
      <dgm:spPr/>
      <dgm:t>
        <a:bodyPr/>
        <a:lstStyle/>
        <a:p>
          <a:endParaRPr lang="zh-CN" altLang="en-US" sz="2000"/>
        </a:p>
      </dgm:t>
    </dgm:pt>
    <dgm:pt modelId="{E0B58C95-A9D0-40A8-8512-F70C0CC44790}">
      <dgm:prSet custT="1"/>
      <dgm:spPr/>
      <dgm:t>
        <a:bodyPr/>
        <a:lstStyle/>
        <a:p>
          <a:pPr rtl="0"/>
          <a:r>
            <a:rPr lang="zh-CN" sz="1400" smtClean="0"/>
            <a:t>与</a:t>
          </a:r>
          <a:r>
            <a:rPr lang="zh-CN" altLang="en-US" sz="1400" smtClean="0"/>
            <a:t>行业软件</a:t>
          </a:r>
          <a:r>
            <a:rPr lang="zh-CN" sz="1400" smtClean="0"/>
            <a:t>百胜、伯俊</a:t>
          </a:r>
          <a:r>
            <a:rPr lang="en-US" sz="1400" smtClean="0"/>
            <a:t>PK</a:t>
          </a:r>
          <a:endParaRPr lang="zh-CN" sz="1400"/>
        </a:p>
      </dgm:t>
    </dgm:pt>
    <dgm:pt modelId="{F4D5F3C6-896A-4D74-90BB-592FABBFD113}" type="parTrans" cxnId="{F969C54D-C29B-4E81-8864-B8CFA2E65CBF}">
      <dgm:prSet/>
      <dgm:spPr/>
      <dgm:t>
        <a:bodyPr/>
        <a:lstStyle/>
        <a:p>
          <a:endParaRPr lang="zh-CN" altLang="en-US" sz="2000"/>
        </a:p>
      </dgm:t>
    </dgm:pt>
    <dgm:pt modelId="{F4F2E058-118E-4BB5-913E-E4ACAE38A592}" type="sibTrans" cxnId="{F969C54D-C29B-4E81-8864-B8CFA2E65CBF}">
      <dgm:prSet/>
      <dgm:spPr/>
      <dgm:t>
        <a:bodyPr/>
        <a:lstStyle/>
        <a:p>
          <a:endParaRPr lang="zh-CN" altLang="en-US" sz="2000"/>
        </a:p>
      </dgm:t>
    </dgm:pt>
    <dgm:pt modelId="{0294B8D4-14D4-4311-BF82-FD30B7E94074}">
      <dgm:prSet custT="1"/>
      <dgm:spPr/>
      <dgm:t>
        <a:bodyPr/>
        <a:lstStyle/>
        <a:p>
          <a:pPr rtl="0"/>
          <a:r>
            <a:rPr lang="zh-CN" altLang="en-US" sz="1400" smtClean="0"/>
            <a:t>缺乏行业的整体解决方案，在生产与财务是短板和空缺，有一定的行业优势，但是整体性比我们弱，没有整体规划与业务的整合性</a:t>
          </a:r>
          <a:endParaRPr lang="zh-CN" altLang="en-US" sz="1400"/>
        </a:p>
      </dgm:t>
    </dgm:pt>
    <dgm:pt modelId="{48C84F2D-30F8-478C-B33F-7324F3DEE56A}" type="parTrans" cxnId="{B6B43EC8-EA71-4F4F-A1FA-DA6D64EB1BF6}">
      <dgm:prSet/>
      <dgm:spPr/>
      <dgm:t>
        <a:bodyPr/>
        <a:lstStyle/>
        <a:p>
          <a:endParaRPr lang="zh-CN" altLang="en-US" sz="2000"/>
        </a:p>
      </dgm:t>
    </dgm:pt>
    <dgm:pt modelId="{F4890674-01B2-4350-B37F-0112FCFDB4E3}" type="sibTrans" cxnId="{B6B43EC8-EA71-4F4F-A1FA-DA6D64EB1BF6}">
      <dgm:prSet/>
      <dgm:spPr/>
      <dgm:t>
        <a:bodyPr/>
        <a:lstStyle/>
        <a:p>
          <a:endParaRPr lang="zh-CN" altLang="en-US" sz="2000"/>
        </a:p>
      </dgm:t>
    </dgm:pt>
    <dgm:pt modelId="{2A25EF8A-F2C9-4DA5-90B9-8E0C21B20E1A}">
      <dgm:prSet custT="1"/>
      <dgm:spPr/>
      <dgm:t>
        <a:bodyPr/>
        <a:lstStyle/>
        <a:p>
          <a:pPr rtl="0"/>
          <a:r>
            <a:rPr lang="zh-CN" sz="1400" smtClean="0"/>
            <a:t>与地方性小软件</a:t>
          </a:r>
          <a:r>
            <a:rPr lang="en-US" sz="1400" smtClean="0"/>
            <a:t>PK</a:t>
          </a:r>
          <a:endParaRPr lang="zh-CN" sz="1400"/>
        </a:p>
      </dgm:t>
    </dgm:pt>
    <dgm:pt modelId="{D68BBE28-3B05-4CF4-88E7-AEC1C8732045}" type="parTrans" cxnId="{33978F57-6CCB-4DB7-9771-2E56F9B51E4B}">
      <dgm:prSet/>
      <dgm:spPr/>
      <dgm:t>
        <a:bodyPr/>
        <a:lstStyle/>
        <a:p>
          <a:endParaRPr lang="zh-CN" altLang="en-US" sz="2000"/>
        </a:p>
      </dgm:t>
    </dgm:pt>
    <dgm:pt modelId="{CA6629DA-591B-4AE5-8F23-1D0F4F45CE40}" type="sibTrans" cxnId="{33978F57-6CCB-4DB7-9771-2E56F9B51E4B}">
      <dgm:prSet/>
      <dgm:spPr/>
      <dgm:t>
        <a:bodyPr/>
        <a:lstStyle/>
        <a:p>
          <a:endParaRPr lang="zh-CN" altLang="en-US" sz="2000"/>
        </a:p>
      </dgm:t>
    </dgm:pt>
    <dgm:pt modelId="{7471DC10-63F0-4E6E-B8BD-ED9A899A1684}">
      <dgm:prSet custT="1"/>
      <dgm:spPr/>
      <dgm:t>
        <a:bodyPr/>
        <a:lstStyle/>
        <a:p>
          <a:pPr rtl="0"/>
          <a:r>
            <a:rPr lang="zh-CN" altLang="en-US" sz="1400" smtClean="0"/>
            <a:t>产品的稳定性差，只有地方小众客户</a:t>
          </a:r>
          <a:endParaRPr lang="zh-CN" altLang="en-US" sz="1400"/>
        </a:p>
      </dgm:t>
    </dgm:pt>
    <dgm:pt modelId="{35B52998-828C-4D25-A77D-D27A6012F317}" type="parTrans" cxnId="{DCF1B8A0-9B2A-43C5-B726-708FF3DD117D}">
      <dgm:prSet/>
      <dgm:spPr/>
      <dgm:t>
        <a:bodyPr/>
        <a:lstStyle/>
        <a:p>
          <a:endParaRPr lang="zh-CN" altLang="en-US" sz="2000"/>
        </a:p>
      </dgm:t>
    </dgm:pt>
    <dgm:pt modelId="{07B97C29-A5E2-4893-9640-5C70C24A7E0A}" type="sibTrans" cxnId="{DCF1B8A0-9B2A-43C5-B726-708FF3DD117D}">
      <dgm:prSet/>
      <dgm:spPr/>
      <dgm:t>
        <a:bodyPr/>
        <a:lstStyle/>
        <a:p>
          <a:endParaRPr lang="zh-CN" altLang="en-US" sz="2000"/>
        </a:p>
      </dgm:t>
    </dgm:pt>
    <dgm:pt modelId="{3CCF582E-86C2-4FE9-B245-CADFB8458032}">
      <dgm:prSet custT="1"/>
      <dgm:spPr/>
      <dgm:t>
        <a:bodyPr/>
        <a:lstStyle/>
        <a:p>
          <a:pPr rtl="0"/>
          <a:r>
            <a:rPr lang="en-US" sz="1400" smtClean="0"/>
            <a:t>SAP-A1</a:t>
          </a:r>
          <a:r>
            <a:rPr lang="zh-CN" sz="1400" smtClean="0"/>
            <a:t>和</a:t>
          </a:r>
          <a:r>
            <a:rPr lang="en-US" sz="1400" smtClean="0"/>
            <a:t>R3</a:t>
          </a:r>
          <a:r>
            <a:rPr lang="zh-CN" sz="1400" smtClean="0"/>
            <a:t>产品</a:t>
          </a:r>
          <a:r>
            <a:rPr lang="zh-CN" altLang="en-US" sz="1400" smtClean="0"/>
            <a:t>价格</a:t>
          </a:r>
          <a:r>
            <a:rPr lang="zh-CN" sz="1400" smtClean="0"/>
            <a:t>比我们高</a:t>
          </a:r>
          <a:r>
            <a:rPr lang="en-US" altLang="zh-CN" sz="1400" smtClean="0"/>
            <a:t>,B1</a:t>
          </a:r>
          <a:r>
            <a:rPr lang="zh-CN" altLang="en-US" sz="1400" smtClean="0"/>
            <a:t>产品就是一个短板产品</a:t>
          </a:r>
          <a:endParaRPr lang="zh-CN" sz="1400"/>
        </a:p>
      </dgm:t>
    </dgm:pt>
    <dgm:pt modelId="{74292860-4BBA-406C-A9E3-138E7413D8F7}" type="parTrans" cxnId="{DBA40619-B239-44C2-9C7F-EE753A67A003}">
      <dgm:prSet/>
      <dgm:spPr/>
      <dgm:t>
        <a:bodyPr/>
        <a:lstStyle/>
        <a:p>
          <a:endParaRPr lang="zh-CN" altLang="en-US" sz="2000"/>
        </a:p>
      </dgm:t>
    </dgm:pt>
    <dgm:pt modelId="{9930CA69-E624-4C91-B572-BC4003E75456}" type="sibTrans" cxnId="{DBA40619-B239-44C2-9C7F-EE753A67A003}">
      <dgm:prSet/>
      <dgm:spPr/>
      <dgm:t>
        <a:bodyPr/>
        <a:lstStyle/>
        <a:p>
          <a:endParaRPr lang="zh-CN" altLang="en-US" sz="2000"/>
        </a:p>
      </dgm:t>
    </dgm:pt>
    <dgm:pt modelId="{D5B16C30-8219-465D-AD2A-D816FA484E57}">
      <dgm:prSet custT="1"/>
      <dgm:spPr/>
      <dgm:t>
        <a:bodyPr/>
        <a:lstStyle/>
        <a:p>
          <a:pPr rtl="0"/>
          <a:r>
            <a:rPr lang="zh-CN" sz="1400" smtClean="0"/>
            <a:t>在服装行业，</a:t>
          </a:r>
          <a:r>
            <a:rPr lang="en-US" sz="1400" smtClean="0"/>
            <a:t>SAP</a:t>
          </a:r>
          <a:r>
            <a:rPr lang="zh-CN" altLang="en-US" sz="1400" smtClean="0"/>
            <a:t>、</a:t>
          </a:r>
          <a:r>
            <a:rPr lang="en-US" altLang="zh-CN" sz="1400" smtClean="0"/>
            <a:t>Oracle</a:t>
          </a:r>
          <a:r>
            <a:rPr lang="zh-CN" sz="1400" smtClean="0"/>
            <a:t>不占优势，现在的样板客户的</a:t>
          </a:r>
          <a:r>
            <a:rPr lang="zh-CN" altLang="en-US" sz="1400" smtClean="0"/>
            <a:t>体验性</a:t>
          </a:r>
          <a:r>
            <a:rPr lang="zh-CN" sz="1400" smtClean="0"/>
            <a:t>差</a:t>
          </a:r>
          <a:r>
            <a:rPr lang="zh-CN" altLang="en-US" sz="1400" smtClean="0"/>
            <a:t>，无法做到产品级的演示与沟通</a:t>
          </a:r>
          <a:endParaRPr lang="zh-CN" sz="1400"/>
        </a:p>
      </dgm:t>
    </dgm:pt>
    <dgm:pt modelId="{06C43364-BCBB-4FCE-AA0C-DA728C64532B}" type="parTrans" cxnId="{F1BD4524-B898-4F43-A32E-980294DF1C7D}">
      <dgm:prSet/>
      <dgm:spPr/>
      <dgm:t>
        <a:bodyPr/>
        <a:lstStyle/>
        <a:p>
          <a:endParaRPr lang="zh-CN" altLang="en-US" sz="2000"/>
        </a:p>
      </dgm:t>
    </dgm:pt>
    <dgm:pt modelId="{92EB08CD-2C2D-45D3-BCDB-FBA39E644C90}" type="sibTrans" cxnId="{F1BD4524-B898-4F43-A32E-980294DF1C7D}">
      <dgm:prSet/>
      <dgm:spPr/>
      <dgm:t>
        <a:bodyPr/>
        <a:lstStyle/>
        <a:p>
          <a:endParaRPr lang="zh-CN" altLang="en-US" sz="2000"/>
        </a:p>
      </dgm:t>
    </dgm:pt>
    <dgm:pt modelId="{0CECE509-64CD-4509-A2DC-33183665E7B1}">
      <dgm:prSet custT="1"/>
      <dgm:spPr/>
      <dgm:t>
        <a:bodyPr/>
        <a:lstStyle/>
        <a:p>
          <a:pPr rtl="0"/>
          <a:r>
            <a:rPr lang="zh-CN" altLang="en-US" sz="1400" smtClean="0"/>
            <a:t>策略：</a:t>
          </a:r>
          <a:r>
            <a:rPr lang="en-US" altLang="zh-CN" sz="1400" smtClean="0"/>
            <a:t>PK</a:t>
          </a:r>
          <a:r>
            <a:rPr lang="zh-CN" altLang="en-US" sz="1400" smtClean="0"/>
            <a:t>产品方案与价格、全面的数据演示</a:t>
          </a:r>
          <a:endParaRPr lang="zh-CN" sz="1400"/>
        </a:p>
      </dgm:t>
    </dgm:pt>
    <dgm:pt modelId="{A46DA126-ECF6-4B28-9862-2A91E22E9CEF}" type="parTrans" cxnId="{63AD6FFC-C799-4343-B01D-DEB837DEEF20}">
      <dgm:prSet/>
      <dgm:spPr/>
      <dgm:t>
        <a:bodyPr/>
        <a:lstStyle/>
        <a:p>
          <a:endParaRPr lang="zh-CN" altLang="en-US" sz="2000"/>
        </a:p>
      </dgm:t>
    </dgm:pt>
    <dgm:pt modelId="{A4D1542F-E537-4E66-BC89-4D442495BDA2}" type="sibTrans" cxnId="{63AD6FFC-C799-4343-B01D-DEB837DEEF20}">
      <dgm:prSet/>
      <dgm:spPr/>
      <dgm:t>
        <a:bodyPr/>
        <a:lstStyle/>
        <a:p>
          <a:endParaRPr lang="zh-CN" altLang="en-US" sz="2000"/>
        </a:p>
      </dgm:t>
    </dgm:pt>
    <dgm:pt modelId="{52EC571B-D7C2-4F54-AA0A-3F7EC565E1D6}">
      <dgm:prSet custT="1"/>
      <dgm:spPr/>
      <dgm:t>
        <a:bodyPr/>
        <a:lstStyle/>
        <a:p>
          <a:pPr rtl="0"/>
          <a:r>
            <a:rPr lang="zh-CN" altLang="en-US" sz="1400" smtClean="0"/>
            <a:t>策略：</a:t>
          </a:r>
          <a:r>
            <a:rPr lang="en-US" altLang="zh-CN" sz="1400" smtClean="0"/>
            <a:t>PK</a:t>
          </a:r>
          <a:r>
            <a:rPr lang="zh-CN" altLang="en-US" sz="1400" smtClean="0"/>
            <a:t>行业业务整合解决方案</a:t>
          </a:r>
          <a:endParaRPr lang="zh-CN" sz="1400"/>
        </a:p>
      </dgm:t>
    </dgm:pt>
    <dgm:pt modelId="{4C70CEBF-C57F-4A86-8F42-5D983AD48289}" type="parTrans" cxnId="{113BEA8E-97FA-495E-B8B2-32C23953D887}">
      <dgm:prSet/>
      <dgm:spPr/>
      <dgm:t>
        <a:bodyPr/>
        <a:lstStyle/>
        <a:p>
          <a:endParaRPr lang="zh-CN" altLang="en-US" sz="2000"/>
        </a:p>
      </dgm:t>
    </dgm:pt>
    <dgm:pt modelId="{66BC1937-5840-4F8E-9EA9-3736B00364ED}" type="sibTrans" cxnId="{113BEA8E-97FA-495E-B8B2-32C23953D887}">
      <dgm:prSet/>
      <dgm:spPr/>
      <dgm:t>
        <a:bodyPr/>
        <a:lstStyle/>
        <a:p>
          <a:endParaRPr lang="zh-CN" altLang="en-US" sz="2000"/>
        </a:p>
      </dgm:t>
    </dgm:pt>
    <dgm:pt modelId="{D370F6E6-8CC9-4D9A-A71E-61C8BBE0C5E9}">
      <dgm:prSet custT="1"/>
      <dgm:spPr/>
      <dgm:t>
        <a:bodyPr/>
        <a:lstStyle/>
        <a:p>
          <a:pPr rtl="0"/>
          <a:r>
            <a:rPr lang="zh-CN" altLang="en-US" sz="1400" smtClean="0"/>
            <a:t>策略：</a:t>
          </a:r>
          <a:r>
            <a:rPr lang="en-US" altLang="zh-CN" sz="1400" smtClean="0"/>
            <a:t>PK</a:t>
          </a:r>
          <a:r>
            <a:rPr lang="zh-CN" altLang="en-US" sz="1400" smtClean="0"/>
            <a:t>产品成熟度</a:t>
          </a:r>
          <a:endParaRPr lang="zh-CN" sz="1400"/>
        </a:p>
      </dgm:t>
    </dgm:pt>
    <dgm:pt modelId="{5C9E0DA8-4417-4B69-9712-FF5828E3004B}" type="parTrans" cxnId="{E766F66F-B32F-4872-86F6-3E2685177B43}">
      <dgm:prSet/>
      <dgm:spPr/>
      <dgm:t>
        <a:bodyPr/>
        <a:lstStyle/>
        <a:p>
          <a:endParaRPr lang="zh-CN" altLang="en-US" sz="2000"/>
        </a:p>
      </dgm:t>
    </dgm:pt>
    <dgm:pt modelId="{94584A0D-E88D-4D2F-BF4F-10A1C4CAD605}" type="sibTrans" cxnId="{E766F66F-B32F-4872-86F6-3E2685177B43}">
      <dgm:prSet/>
      <dgm:spPr/>
      <dgm:t>
        <a:bodyPr/>
        <a:lstStyle/>
        <a:p>
          <a:endParaRPr lang="zh-CN" altLang="en-US" sz="2000"/>
        </a:p>
      </dgm:t>
    </dgm:pt>
    <dgm:pt modelId="{D2BEF363-BEC2-4147-AB40-CAF492218493}" type="pres">
      <dgm:prSet presAssocID="{0428700A-338F-4BC5-8BBB-268CD2A49008}" presName="linear" presStyleCnt="0">
        <dgm:presLayoutVars>
          <dgm:dir/>
          <dgm:animLvl val="lvl"/>
          <dgm:resizeHandles val="exact"/>
        </dgm:presLayoutVars>
      </dgm:prSet>
      <dgm:spPr/>
      <dgm:t>
        <a:bodyPr/>
        <a:lstStyle/>
        <a:p>
          <a:endParaRPr lang="zh-CN" altLang="en-US"/>
        </a:p>
      </dgm:t>
    </dgm:pt>
    <dgm:pt modelId="{2D7444C1-9CD6-402B-8F95-D288618AE4FC}" type="pres">
      <dgm:prSet presAssocID="{54440BF3-772C-4B85-8C15-E611F5CD1648}" presName="parentLin" presStyleCnt="0"/>
      <dgm:spPr/>
    </dgm:pt>
    <dgm:pt modelId="{8F745996-F5E7-4017-873E-32D320887207}" type="pres">
      <dgm:prSet presAssocID="{54440BF3-772C-4B85-8C15-E611F5CD1648}" presName="parentLeftMargin" presStyleLbl="node1" presStyleIdx="0" presStyleCnt="4"/>
      <dgm:spPr/>
      <dgm:t>
        <a:bodyPr/>
        <a:lstStyle/>
        <a:p>
          <a:endParaRPr lang="zh-CN" altLang="en-US"/>
        </a:p>
      </dgm:t>
    </dgm:pt>
    <dgm:pt modelId="{F0CEA241-704F-4788-87DA-EDF984BE34E9}" type="pres">
      <dgm:prSet presAssocID="{54440BF3-772C-4B85-8C15-E611F5CD1648}" presName="parentText" presStyleLbl="node1" presStyleIdx="0" presStyleCnt="4">
        <dgm:presLayoutVars>
          <dgm:chMax val="0"/>
          <dgm:bulletEnabled val="1"/>
        </dgm:presLayoutVars>
      </dgm:prSet>
      <dgm:spPr/>
      <dgm:t>
        <a:bodyPr/>
        <a:lstStyle/>
        <a:p>
          <a:endParaRPr lang="zh-CN" altLang="en-US"/>
        </a:p>
      </dgm:t>
    </dgm:pt>
    <dgm:pt modelId="{8D52A536-F7C6-4D76-B24E-32A9F92EEF2B}" type="pres">
      <dgm:prSet presAssocID="{54440BF3-772C-4B85-8C15-E611F5CD1648}" presName="negativeSpace" presStyleCnt="0"/>
      <dgm:spPr/>
    </dgm:pt>
    <dgm:pt modelId="{7D78A4BE-4229-4EE9-AB2C-0CDD7ADA8511}" type="pres">
      <dgm:prSet presAssocID="{54440BF3-772C-4B85-8C15-E611F5CD1648}" presName="childText" presStyleLbl="conFgAcc1" presStyleIdx="0" presStyleCnt="4">
        <dgm:presLayoutVars>
          <dgm:bulletEnabled val="1"/>
        </dgm:presLayoutVars>
      </dgm:prSet>
      <dgm:spPr/>
      <dgm:t>
        <a:bodyPr/>
        <a:lstStyle/>
        <a:p>
          <a:endParaRPr lang="zh-CN" altLang="en-US"/>
        </a:p>
      </dgm:t>
    </dgm:pt>
    <dgm:pt modelId="{63B6D264-E30E-4D31-8F75-AB345FC5B695}" type="pres">
      <dgm:prSet presAssocID="{196844BB-4D3B-4505-AB50-697AEAAC91A9}" presName="spaceBetweenRectangles" presStyleCnt="0"/>
      <dgm:spPr/>
    </dgm:pt>
    <dgm:pt modelId="{8915C37F-D74F-40F9-8317-A8FD8823DD67}" type="pres">
      <dgm:prSet presAssocID="{A9CA969C-0AEE-46E8-A186-7C789A9D6CA2}" presName="parentLin" presStyleCnt="0"/>
      <dgm:spPr/>
    </dgm:pt>
    <dgm:pt modelId="{33450F35-7945-4508-9DA0-4FD2DC558BF9}" type="pres">
      <dgm:prSet presAssocID="{A9CA969C-0AEE-46E8-A186-7C789A9D6CA2}" presName="parentLeftMargin" presStyleLbl="node1" presStyleIdx="0" presStyleCnt="4"/>
      <dgm:spPr/>
      <dgm:t>
        <a:bodyPr/>
        <a:lstStyle/>
        <a:p>
          <a:endParaRPr lang="zh-CN" altLang="en-US"/>
        </a:p>
      </dgm:t>
    </dgm:pt>
    <dgm:pt modelId="{7CF9EDE2-AFEB-48CE-A431-C686C0D7CE05}" type="pres">
      <dgm:prSet presAssocID="{A9CA969C-0AEE-46E8-A186-7C789A9D6CA2}" presName="parentText" presStyleLbl="node1" presStyleIdx="1" presStyleCnt="4">
        <dgm:presLayoutVars>
          <dgm:chMax val="0"/>
          <dgm:bulletEnabled val="1"/>
        </dgm:presLayoutVars>
      </dgm:prSet>
      <dgm:spPr/>
      <dgm:t>
        <a:bodyPr/>
        <a:lstStyle/>
        <a:p>
          <a:endParaRPr lang="zh-CN" altLang="en-US"/>
        </a:p>
      </dgm:t>
    </dgm:pt>
    <dgm:pt modelId="{FDFD577E-AD04-4901-958B-561D1767F5E7}" type="pres">
      <dgm:prSet presAssocID="{A9CA969C-0AEE-46E8-A186-7C789A9D6CA2}" presName="negativeSpace" presStyleCnt="0"/>
      <dgm:spPr/>
    </dgm:pt>
    <dgm:pt modelId="{7E38C2E6-2ADE-464F-99E6-77176DF03691}" type="pres">
      <dgm:prSet presAssocID="{A9CA969C-0AEE-46E8-A186-7C789A9D6CA2}" presName="childText" presStyleLbl="conFgAcc1" presStyleIdx="1" presStyleCnt="4">
        <dgm:presLayoutVars>
          <dgm:bulletEnabled val="1"/>
        </dgm:presLayoutVars>
      </dgm:prSet>
      <dgm:spPr/>
      <dgm:t>
        <a:bodyPr/>
        <a:lstStyle/>
        <a:p>
          <a:endParaRPr lang="zh-CN" altLang="en-US"/>
        </a:p>
      </dgm:t>
    </dgm:pt>
    <dgm:pt modelId="{5B860543-B852-4DB8-92C5-8266A45CB1E0}" type="pres">
      <dgm:prSet presAssocID="{1D1C6683-B34A-48C7-9AEE-8A1511147BE8}" presName="spaceBetweenRectangles" presStyleCnt="0"/>
      <dgm:spPr/>
    </dgm:pt>
    <dgm:pt modelId="{A68A2727-5DDA-4155-9DC1-8B2145F82398}" type="pres">
      <dgm:prSet presAssocID="{E0B58C95-A9D0-40A8-8512-F70C0CC44790}" presName="parentLin" presStyleCnt="0"/>
      <dgm:spPr/>
    </dgm:pt>
    <dgm:pt modelId="{C143B2EF-A3A0-4119-836A-F9D6FE9A1578}" type="pres">
      <dgm:prSet presAssocID="{E0B58C95-A9D0-40A8-8512-F70C0CC44790}" presName="parentLeftMargin" presStyleLbl="node1" presStyleIdx="1" presStyleCnt="4"/>
      <dgm:spPr/>
      <dgm:t>
        <a:bodyPr/>
        <a:lstStyle/>
        <a:p>
          <a:endParaRPr lang="zh-CN" altLang="en-US"/>
        </a:p>
      </dgm:t>
    </dgm:pt>
    <dgm:pt modelId="{4734C86F-975C-4078-945F-8200B6A2259A}" type="pres">
      <dgm:prSet presAssocID="{E0B58C95-A9D0-40A8-8512-F70C0CC44790}" presName="parentText" presStyleLbl="node1" presStyleIdx="2" presStyleCnt="4">
        <dgm:presLayoutVars>
          <dgm:chMax val="0"/>
          <dgm:bulletEnabled val="1"/>
        </dgm:presLayoutVars>
      </dgm:prSet>
      <dgm:spPr/>
      <dgm:t>
        <a:bodyPr/>
        <a:lstStyle/>
        <a:p>
          <a:endParaRPr lang="zh-CN" altLang="en-US"/>
        </a:p>
      </dgm:t>
    </dgm:pt>
    <dgm:pt modelId="{367036D7-084B-4E15-97A6-3A6ED40DB229}" type="pres">
      <dgm:prSet presAssocID="{E0B58C95-A9D0-40A8-8512-F70C0CC44790}" presName="negativeSpace" presStyleCnt="0"/>
      <dgm:spPr/>
    </dgm:pt>
    <dgm:pt modelId="{FD2F5173-CB08-4CE8-9A6A-BA4E33605F96}" type="pres">
      <dgm:prSet presAssocID="{E0B58C95-A9D0-40A8-8512-F70C0CC44790}" presName="childText" presStyleLbl="conFgAcc1" presStyleIdx="2" presStyleCnt="4">
        <dgm:presLayoutVars>
          <dgm:bulletEnabled val="1"/>
        </dgm:presLayoutVars>
      </dgm:prSet>
      <dgm:spPr/>
      <dgm:t>
        <a:bodyPr/>
        <a:lstStyle/>
        <a:p>
          <a:endParaRPr lang="zh-CN" altLang="en-US"/>
        </a:p>
      </dgm:t>
    </dgm:pt>
    <dgm:pt modelId="{DC8C000A-D3CC-4E90-972A-9F8C8C6FA462}" type="pres">
      <dgm:prSet presAssocID="{F4F2E058-118E-4BB5-913E-E4ACAE38A592}" presName="spaceBetweenRectangles" presStyleCnt="0"/>
      <dgm:spPr/>
    </dgm:pt>
    <dgm:pt modelId="{0DA160CD-2FFD-4AA9-9A3A-F607D72F06FC}" type="pres">
      <dgm:prSet presAssocID="{2A25EF8A-F2C9-4DA5-90B9-8E0C21B20E1A}" presName="parentLin" presStyleCnt="0"/>
      <dgm:spPr/>
    </dgm:pt>
    <dgm:pt modelId="{E50EBA52-83DF-4292-B329-9470F1B5202A}" type="pres">
      <dgm:prSet presAssocID="{2A25EF8A-F2C9-4DA5-90B9-8E0C21B20E1A}" presName="parentLeftMargin" presStyleLbl="node1" presStyleIdx="2" presStyleCnt="4"/>
      <dgm:spPr/>
      <dgm:t>
        <a:bodyPr/>
        <a:lstStyle/>
        <a:p>
          <a:endParaRPr lang="zh-CN" altLang="en-US"/>
        </a:p>
      </dgm:t>
    </dgm:pt>
    <dgm:pt modelId="{94FFBBBE-C673-4E25-B6CA-862C190D7FCD}" type="pres">
      <dgm:prSet presAssocID="{2A25EF8A-F2C9-4DA5-90B9-8E0C21B20E1A}" presName="parentText" presStyleLbl="node1" presStyleIdx="3" presStyleCnt="4">
        <dgm:presLayoutVars>
          <dgm:chMax val="0"/>
          <dgm:bulletEnabled val="1"/>
        </dgm:presLayoutVars>
      </dgm:prSet>
      <dgm:spPr/>
      <dgm:t>
        <a:bodyPr/>
        <a:lstStyle/>
        <a:p>
          <a:endParaRPr lang="zh-CN" altLang="en-US"/>
        </a:p>
      </dgm:t>
    </dgm:pt>
    <dgm:pt modelId="{DE0C80FB-C3B0-4663-A4A2-8B0AE09912B7}" type="pres">
      <dgm:prSet presAssocID="{2A25EF8A-F2C9-4DA5-90B9-8E0C21B20E1A}" presName="negativeSpace" presStyleCnt="0"/>
      <dgm:spPr/>
    </dgm:pt>
    <dgm:pt modelId="{7D3AE44A-E4C6-442F-9E79-CE216934D9E1}" type="pres">
      <dgm:prSet presAssocID="{2A25EF8A-F2C9-4DA5-90B9-8E0C21B20E1A}" presName="childText" presStyleLbl="conFgAcc1" presStyleIdx="3" presStyleCnt="4">
        <dgm:presLayoutVars>
          <dgm:bulletEnabled val="1"/>
        </dgm:presLayoutVars>
      </dgm:prSet>
      <dgm:spPr/>
      <dgm:t>
        <a:bodyPr/>
        <a:lstStyle/>
        <a:p>
          <a:endParaRPr lang="zh-CN" altLang="en-US"/>
        </a:p>
      </dgm:t>
    </dgm:pt>
  </dgm:ptLst>
  <dgm:cxnLst>
    <dgm:cxn modelId="{1801EFBA-D5F8-4566-9775-184AEA3CF01E}" srcId="{0428700A-338F-4BC5-8BBB-268CD2A49008}" destId="{54440BF3-772C-4B85-8C15-E611F5CD1648}" srcOrd="0" destOrd="0" parTransId="{7166D5AA-3413-4B08-AFBF-3CF586890CC8}" sibTransId="{196844BB-4D3B-4505-AB50-697AEAAC91A9}"/>
    <dgm:cxn modelId="{4928D38C-DB9F-4B6A-930C-7CA894110AE5}" srcId="{54440BF3-772C-4B85-8C15-E611F5CD1648}" destId="{779C67CE-A6FA-4E60-9AE6-9E4B801547BD}" srcOrd="0" destOrd="0" parTransId="{90CB5BAB-1365-41D5-8FD5-EFF8DB55F05A}" sibTransId="{D620C312-4302-4D0B-ACA2-15320574946A}"/>
    <dgm:cxn modelId="{113BEA8E-97FA-495E-B8B2-32C23953D887}" srcId="{E0B58C95-A9D0-40A8-8512-F70C0CC44790}" destId="{52EC571B-D7C2-4F54-AA0A-3F7EC565E1D6}" srcOrd="1" destOrd="0" parTransId="{4C70CEBF-C57F-4A86-8F42-5D983AD48289}" sibTransId="{66BC1937-5840-4F8E-9EA9-3736B00364ED}"/>
    <dgm:cxn modelId="{F445CE97-3394-473C-81FA-26B1C6FB06EA}" type="presOf" srcId="{A9CA969C-0AEE-46E8-A186-7C789A9D6CA2}" destId="{7CF9EDE2-AFEB-48CE-A431-C686C0D7CE05}" srcOrd="1" destOrd="0" presId="urn:microsoft.com/office/officeart/2005/8/layout/list1"/>
    <dgm:cxn modelId="{4993E572-E627-4BD7-A3BA-95B357F107C5}" type="presOf" srcId="{3CCF582E-86C2-4FE9-B245-CADFB8458032}" destId="{7D78A4BE-4229-4EE9-AB2C-0CDD7ADA8511}" srcOrd="0" destOrd="1" presId="urn:microsoft.com/office/officeart/2005/8/layout/list1"/>
    <dgm:cxn modelId="{F1BD4524-B898-4F43-A32E-980294DF1C7D}" srcId="{54440BF3-772C-4B85-8C15-E611F5CD1648}" destId="{D5B16C30-8219-465D-AD2A-D816FA484E57}" srcOrd="2" destOrd="0" parTransId="{06C43364-BCBB-4FCE-AA0C-DA728C64532B}" sibTransId="{92EB08CD-2C2D-45D3-BCDB-FBA39E644C90}"/>
    <dgm:cxn modelId="{81BA181E-725F-47E1-BE29-EA157CA199DA}" type="presOf" srcId="{52EC571B-D7C2-4F54-AA0A-3F7EC565E1D6}" destId="{FD2F5173-CB08-4CE8-9A6A-BA4E33605F96}" srcOrd="0" destOrd="1" presId="urn:microsoft.com/office/officeart/2005/8/layout/list1"/>
    <dgm:cxn modelId="{F969C54D-C29B-4E81-8864-B8CFA2E65CBF}" srcId="{0428700A-338F-4BC5-8BBB-268CD2A49008}" destId="{E0B58C95-A9D0-40A8-8512-F70C0CC44790}" srcOrd="2" destOrd="0" parTransId="{F4D5F3C6-896A-4D74-90BB-592FABBFD113}" sibTransId="{F4F2E058-118E-4BB5-913E-E4ACAE38A592}"/>
    <dgm:cxn modelId="{E3ED2638-FA3A-41D0-A38C-2971F111DA1A}" type="presOf" srcId="{779C67CE-A6FA-4E60-9AE6-9E4B801547BD}" destId="{7D78A4BE-4229-4EE9-AB2C-0CDD7ADA8511}" srcOrd="0" destOrd="0" presId="urn:microsoft.com/office/officeart/2005/8/layout/list1"/>
    <dgm:cxn modelId="{F14EBAAD-DFC0-4B0B-87F8-F4EC5D271F6C}" type="presOf" srcId="{2A25EF8A-F2C9-4DA5-90B9-8E0C21B20E1A}" destId="{94FFBBBE-C673-4E25-B6CA-862C190D7FCD}" srcOrd="1" destOrd="0" presId="urn:microsoft.com/office/officeart/2005/8/layout/list1"/>
    <dgm:cxn modelId="{E755143C-F783-4734-9A8F-B97F9082D19F}" srcId="{A9CA969C-0AEE-46E8-A186-7C789A9D6CA2}" destId="{B4186561-AEF5-42D4-BA23-19E476E7D33C}" srcOrd="0" destOrd="0" parTransId="{D1C0906F-24EC-4D87-AF51-533B58B04E88}" sibTransId="{3161DE82-FA8C-447C-AC52-FA4759CB6BD7}"/>
    <dgm:cxn modelId="{B6E237C3-78EE-4211-8A5F-D57ED8A7640B}" type="presOf" srcId="{0294B8D4-14D4-4311-BF82-FD30B7E94074}" destId="{FD2F5173-CB08-4CE8-9A6A-BA4E33605F96}" srcOrd="0" destOrd="0" presId="urn:microsoft.com/office/officeart/2005/8/layout/list1"/>
    <dgm:cxn modelId="{56475FB3-B6B9-43AA-B6A3-88DB1CDFC067}" type="presOf" srcId="{A9CA969C-0AEE-46E8-A186-7C789A9D6CA2}" destId="{33450F35-7945-4508-9DA0-4FD2DC558BF9}" srcOrd="0" destOrd="0" presId="urn:microsoft.com/office/officeart/2005/8/layout/list1"/>
    <dgm:cxn modelId="{4706DCD2-7F6D-438B-B0B6-3357D7E7CA7E}" type="presOf" srcId="{B4186561-AEF5-42D4-BA23-19E476E7D33C}" destId="{7E38C2E6-2ADE-464F-99E6-77176DF03691}" srcOrd="0" destOrd="0" presId="urn:microsoft.com/office/officeart/2005/8/layout/list1"/>
    <dgm:cxn modelId="{EB3C4A09-141A-4641-B7D3-154111FE12EA}" type="presOf" srcId="{7471DC10-63F0-4E6E-B8BD-ED9A899A1684}" destId="{7D3AE44A-E4C6-442F-9E79-CE216934D9E1}" srcOrd="0" destOrd="0" presId="urn:microsoft.com/office/officeart/2005/8/layout/list1"/>
    <dgm:cxn modelId="{E2D12766-AE38-42C2-B143-D59DFA79E9F2}" type="presOf" srcId="{54440BF3-772C-4B85-8C15-E611F5CD1648}" destId="{8F745996-F5E7-4017-873E-32D320887207}" srcOrd="0" destOrd="0" presId="urn:microsoft.com/office/officeart/2005/8/layout/list1"/>
    <dgm:cxn modelId="{9F5625B9-732E-4200-8EBF-132E8D577A59}" type="presOf" srcId="{D5B16C30-8219-465D-AD2A-D816FA484E57}" destId="{7D78A4BE-4229-4EE9-AB2C-0CDD7ADA8511}" srcOrd="0" destOrd="2" presId="urn:microsoft.com/office/officeart/2005/8/layout/list1"/>
    <dgm:cxn modelId="{E766F66F-B32F-4872-86F6-3E2685177B43}" srcId="{2A25EF8A-F2C9-4DA5-90B9-8E0C21B20E1A}" destId="{D370F6E6-8CC9-4D9A-A71E-61C8BBE0C5E9}" srcOrd="1" destOrd="0" parTransId="{5C9E0DA8-4417-4B69-9712-FF5828E3004B}" sibTransId="{94584A0D-E88D-4D2F-BF4F-10A1C4CAD605}"/>
    <dgm:cxn modelId="{C7B96FD3-34E0-446B-9F29-94EC22C09065}" type="presOf" srcId="{0CECE509-64CD-4509-A2DC-33183665E7B1}" destId="{7D78A4BE-4229-4EE9-AB2C-0CDD7ADA8511}" srcOrd="0" destOrd="3" presId="urn:microsoft.com/office/officeart/2005/8/layout/list1"/>
    <dgm:cxn modelId="{DCF1B8A0-9B2A-43C5-B726-708FF3DD117D}" srcId="{2A25EF8A-F2C9-4DA5-90B9-8E0C21B20E1A}" destId="{7471DC10-63F0-4E6E-B8BD-ED9A899A1684}" srcOrd="0" destOrd="0" parTransId="{35B52998-828C-4D25-A77D-D27A6012F317}" sibTransId="{07B97C29-A5E2-4893-9640-5C70C24A7E0A}"/>
    <dgm:cxn modelId="{AF25C536-B1BA-4A1C-A479-2F8E4E600831}" srcId="{0428700A-338F-4BC5-8BBB-268CD2A49008}" destId="{A9CA969C-0AEE-46E8-A186-7C789A9D6CA2}" srcOrd="1" destOrd="0" parTransId="{9762DFF3-EA83-4B36-A6CB-FC6369AF144E}" sibTransId="{1D1C6683-B34A-48C7-9AEE-8A1511147BE8}"/>
    <dgm:cxn modelId="{E96967F5-62C5-41E8-B37E-EBD490741490}" type="presOf" srcId="{2A25EF8A-F2C9-4DA5-90B9-8E0C21B20E1A}" destId="{E50EBA52-83DF-4292-B329-9470F1B5202A}" srcOrd="0" destOrd="0" presId="urn:microsoft.com/office/officeart/2005/8/layout/list1"/>
    <dgm:cxn modelId="{E7B0F434-313A-4D6D-AB30-BB8F04B8B9B4}" type="presOf" srcId="{54440BF3-772C-4B85-8C15-E611F5CD1648}" destId="{F0CEA241-704F-4788-87DA-EDF984BE34E9}" srcOrd="1" destOrd="0" presId="urn:microsoft.com/office/officeart/2005/8/layout/list1"/>
    <dgm:cxn modelId="{B6B43EC8-EA71-4F4F-A1FA-DA6D64EB1BF6}" srcId="{E0B58C95-A9D0-40A8-8512-F70C0CC44790}" destId="{0294B8D4-14D4-4311-BF82-FD30B7E94074}" srcOrd="0" destOrd="0" parTransId="{48C84F2D-30F8-478C-B33F-7324F3DEE56A}" sibTransId="{F4890674-01B2-4350-B37F-0112FCFDB4E3}"/>
    <dgm:cxn modelId="{DBA40619-B239-44C2-9C7F-EE753A67A003}" srcId="{54440BF3-772C-4B85-8C15-E611F5CD1648}" destId="{3CCF582E-86C2-4FE9-B245-CADFB8458032}" srcOrd="1" destOrd="0" parTransId="{74292860-4BBA-406C-A9E3-138E7413D8F7}" sibTransId="{9930CA69-E624-4C91-B572-BC4003E75456}"/>
    <dgm:cxn modelId="{33978F57-6CCB-4DB7-9771-2E56F9B51E4B}" srcId="{0428700A-338F-4BC5-8BBB-268CD2A49008}" destId="{2A25EF8A-F2C9-4DA5-90B9-8E0C21B20E1A}" srcOrd="3" destOrd="0" parTransId="{D68BBE28-3B05-4CF4-88E7-AEC1C8732045}" sibTransId="{CA6629DA-591B-4AE5-8F23-1D0F4F45CE40}"/>
    <dgm:cxn modelId="{22A2EF24-05DE-4B06-B7C4-8BE0DB57E964}" type="presOf" srcId="{0428700A-338F-4BC5-8BBB-268CD2A49008}" destId="{D2BEF363-BEC2-4147-AB40-CAF492218493}" srcOrd="0" destOrd="0" presId="urn:microsoft.com/office/officeart/2005/8/layout/list1"/>
    <dgm:cxn modelId="{FA303DC2-5817-4918-B511-B7C83E2ED8C8}" type="presOf" srcId="{E0B58C95-A9D0-40A8-8512-F70C0CC44790}" destId="{C143B2EF-A3A0-4119-836A-F9D6FE9A1578}" srcOrd="0" destOrd="0" presId="urn:microsoft.com/office/officeart/2005/8/layout/list1"/>
    <dgm:cxn modelId="{18294DD2-B8C6-48FB-9BD0-4238B8F62FB8}" type="presOf" srcId="{E0B58C95-A9D0-40A8-8512-F70C0CC44790}" destId="{4734C86F-975C-4078-945F-8200B6A2259A}" srcOrd="1" destOrd="0" presId="urn:microsoft.com/office/officeart/2005/8/layout/list1"/>
    <dgm:cxn modelId="{470535BB-ED6E-45DC-B250-8471449CB19A}" type="presOf" srcId="{D370F6E6-8CC9-4D9A-A71E-61C8BBE0C5E9}" destId="{7D3AE44A-E4C6-442F-9E79-CE216934D9E1}" srcOrd="0" destOrd="1" presId="urn:microsoft.com/office/officeart/2005/8/layout/list1"/>
    <dgm:cxn modelId="{63AD6FFC-C799-4343-B01D-DEB837DEEF20}" srcId="{54440BF3-772C-4B85-8C15-E611F5CD1648}" destId="{0CECE509-64CD-4509-A2DC-33183665E7B1}" srcOrd="3" destOrd="0" parTransId="{A46DA126-ECF6-4B28-9862-2A91E22E9CEF}" sibTransId="{A4D1542F-E537-4E66-BC89-4D442495BDA2}"/>
    <dgm:cxn modelId="{C3D26493-C9BA-4A2E-AD09-18EE86741473}" type="presParOf" srcId="{D2BEF363-BEC2-4147-AB40-CAF492218493}" destId="{2D7444C1-9CD6-402B-8F95-D288618AE4FC}" srcOrd="0" destOrd="0" presId="urn:microsoft.com/office/officeart/2005/8/layout/list1"/>
    <dgm:cxn modelId="{1C731D5B-720F-4263-B350-E93A6B94C346}" type="presParOf" srcId="{2D7444C1-9CD6-402B-8F95-D288618AE4FC}" destId="{8F745996-F5E7-4017-873E-32D320887207}" srcOrd="0" destOrd="0" presId="urn:microsoft.com/office/officeart/2005/8/layout/list1"/>
    <dgm:cxn modelId="{1D46A9E0-979A-471B-9764-52B42A66BE0F}" type="presParOf" srcId="{2D7444C1-9CD6-402B-8F95-D288618AE4FC}" destId="{F0CEA241-704F-4788-87DA-EDF984BE34E9}" srcOrd="1" destOrd="0" presId="urn:microsoft.com/office/officeart/2005/8/layout/list1"/>
    <dgm:cxn modelId="{4E16D269-7148-4886-89E8-E89335AF44D6}" type="presParOf" srcId="{D2BEF363-BEC2-4147-AB40-CAF492218493}" destId="{8D52A536-F7C6-4D76-B24E-32A9F92EEF2B}" srcOrd="1" destOrd="0" presId="urn:microsoft.com/office/officeart/2005/8/layout/list1"/>
    <dgm:cxn modelId="{4CE05C86-7DD0-4F80-8527-F8EAC74CB1BC}" type="presParOf" srcId="{D2BEF363-BEC2-4147-AB40-CAF492218493}" destId="{7D78A4BE-4229-4EE9-AB2C-0CDD7ADA8511}" srcOrd="2" destOrd="0" presId="urn:microsoft.com/office/officeart/2005/8/layout/list1"/>
    <dgm:cxn modelId="{67B73B04-ABB0-420C-BB2A-DB6242985598}" type="presParOf" srcId="{D2BEF363-BEC2-4147-AB40-CAF492218493}" destId="{63B6D264-E30E-4D31-8F75-AB345FC5B695}" srcOrd="3" destOrd="0" presId="urn:microsoft.com/office/officeart/2005/8/layout/list1"/>
    <dgm:cxn modelId="{3ACE6004-69B9-49DA-A957-327B4C1F5D8A}" type="presParOf" srcId="{D2BEF363-BEC2-4147-AB40-CAF492218493}" destId="{8915C37F-D74F-40F9-8317-A8FD8823DD67}" srcOrd="4" destOrd="0" presId="urn:microsoft.com/office/officeart/2005/8/layout/list1"/>
    <dgm:cxn modelId="{03862E88-A6EC-48E0-8E6D-2B29AE6D5EDB}" type="presParOf" srcId="{8915C37F-D74F-40F9-8317-A8FD8823DD67}" destId="{33450F35-7945-4508-9DA0-4FD2DC558BF9}" srcOrd="0" destOrd="0" presId="urn:microsoft.com/office/officeart/2005/8/layout/list1"/>
    <dgm:cxn modelId="{F828206F-D3B9-450C-9ED9-187155C775C9}" type="presParOf" srcId="{8915C37F-D74F-40F9-8317-A8FD8823DD67}" destId="{7CF9EDE2-AFEB-48CE-A431-C686C0D7CE05}" srcOrd="1" destOrd="0" presId="urn:microsoft.com/office/officeart/2005/8/layout/list1"/>
    <dgm:cxn modelId="{6FD6B175-917D-461A-8631-76E6E7427F5B}" type="presParOf" srcId="{D2BEF363-BEC2-4147-AB40-CAF492218493}" destId="{FDFD577E-AD04-4901-958B-561D1767F5E7}" srcOrd="5" destOrd="0" presId="urn:microsoft.com/office/officeart/2005/8/layout/list1"/>
    <dgm:cxn modelId="{9851C772-366A-4986-A425-12EFF0E85230}" type="presParOf" srcId="{D2BEF363-BEC2-4147-AB40-CAF492218493}" destId="{7E38C2E6-2ADE-464F-99E6-77176DF03691}" srcOrd="6" destOrd="0" presId="urn:microsoft.com/office/officeart/2005/8/layout/list1"/>
    <dgm:cxn modelId="{D9FF87A8-7CC8-4F57-B3C6-A722565D13E4}" type="presParOf" srcId="{D2BEF363-BEC2-4147-AB40-CAF492218493}" destId="{5B860543-B852-4DB8-92C5-8266A45CB1E0}" srcOrd="7" destOrd="0" presId="urn:microsoft.com/office/officeart/2005/8/layout/list1"/>
    <dgm:cxn modelId="{BABDE160-219F-4C56-AC59-84E654572E22}" type="presParOf" srcId="{D2BEF363-BEC2-4147-AB40-CAF492218493}" destId="{A68A2727-5DDA-4155-9DC1-8B2145F82398}" srcOrd="8" destOrd="0" presId="urn:microsoft.com/office/officeart/2005/8/layout/list1"/>
    <dgm:cxn modelId="{66B73503-5997-4E7F-9569-CEFDE9D0DB9E}" type="presParOf" srcId="{A68A2727-5DDA-4155-9DC1-8B2145F82398}" destId="{C143B2EF-A3A0-4119-836A-F9D6FE9A1578}" srcOrd="0" destOrd="0" presId="urn:microsoft.com/office/officeart/2005/8/layout/list1"/>
    <dgm:cxn modelId="{A0D17D60-11C0-4F93-8BE8-A353C39F684C}" type="presParOf" srcId="{A68A2727-5DDA-4155-9DC1-8B2145F82398}" destId="{4734C86F-975C-4078-945F-8200B6A2259A}" srcOrd="1" destOrd="0" presId="urn:microsoft.com/office/officeart/2005/8/layout/list1"/>
    <dgm:cxn modelId="{0699B730-773F-4C61-A3AA-9E6172C4C9D4}" type="presParOf" srcId="{D2BEF363-BEC2-4147-AB40-CAF492218493}" destId="{367036D7-084B-4E15-97A6-3A6ED40DB229}" srcOrd="9" destOrd="0" presId="urn:microsoft.com/office/officeart/2005/8/layout/list1"/>
    <dgm:cxn modelId="{327D4057-972B-498B-B0C7-F3EADE578671}" type="presParOf" srcId="{D2BEF363-BEC2-4147-AB40-CAF492218493}" destId="{FD2F5173-CB08-4CE8-9A6A-BA4E33605F96}" srcOrd="10" destOrd="0" presId="urn:microsoft.com/office/officeart/2005/8/layout/list1"/>
    <dgm:cxn modelId="{062711DE-1936-45AF-A4E5-11E9E7C261E5}" type="presParOf" srcId="{D2BEF363-BEC2-4147-AB40-CAF492218493}" destId="{DC8C000A-D3CC-4E90-972A-9F8C8C6FA462}" srcOrd="11" destOrd="0" presId="urn:microsoft.com/office/officeart/2005/8/layout/list1"/>
    <dgm:cxn modelId="{5126872A-C9EE-4D43-AEDE-B83571F128A9}" type="presParOf" srcId="{D2BEF363-BEC2-4147-AB40-CAF492218493}" destId="{0DA160CD-2FFD-4AA9-9A3A-F607D72F06FC}" srcOrd="12" destOrd="0" presId="urn:microsoft.com/office/officeart/2005/8/layout/list1"/>
    <dgm:cxn modelId="{9A40F6BB-7F43-4102-9B95-7787411A549B}" type="presParOf" srcId="{0DA160CD-2FFD-4AA9-9A3A-F607D72F06FC}" destId="{E50EBA52-83DF-4292-B329-9470F1B5202A}" srcOrd="0" destOrd="0" presId="urn:microsoft.com/office/officeart/2005/8/layout/list1"/>
    <dgm:cxn modelId="{20689348-A8E9-4641-85F2-27688CBFBEAB}" type="presParOf" srcId="{0DA160CD-2FFD-4AA9-9A3A-F607D72F06FC}" destId="{94FFBBBE-C673-4E25-B6CA-862C190D7FCD}" srcOrd="1" destOrd="0" presId="urn:microsoft.com/office/officeart/2005/8/layout/list1"/>
    <dgm:cxn modelId="{C79AF99F-3DFD-4BF5-93B8-EE72B7B84868}" type="presParOf" srcId="{D2BEF363-BEC2-4147-AB40-CAF492218493}" destId="{DE0C80FB-C3B0-4663-A4A2-8B0AE09912B7}" srcOrd="13" destOrd="0" presId="urn:microsoft.com/office/officeart/2005/8/layout/list1"/>
    <dgm:cxn modelId="{D64F44DF-C758-43AD-B76F-ABDB7DF51940}" type="presParOf" srcId="{D2BEF363-BEC2-4147-AB40-CAF492218493}" destId="{7D3AE44A-E4C6-442F-9E79-CE216934D9E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8A4BE-4229-4EE9-AB2C-0CDD7ADA8511}">
      <dsp:nvSpPr>
        <dsp:cNvPr id="0" name=""/>
        <dsp:cNvSpPr/>
      </dsp:nvSpPr>
      <dsp:spPr>
        <a:xfrm>
          <a:off x="0" y="200113"/>
          <a:ext cx="8496944" cy="21136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59457" tIns="229108" rIns="659457"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smtClean="0"/>
            <a:t>SAP</a:t>
          </a:r>
          <a:r>
            <a:rPr lang="zh-CN" altLang="en-US" sz="1400" kern="1200" smtClean="0"/>
            <a:t>、</a:t>
          </a:r>
          <a:r>
            <a:rPr lang="en-US" altLang="zh-CN" sz="1400" kern="1200" smtClean="0"/>
            <a:t>Oracle</a:t>
          </a:r>
          <a:r>
            <a:rPr lang="zh-CN" sz="1400" kern="1200" smtClean="0"/>
            <a:t>没有零售</a:t>
          </a:r>
          <a:r>
            <a:rPr lang="zh-CN" altLang="en-US" sz="1400" kern="1200" smtClean="0"/>
            <a:t>产品</a:t>
          </a:r>
          <a:r>
            <a:rPr lang="zh-CN" sz="1400" kern="1200" smtClean="0"/>
            <a:t>、没有车间管理</a:t>
          </a:r>
          <a:r>
            <a:rPr lang="zh-CN" altLang="en-US" sz="1400" kern="1200" smtClean="0"/>
            <a:t>产品</a:t>
          </a:r>
          <a:r>
            <a:rPr lang="zh-CN" sz="1400" kern="1200" smtClean="0"/>
            <a:t>，无法全面应用二维表单，</a:t>
          </a:r>
          <a:r>
            <a:rPr lang="zh-CN" altLang="en-US" sz="1400" kern="1200" smtClean="0"/>
            <a:t>易用性差，方案主要靠各种产品拼凑</a:t>
          </a:r>
          <a:endParaRPr lang="zh-CN" sz="1400" kern="1200"/>
        </a:p>
        <a:p>
          <a:pPr marL="114300" lvl="1" indent="-114300" algn="l" defTabSz="622300" rtl="0">
            <a:lnSpc>
              <a:spcPct val="90000"/>
            </a:lnSpc>
            <a:spcBef>
              <a:spcPct val="0"/>
            </a:spcBef>
            <a:spcAft>
              <a:spcPct val="15000"/>
            </a:spcAft>
            <a:buChar char="••"/>
          </a:pPr>
          <a:r>
            <a:rPr lang="en-US" sz="1400" kern="1200" smtClean="0"/>
            <a:t>SAP-A1</a:t>
          </a:r>
          <a:r>
            <a:rPr lang="zh-CN" sz="1400" kern="1200" smtClean="0"/>
            <a:t>和</a:t>
          </a:r>
          <a:r>
            <a:rPr lang="en-US" sz="1400" kern="1200" smtClean="0"/>
            <a:t>R3</a:t>
          </a:r>
          <a:r>
            <a:rPr lang="zh-CN" sz="1400" kern="1200" smtClean="0"/>
            <a:t>产品</a:t>
          </a:r>
          <a:r>
            <a:rPr lang="zh-CN" altLang="en-US" sz="1400" kern="1200" smtClean="0"/>
            <a:t>价格</a:t>
          </a:r>
          <a:r>
            <a:rPr lang="zh-CN" sz="1400" kern="1200" smtClean="0"/>
            <a:t>比我们高</a:t>
          </a:r>
          <a:r>
            <a:rPr lang="en-US" altLang="zh-CN" sz="1400" kern="1200" smtClean="0"/>
            <a:t>,B1</a:t>
          </a:r>
          <a:r>
            <a:rPr lang="zh-CN" altLang="en-US" sz="1400" kern="1200" smtClean="0"/>
            <a:t>产品就是一个短板产品</a:t>
          </a:r>
          <a:endParaRPr lang="zh-CN" sz="1400" kern="1200"/>
        </a:p>
        <a:p>
          <a:pPr marL="114300" lvl="1" indent="-114300" algn="l" defTabSz="622300" rtl="0">
            <a:lnSpc>
              <a:spcPct val="90000"/>
            </a:lnSpc>
            <a:spcBef>
              <a:spcPct val="0"/>
            </a:spcBef>
            <a:spcAft>
              <a:spcPct val="15000"/>
            </a:spcAft>
            <a:buChar char="••"/>
          </a:pPr>
          <a:r>
            <a:rPr lang="zh-CN" sz="1400" kern="1200" smtClean="0"/>
            <a:t>在服装行业，</a:t>
          </a:r>
          <a:r>
            <a:rPr lang="en-US" sz="1400" kern="1200" smtClean="0"/>
            <a:t>SAP</a:t>
          </a:r>
          <a:r>
            <a:rPr lang="zh-CN" altLang="en-US" sz="1400" kern="1200" smtClean="0"/>
            <a:t>、</a:t>
          </a:r>
          <a:r>
            <a:rPr lang="en-US" altLang="zh-CN" sz="1400" kern="1200" smtClean="0"/>
            <a:t>Oracle</a:t>
          </a:r>
          <a:r>
            <a:rPr lang="zh-CN" sz="1400" kern="1200" smtClean="0"/>
            <a:t>不占优势，现在的样板客户的</a:t>
          </a:r>
          <a:r>
            <a:rPr lang="zh-CN" altLang="en-US" sz="1400" kern="1200" smtClean="0"/>
            <a:t>体验性</a:t>
          </a:r>
          <a:r>
            <a:rPr lang="zh-CN" sz="1400" kern="1200" smtClean="0"/>
            <a:t>差</a:t>
          </a:r>
          <a:r>
            <a:rPr lang="zh-CN" altLang="en-US" sz="1400" kern="1200" smtClean="0"/>
            <a:t>，无法做到产品级的演示与沟通</a:t>
          </a:r>
          <a:endParaRPr lang="zh-CN" sz="1400" kern="1200"/>
        </a:p>
        <a:p>
          <a:pPr marL="114300" lvl="1" indent="-114300" algn="l" defTabSz="622300" rtl="0">
            <a:lnSpc>
              <a:spcPct val="90000"/>
            </a:lnSpc>
            <a:spcBef>
              <a:spcPct val="0"/>
            </a:spcBef>
            <a:spcAft>
              <a:spcPct val="15000"/>
            </a:spcAft>
            <a:buChar char="••"/>
          </a:pPr>
          <a:r>
            <a:rPr lang="zh-CN" altLang="en-US" sz="1400" kern="1200" smtClean="0"/>
            <a:t>策略：</a:t>
          </a:r>
          <a:r>
            <a:rPr lang="en-US" altLang="zh-CN" sz="1400" kern="1200" smtClean="0"/>
            <a:t>PK</a:t>
          </a:r>
          <a:r>
            <a:rPr lang="zh-CN" altLang="en-US" sz="1400" kern="1200" smtClean="0"/>
            <a:t>产品方案与价格、全面的数据演示</a:t>
          </a:r>
          <a:endParaRPr lang="zh-CN" sz="1400" kern="1200"/>
        </a:p>
      </dsp:txBody>
      <dsp:txXfrm>
        <a:off x="0" y="200113"/>
        <a:ext cx="8496944" cy="2113650"/>
      </dsp:txXfrm>
    </dsp:sp>
    <dsp:sp modelId="{F0CEA241-704F-4788-87DA-EDF984BE34E9}">
      <dsp:nvSpPr>
        <dsp:cNvPr id="0" name=""/>
        <dsp:cNvSpPr/>
      </dsp:nvSpPr>
      <dsp:spPr>
        <a:xfrm>
          <a:off x="424847" y="37753"/>
          <a:ext cx="5947860" cy="32472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4815" tIns="0" rIns="224815" bIns="0" numCol="1" spcCol="1270" anchor="ctr" anchorCtr="0">
          <a:noAutofit/>
        </a:bodyPr>
        <a:lstStyle/>
        <a:p>
          <a:pPr lvl="0" algn="l" defTabSz="622300" rtl="0">
            <a:lnSpc>
              <a:spcPct val="90000"/>
            </a:lnSpc>
            <a:spcBef>
              <a:spcPct val="0"/>
            </a:spcBef>
            <a:spcAft>
              <a:spcPct val="35000"/>
            </a:spcAft>
          </a:pPr>
          <a:r>
            <a:rPr lang="zh-CN" sz="1400" kern="1200" smtClean="0"/>
            <a:t>与</a:t>
          </a:r>
          <a:r>
            <a:rPr lang="en-US" altLang="zh-CN" sz="1400" kern="1200" smtClean="0"/>
            <a:t>ERP</a:t>
          </a:r>
          <a:r>
            <a:rPr lang="zh-CN" altLang="en-US" sz="1400" kern="1200" smtClean="0"/>
            <a:t>大鳄之间的</a:t>
          </a:r>
          <a:r>
            <a:rPr lang="en-US" altLang="zh-CN" sz="1400" kern="1200" smtClean="0"/>
            <a:t>PK</a:t>
          </a:r>
          <a:endParaRPr lang="zh-CN" sz="1400" kern="1200"/>
        </a:p>
      </dsp:txBody>
      <dsp:txXfrm>
        <a:off x="440699" y="53605"/>
        <a:ext cx="5916156" cy="293016"/>
      </dsp:txXfrm>
    </dsp:sp>
    <dsp:sp modelId="{7E38C2E6-2ADE-464F-99E6-77176DF03691}">
      <dsp:nvSpPr>
        <dsp:cNvPr id="0" name=""/>
        <dsp:cNvSpPr/>
      </dsp:nvSpPr>
      <dsp:spPr>
        <a:xfrm>
          <a:off x="0" y="2535523"/>
          <a:ext cx="8496944" cy="8835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59457" tIns="229108" rIns="659457" bIns="99568" numCol="1" spcCol="1270" anchor="t" anchorCtr="0">
          <a:noAutofit/>
        </a:bodyPr>
        <a:lstStyle/>
        <a:p>
          <a:pPr marL="114300" lvl="1" indent="-114300" algn="l" defTabSz="622300" rtl="0">
            <a:lnSpc>
              <a:spcPct val="90000"/>
            </a:lnSpc>
            <a:spcBef>
              <a:spcPct val="0"/>
            </a:spcBef>
            <a:spcAft>
              <a:spcPct val="15000"/>
            </a:spcAft>
            <a:buChar char="••"/>
          </a:pPr>
          <a:r>
            <a:rPr lang="zh-CN" sz="1400" kern="1200" smtClean="0"/>
            <a:t>没有行业解决方案，造成</a:t>
          </a:r>
          <a:r>
            <a:rPr lang="zh-CN" altLang="en-US" sz="1400" kern="1200" smtClean="0"/>
            <a:t>行业无法进行延展，不存在同质化</a:t>
          </a:r>
          <a:r>
            <a:rPr lang="en-US" altLang="zh-CN" sz="1400" kern="1200" smtClean="0"/>
            <a:t/>
          </a:r>
          <a:br>
            <a:rPr lang="en-US" altLang="zh-CN" sz="1400" kern="1200" smtClean="0"/>
          </a:br>
          <a:r>
            <a:rPr lang="zh-CN" altLang="en-US" sz="1400" kern="1200" smtClean="0"/>
            <a:t>策略：</a:t>
          </a:r>
          <a:r>
            <a:rPr lang="en-US" altLang="zh-CN" sz="1400" kern="1200" smtClean="0"/>
            <a:t>PK</a:t>
          </a:r>
          <a:r>
            <a:rPr lang="zh-CN" altLang="en-US" sz="1400" kern="1200" smtClean="0"/>
            <a:t>行业整体解决方案</a:t>
          </a:r>
          <a:endParaRPr lang="zh-CN" sz="1400" kern="1200"/>
        </a:p>
      </dsp:txBody>
      <dsp:txXfrm>
        <a:off x="0" y="2535523"/>
        <a:ext cx="8496944" cy="883575"/>
      </dsp:txXfrm>
    </dsp:sp>
    <dsp:sp modelId="{7CF9EDE2-AFEB-48CE-A431-C686C0D7CE05}">
      <dsp:nvSpPr>
        <dsp:cNvPr id="0" name=""/>
        <dsp:cNvSpPr/>
      </dsp:nvSpPr>
      <dsp:spPr>
        <a:xfrm>
          <a:off x="424847" y="2373163"/>
          <a:ext cx="5947860" cy="32472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4815" tIns="0" rIns="224815" bIns="0" numCol="1" spcCol="1270" anchor="ctr" anchorCtr="0">
          <a:noAutofit/>
        </a:bodyPr>
        <a:lstStyle/>
        <a:p>
          <a:pPr lvl="0" algn="l" defTabSz="622300" rtl="0">
            <a:lnSpc>
              <a:spcPct val="90000"/>
            </a:lnSpc>
            <a:spcBef>
              <a:spcPct val="0"/>
            </a:spcBef>
            <a:spcAft>
              <a:spcPct val="35000"/>
            </a:spcAft>
          </a:pPr>
          <a:r>
            <a:rPr lang="zh-CN" sz="1400" kern="1200" smtClean="0"/>
            <a:t>与</a:t>
          </a:r>
          <a:r>
            <a:rPr lang="zh-CN" altLang="en-US" sz="1400" kern="1200" smtClean="0"/>
            <a:t>重点竞争对手</a:t>
          </a:r>
          <a:r>
            <a:rPr lang="zh-CN" sz="1400" kern="1200" smtClean="0"/>
            <a:t>金蝶、鼎捷</a:t>
          </a:r>
          <a:r>
            <a:rPr lang="en-US" sz="1400" kern="1200" smtClean="0"/>
            <a:t>PK</a:t>
          </a:r>
          <a:endParaRPr lang="zh-CN" sz="1400" kern="1200"/>
        </a:p>
      </dsp:txBody>
      <dsp:txXfrm>
        <a:off x="440699" y="2389015"/>
        <a:ext cx="5916156" cy="293016"/>
      </dsp:txXfrm>
    </dsp:sp>
    <dsp:sp modelId="{FD2F5173-CB08-4CE8-9A6A-BA4E33605F96}">
      <dsp:nvSpPr>
        <dsp:cNvPr id="0" name=""/>
        <dsp:cNvSpPr/>
      </dsp:nvSpPr>
      <dsp:spPr>
        <a:xfrm>
          <a:off x="0" y="3640858"/>
          <a:ext cx="8496944" cy="1212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59457" tIns="229108" rIns="659457" bIns="99568"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smtClean="0"/>
            <a:t>缺乏行业的整体解决方案，在生产与财务是短板和空缺，有一定的行业优势，但是整体性比我们弱，没有整体规划与业务的整合性</a:t>
          </a:r>
          <a:endParaRPr lang="zh-CN" altLang="en-US" sz="1400" kern="1200"/>
        </a:p>
        <a:p>
          <a:pPr marL="114300" lvl="1" indent="-114300" algn="l" defTabSz="622300" rtl="0">
            <a:lnSpc>
              <a:spcPct val="90000"/>
            </a:lnSpc>
            <a:spcBef>
              <a:spcPct val="0"/>
            </a:spcBef>
            <a:spcAft>
              <a:spcPct val="15000"/>
            </a:spcAft>
            <a:buChar char="••"/>
          </a:pPr>
          <a:r>
            <a:rPr lang="zh-CN" altLang="en-US" sz="1400" kern="1200" smtClean="0"/>
            <a:t>策略：</a:t>
          </a:r>
          <a:r>
            <a:rPr lang="en-US" altLang="zh-CN" sz="1400" kern="1200" smtClean="0"/>
            <a:t>PK</a:t>
          </a:r>
          <a:r>
            <a:rPr lang="zh-CN" altLang="en-US" sz="1400" kern="1200" smtClean="0"/>
            <a:t>行业业务整合解决方案</a:t>
          </a:r>
          <a:endParaRPr lang="zh-CN" sz="1400" kern="1200"/>
        </a:p>
      </dsp:txBody>
      <dsp:txXfrm>
        <a:off x="0" y="3640858"/>
        <a:ext cx="8496944" cy="1212750"/>
      </dsp:txXfrm>
    </dsp:sp>
    <dsp:sp modelId="{4734C86F-975C-4078-945F-8200B6A2259A}">
      <dsp:nvSpPr>
        <dsp:cNvPr id="0" name=""/>
        <dsp:cNvSpPr/>
      </dsp:nvSpPr>
      <dsp:spPr>
        <a:xfrm>
          <a:off x="424847" y="3478498"/>
          <a:ext cx="5947860" cy="32472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4815" tIns="0" rIns="224815" bIns="0" numCol="1" spcCol="1270" anchor="ctr" anchorCtr="0">
          <a:noAutofit/>
        </a:bodyPr>
        <a:lstStyle/>
        <a:p>
          <a:pPr lvl="0" algn="l" defTabSz="622300" rtl="0">
            <a:lnSpc>
              <a:spcPct val="90000"/>
            </a:lnSpc>
            <a:spcBef>
              <a:spcPct val="0"/>
            </a:spcBef>
            <a:spcAft>
              <a:spcPct val="35000"/>
            </a:spcAft>
          </a:pPr>
          <a:r>
            <a:rPr lang="zh-CN" sz="1400" kern="1200" smtClean="0"/>
            <a:t>与</a:t>
          </a:r>
          <a:r>
            <a:rPr lang="zh-CN" altLang="en-US" sz="1400" kern="1200" smtClean="0"/>
            <a:t>行业软件</a:t>
          </a:r>
          <a:r>
            <a:rPr lang="zh-CN" sz="1400" kern="1200" smtClean="0"/>
            <a:t>百胜、伯俊</a:t>
          </a:r>
          <a:r>
            <a:rPr lang="en-US" sz="1400" kern="1200" smtClean="0"/>
            <a:t>PK</a:t>
          </a:r>
          <a:endParaRPr lang="zh-CN" sz="1400" kern="1200"/>
        </a:p>
      </dsp:txBody>
      <dsp:txXfrm>
        <a:off x="440699" y="3494350"/>
        <a:ext cx="5916156" cy="293016"/>
      </dsp:txXfrm>
    </dsp:sp>
    <dsp:sp modelId="{7D3AE44A-E4C6-442F-9E79-CE216934D9E1}">
      <dsp:nvSpPr>
        <dsp:cNvPr id="0" name=""/>
        <dsp:cNvSpPr/>
      </dsp:nvSpPr>
      <dsp:spPr>
        <a:xfrm>
          <a:off x="0" y="5075368"/>
          <a:ext cx="8496944" cy="9355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59457" tIns="229108" rIns="659457" bIns="99568"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smtClean="0"/>
            <a:t>产品的稳定性差，只有地方小众客户</a:t>
          </a:r>
          <a:endParaRPr lang="zh-CN" altLang="en-US" sz="1400" kern="1200"/>
        </a:p>
        <a:p>
          <a:pPr marL="114300" lvl="1" indent="-114300" algn="l" defTabSz="622300" rtl="0">
            <a:lnSpc>
              <a:spcPct val="90000"/>
            </a:lnSpc>
            <a:spcBef>
              <a:spcPct val="0"/>
            </a:spcBef>
            <a:spcAft>
              <a:spcPct val="15000"/>
            </a:spcAft>
            <a:buChar char="••"/>
          </a:pPr>
          <a:r>
            <a:rPr lang="zh-CN" altLang="en-US" sz="1400" kern="1200" smtClean="0"/>
            <a:t>策略：</a:t>
          </a:r>
          <a:r>
            <a:rPr lang="en-US" altLang="zh-CN" sz="1400" kern="1200" smtClean="0"/>
            <a:t>PK</a:t>
          </a:r>
          <a:r>
            <a:rPr lang="zh-CN" altLang="en-US" sz="1400" kern="1200" smtClean="0"/>
            <a:t>产品成熟度</a:t>
          </a:r>
          <a:endParaRPr lang="zh-CN" sz="1400" kern="1200"/>
        </a:p>
      </dsp:txBody>
      <dsp:txXfrm>
        <a:off x="0" y="5075368"/>
        <a:ext cx="8496944" cy="935550"/>
      </dsp:txXfrm>
    </dsp:sp>
    <dsp:sp modelId="{94FFBBBE-C673-4E25-B6CA-862C190D7FCD}">
      <dsp:nvSpPr>
        <dsp:cNvPr id="0" name=""/>
        <dsp:cNvSpPr/>
      </dsp:nvSpPr>
      <dsp:spPr>
        <a:xfrm>
          <a:off x="424847" y="4913008"/>
          <a:ext cx="5947860" cy="32472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4815" tIns="0" rIns="224815" bIns="0" numCol="1" spcCol="1270" anchor="ctr" anchorCtr="0">
          <a:noAutofit/>
        </a:bodyPr>
        <a:lstStyle/>
        <a:p>
          <a:pPr lvl="0" algn="l" defTabSz="622300" rtl="0">
            <a:lnSpc>
              <a:spcPct val="90000"/>
            </a:lnSpc>
            <a:spcBef>
              <a:spcPct val="0"/>
            </a:spcBef>
            <a:spcAft>
              <a:spcPct val="35000"/>
            </a:spcAft>
          </a:pPr>
          <a:r>
            <a:rPr lang="zh-CN" sz="1400" kern="1200" smtClean="0"/>
            <a:t>与地方性小软件</a:t>
          </a:r>
          <a:r>
            <a:rPr lang="en-US" sz="1400" kern="1200" smtClean="0"/>
            <a:t>PK</a:t>
          </a:r>
          <a:endParaRPr lang="zh-CN" sz="1400" kern="1200"/>
        </a:p>
      </dsp:txBody>
      <dsp:txXfrm>
        <a:off x="440699" y="4928860"/>
        <a:ext cx="5916156"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9AC906AF-5D8B-4B43-8141-F258AF85E260}" type="datetimeFigureOut">
              <a:rPr lang="zh-CN" altLang="en-US"/>
              <a:pPr>
                <a:defRPr/>
              </a:pPr>
              <a:t>2014-03-25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5200433F-4C5E-45A3-9AE2-90854177567C}" type="slidenum">
              <a:rPr lang="zh-CN" altLang="en-US"/>
              <a:pPr>
                <a:defRPr/>
              </a:pPr>
              <a:t>‹#›</a:t>
            </a:fld>
            <a:endParaRPr lang="zh-CN" altLang="en-US"/>
          </a:p>
        </p:txBody>
      </p:sp>
    </p:spTree>
    <p:extLst>
      <p:ext uri="{BB962C8B-B14F-4D97-AF65-F5344CB8AC3E}">
        <p14:creationId xmlns:p14="http://schemas.microsoft.com/office/powerpoint/2010/main" val="1706238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页眉占位符 1"/>
          <p:cNvSpPr>
            <a:spLocks noGrp="1" noChangeArrowheads="1"/>
          </p:cNvSpPr>
          <p:nvPr>
            <p:ph type="hdr" sz="quarter"/>
          </p:nvPr>
        </p:nvSpPr>
        <p:spPr bwMode="auto">
          <a:xfrm>
            <a:off x="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7171" name="日期占位符 2"/>
          <p:cNvSpPr>
            <a:spLocks noGrp="1" noChangeArrowheads="1"/>
          </p:cNvSpPr>
          <p:nvPr>
            <p:ph type="dt" idx="1"/>
          </p:nvPr>
        </p:nvSpPr>
        <p:spPr bwMode="auto">
          <a:xfrm>
            <a:off x="3884613"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fld id="{E98D7DB3-A52F-4CFA-B019-8BB2D827C0A2}" type="datetimeFigureOut">
              <a:rPr lang="zh-CN" altLang="en-US"/>
              <a:pPr>
                <a:defRPr/>
              </a:pPr>
              <a:t>2014-03-25</a:t>
            </a:fld>
            <a:endParaRPr lang="zh-CN" altLang="en-US"/>
          </a:p>
        </p:txBody>
      </p:sp>
      <p:sp>
        <p:nvSpPr>
          <p:cNvPr id="51204" name="幻灯片图像占位符 3"/>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7173" name="备注占位符 4"/>
          <p:cNvSpPr>
            <a:spLocks noGrp="1" noChangeArrowheads="1"/>
          </p:cNvSpPr>
          <p:nvPr>
            <p:ph type="body" sz="quarter" idx="3"/>
          </p:nvPr>
        </p:nvSpPr>
        <p:spPr bwMode="auto">
          <a:xfrm>
            <a:off x="685800" y="4343400"/>
            <a:ext cx="5486400" cy="411480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页脚占位符 5"/>
          <p:cNvSpPr>
            <a:spLocks noGrp="1" noChangeArrowheads="1"/>
          </p:cNvSpPr>
          <p:nvPr>
            <p:ph type="ftr" sz="quarter" idx="4"/>
          </p:nvPr>
        </p:nvSpPr>
        <p:spPr bwMode="auto">
          <a:xfrm>
            <a:off x="0"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7175" name="灯片编号占位符 6"/>
          <p:cNvSpPr>
            <a:spLocks noGrp="1" noChangeArrowheads="1"/>
          </p:cNvSpPr>
          <p:nvPr>
            <p:ph type="sldNum" sz="quarter" idx="5"/>
          </p:nvPr>
        </p:nvSpPr>
        <p:spPr bwMode="auto">
          <a:xfrm>
            <a:off x="3884613"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EE4F5BC5-E851-49BC-AE0A-18F3B5280CE5}" type="slidenum">
              <a:rPr lang="zh-CN" altLang="en-US"/>
              <a:pPr>
                <a:defRPr/>
              </a:pPr>
              <a:t>‹#›</a:t>
            </a:fld>
            <a:endParaRPr lang="zh-CN" altLang="en-US"/>
          </a:p>
        </p:txBody>
      </p:sp>
    </p:spTree>
    <p:extLst>
      <p:ext uri="{BB962C8B-B14F-4D97-AF65-F5344CB8AC3E}">
        <p14:creationId xmlns:p14="http://schemas.microsoft.com/office/powerpoint/2010/main" val="34207222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8ED6407-8713-48B1-96F1-B08428A0F7B3}" type="slidenum">
              <a:rPr lang="en-US" altLang="zh-CN" sz="1200"/>
              <a:pPr algn="r"/>
              <a:t>21</a:t>
            </a:fld>
            <a:endParaRPr lang="en-US" altLang="zh-CN" sz="1200"/>
          </a:p>
        </p:txBody>
      </p:sp>
      <p:sp>
        <p:nvSpPr>
          <p:cNvPr id="83971" name="Rectangle 2"/>
          <p:cNvSpPr>
            <a:spLocks noGrp="1" noRot="1" noChangeAspect="1" noChangeArrowheads="1" noTextEdit="1"/>
          </p:cNvSpPr>
          <p:nvPr>
            <p:ph type="sldImg"/>
          </p:nvPr>
        </p:nvSpPr>
        <p:spPr/>
      </p:sp>
      <p:sp>
        <p:nvSpPr>
          <p:cNvPr id="83972" name="Rectangle 3"/>
          <p:cNvSpPr>
            <a:spLocks noGrp="1" noChangeArrowheads="1"/>
          </p:cNvSpPr>
          <p:nvPr>
            <p:ph type="body" idx="1"/>
          </p:nvPr>
        </p:nvSpPr>
        <p:spPr>
          <a:noFill/>
        </p:spPr>
        <p:txBody>
          <a:bodyPr/>
          <a:lstStyle/>
          <a:p>
            <a:endParaRPr lang="zh-CN" altLang="zh-CN"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miter lim="800000"/>
            <a:headEnd/>
            <a:tailEnd/>
          </a:ln>
        </p:spPr>
        <p:txBody>
          <a:bodyPr/>
          <a:lstStyle/>
          <a:p>
            <a:fld id="{FA0FF2FB-E4AC-4556-8362-3E0DA93C697B}" type="slidenum">
              <a:rPr lang="en-US" altLang="zh-CN" smtClean="0">
                <a:solidFill>
                  <a:prstClr val="black"/>
                </a:solidFill>
              </a:rPr>
              <a:pPr/>
              <a:t>35</a:t>
            </a:fld>
            <a:endParaRPr lang="en-US" altLang="zh-CN" smtClean="0">
              <a:solidFill>
                <a:prstClr val="black"/>
              </a:solidFill>
            </a:endParaRPr>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noFill/>
        </p:spPr>
        <p:txBody>
          <a:bodyPr/>
          <a:lstStyle/>
          <a:p>
            <a:pPr eaLnBrk="1" hangingPunct="1"/>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miter lim="800000"/>
            <a:headEnd/>
            <a:tailEnd/>
          </a:ln>
        </p:spPr>
        <p:txBody>
          <a:bodyPr/>
          <a:lstStyle/>
          <a:p>
            <a:fld id="{9EF67F79-6DAA-4C52-BDDA-206EEAFB09EC}" type="slidenum">
              <a:rPr lang="en-US" altLang="zh-CN" smtClean="0"/>
              <a:pPr/>
              <a:t>36</a:t>
            </a:fld>
            <a:endParaRPr lang="en-US" altLang="zh-CN" smtClean="0"/>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miter lim="800000"/>
            <a:headEnd/>
            <a:tailEnd/>
          </a:ln>
        </p:spPr>
        <p:txBody>
          <a:bodyPr/>
          <a:lstStyle/>
          <a:p>
            <a:fld id="{C26B122F-09FF-4C6E-8945-6E15573C4C6C}" type="slidenum">
              <a:rPr lang="en-US" altLang="zh-CN" smtClean="0"/>
              <a:pPr/>
              <a:t>37</a:t>
            </a:fld>
            <a:endParaRPr lang="en-US" altLang="zh-CN" smtClean="0"/>
          </a:p>
        </p:txBody>
      </p:sp>
      <p:sp>
        <p:nvSpPr>
          <p:cNvPr id="94211" name="Rectangle 2"/>
          <p:cNvSpPr>
            <a:spLocks noGrp="1" noRot="1" noChangeAspect="1" noChangeArrowheads="1" noTextEdit="1"/>
          </p:cNvSpPr>
          <p:nvPr>
            <p:ph type="sldImg"/>
          </p:nvPr>
        </p:nvSpPr>
        <p:spPr/>
      </p:sp>
      <p:sp>
        <p:nvSpPr>
          <p:cNvPr id="942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miter lim="800000"/>
            <a:headEnd/>
            <a:tailEnd/>
          </a:ln>
        </p:spPr>
        <p:txBody>
          <a:bodyPr/>
          <a:lstStyle/>
          <a:p>
            <a:fld id="{81C4A242-14EE-430A-A350-37DCE9ED9286}" type="slidenum">
              <a:rPr lang="en-US" altLang="zh-CN" smtClean="0"/>
              <a:pPr/>
              <a:t>38</a:t>
            </a:fld>
            <a:endParaRPr lang="en-US" altLang="zh-CN" smtClean="0"/>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miter lim="800000"/>
            <a:headEnd/>
            <a:tailEnd/>
          </a:ln>
        </p:spPr>
        <p:txBody>
          <a:bodyPr/>
          <a:lstStyle/>
          <a:p>
            <a:fld id="{9B9D2B1E-2757-4719-8E00-CE5D741174D5}" type="slidenum">
              <a:rPr lang="en-US" altLang="zh-CN" smtClean="0"/>
              <a:pPr/>
              <a:t>40</a:t>
            </a:fld>
            <a:endParaRPr lang="en-US" altLang="zh-CN" smtClean="0"/>
          </a:p>
        </p:txBody>
      </p:sp>
      <p:sp>
        <p:nvSpPr>
          <p:cNvPr id="9625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93BE023-9F3D-47B3-9C19-D1D0663536FE}" type="slidenum">
              <a:rPr lang="en-US" altLang="zh-CN" sz="1200"/>
              <a:pPr algn="r"/>
              <a:t>40</a:t>
            </a:fld>
            <a:endParaRPr lang="en-US" altLang="zh-CN" sz="1200"/>
          </a:p>
        </p:txBody>
      </p:sp>
      <p:sp>
        <p:nvSpPr>
          <p:cNvPr id="96260" name="Rectangle 2"/>
          <p:cNvSpPr>
            <a:spLocks noGrp="1" noRot="1" noChangeAspect="1" noChangeArrowheads="1" noTextEdit="1"/>
          </p:cNvSpPr>
          <p:nvPr>
            <p:ph type="sldImg"/>
          </p:nvPr>
        </p:nvSpPr>
        <p:spPr/>
      </p:sp>
      <p:sp>
        <p:nvSpPr>
          <p:cNvPr id="96261"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miter lim="800000"/>
            <a:headEnd/>
            <a:tailEnd/>
          </a:ln>
        </p:spPr>
        <p:txBody>
          <a:bodyPr/>
          <a:lstStyle/>
          <a:p>
            <a:fld id="{BE4EC1E7-4C00-4941-84E1-7FDFB7986117}" type="slidenum">
              <a:rPr lang="en-US" altLang="zh-CN" smtClean="0"/>
              <a:pPr/>
              <a:t>41</a:t>
            </a:fld>
            <a:endParaRPr lang="en-US" altLang="zh-CN" smtClean="0"/>
          </a:p>
        </p:txBody>
      </p:sp>
      <p:sp>
        <p:nvSpPr>
          <p:cNvPr id="972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7DC33B3-2001-4EAB-85C2-936C78DACF15}" type="slidenum">
              <a:rPr lang="en-US" altLang="zh-CN" sz="1200"/>
              <a:pPr algn="r"/>
              <a:t>41</a:t>
            </a:fld>
            <a:endParaRPr lang="en-US" altLang="zh-CN" sz="1200"/>
          </a:p>
        </p:txBody>
      </p:sp>
      <p:sp>
        <p:nvSpPr>
          <p:cNvPr id="97284" name="Rectangle 2"/>
          <p:cNvSpPr>
            <a:spLocks noGrp="1" noRot="1" noChangeAspect="1" noChangeArrowheads="1" noTextEdit="1"/>
          </p:cNvSpPr>
          <p:nvPr>
            <p:ph type="sldImg"/>
          </p:nvPr>
        </p:nvSpPr>
        <p:spPr/>
      </p:sp>
      <p:sp>
        <p:nvSpPr>
          <p:cNvPr id="97285" name="Rectangle 3"/>
          <p:cNvSpPr>
            <a:spLocks noGrp="1" noChangeArrowheads="1"/>
          </p:cNvSpPr>
          <p:nvPr>
            <p:ph type="body" idx="1"/>
          </p:nvPr>
        </p:nvSpPr>
        <p:spPr>
          <a:noFill/>
        </p:spPr>
        <p:txBody>
          <a:bodyPr/>
          <a:lstStyle/>
          <a:p>
            <a:pPr eaLnBrk="1" hangingPunct="1"/>
            <a:r>
              <a:rPr lang="zh-CN" altLang="en-US" smtClean="0">
                <a:latin typeface="Arial" pitchFamily="34" charset="0"/>
              </a:rPr>
              <a:t>制衣企业总流程图。</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miter lim="800000"/>
            <a:headEnd/>
            <a:tailEnd/>
          </a:ln>
        </p:spPr>
        <p:txBody>
          <a:bodyPr/>
          <a:lstStyle/>
          <a:p>
            <a:fld id="{CC1B25A5-9ADF-4328-BD76-3DDB0AEEEEC9}" type="slidenum">
              <a:rPr lang="en-US" altLang="zh-CN" smtClean="0"/>
              <a:pPr/>
              <a:t>47</a:t>
            </a:fld>
            <a:endParaRPr lang="en-US" altLang="zh-CN" smtClean="0"/>
          </a:p>
        </p:txBody>
      </p:sp>
      <p:sp>
        <p:nvSpPr>
          <p:cNvPr id="9830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F4E8E20-62FF-48EC-8603-7B7179F6E1C2}" type="slidenum">
              <a:rPr lang="en-US" altLang="zh-CN" sz="1200"/>
              <a:pPr algn="r"/>
              <a:t>47</a:t>
            </a:fld>
            <a:endParaRPr lang="en-US" altLang="zh-CN" sz="1200"/>
          </a:p>
        </p:txBody>
      </p:sp>
      <p:sp>
        <p:nvSpPr>
          <p:cNvPr id="98308" name="Rectangle 2"/>
          <p:cNvSpPr>
            <a:spLocks noGrp="1" noRot="1" noChangeAspect="1" noChangeArrowheads="1" noTextEdit="1"/>
          </p:cNvSpPr>
          <p:nvPr>
            <p:ph type="sldImg"/>
          </p:nvPr>
        </p:nvSpPr>
        <p:spPr/>
      </p:sp>
      <p:sp>
        <p:nvSpPr>
          <p:cNvPr id="98309" name="Rectangle 3"/>
          <p:cNvSpPr>
            <a:spLocks noGrp="1" noChangeArrowheads="1"/>
          </p:cNvSpPr>
          <p:nvPr>
            <p:ph type="body" idx="1"/>
          </p:nvPr>
        </p:nvSpPr>
        <p:spPr>
          <a:noFill/>
        </p:spPr>
        <p:txBody>
          <a:bodyPr/>
          <a:lstStyle/>
          <a:p>
            <a:pPr eaLnBrk="1" hangingPunct="1"/>
            <a:r>
              <a:rPr lang="zh-CN" altLang="en-US" smtClean="0">
                <a:latin typeface="Arial" pitchFamily="34" charset="0"/>
              </a:rPr>
              <a:t>制衣企业总流程图。</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miter lim="800000"/>
            <a:headEnd/>
            <a:tailEnd/>
          </a:ln>
        </p:spPr>
        <p:txBody>
          <a:bodyPr/>
          <a:lstStyle/>
          <a:p>
            <a:fld id="{39163FA7-553F-499B-8765-9107D023451E}" type="slidenum">
              <a:rPr lang="en-US" altLang="zh-CN" smtClean="0"/>
              <a:pPr/>
              <a:t>49</a:t>
            </a:fld>
            <a:endParaRPr lang="en-US" altLang="zh-CN" smtClean="0"/>
          </a:p>
        </p:txBody>
      </p:sp>
      <p:sp>
        <p:nvSpPr>
          <p:cNvPr id="99331" name="Rectangle 2"/>
          <p:cNvSpPr>
            <a:spLocks noGrp="1" noRot="1" noChangeAspect="1" noChangeArrowheads="1" noTextEdit="1"/>
          </p:cNvSpPr>
          <p:nvPr>
            <p:ph type="sldImg"/>
          </p:nvPr>
        </p:nvSpPr>
        <p:spPr>
          <a:xfrm>
            <a:off x="-107950" y="0"/>
            <a:ext cx="7488238" cy="5614988"/>
          </a:xfrm>
        </p:spPr>
      </p:sp>
      <p:sp>
        <p:nvSpPr>
          <p:cNvPr id="99332" name="Rectangle 3"/>
          <p:cNvSpPr>
            <a:spLocks noGrp="1" noChangeArrowheads="1"/>
          </p:cNvSpPr>
          <p:nvPr>
            <p:ph type="body" idx="1"/>
          </p:nvPr>
        </p:nvSpPr>
        <p:spPr>
          <a:noFill/>
        </p:spPr>
        <p:txBody>
          <a:bodyPr/>
          <a:lstStyle/>
          <a:p>
            <a:pPr eaLnBrk="1" hangingPunct="1"/>
            <a:endParaRPr lang="zh-CN" altLang="zh-CN"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fld id="{0AFC4F00-7830-4799-AA3D-1F0CF07DAE78}" type="slidenum">
              <a:rPr lang="en-US" altLang="zh-CN" smtClean="0"/>
              <a:pPr/>
              <a:t>54</a:t>
            </a:fld>
            <a:endParaRPr lang="en-US" altLang="zh-CN" smtClean="0"/>
          </a:p>
        </p:txBody>
      </p:sp>
      <p:sp>
        <p:nvSpPr>
          <p:cNvPr id="100355" name="Rectangle 2"/>
          <p:cNvSpPr>
            <a:spLocks noGrp="1" noRot="1" noChangeAspect="1" noChangeArrowheads="1" noTextEdit="1"/>
          </p:cNvSpPr>
          <p:nvPr>
            <p:ph type="sldImg"/>
          </p:nvPr>
        </p:nvSpPr>
        <p:spPr>
          <a:ln>
            <a:solidFill>
              <a:srgbClr val="000000"/>
            </a:solidFill>
          </a:ln>
        </p:spPr>
      </p:sp>
      <p:sp>
        <p:nvSpPr>
          <p:cNvPr id="100356" name="Rectangle 3"/>
          <p:cNvSpPr>
            <a:spLocks noGrp="1" noChangeArrowheads="1"/>
          </p:cNvSpPr>
          <p:nvPr>
            <p:ph type="body" idx="1"/>
          </p:nvPr>
        </p:nvSpPr>
        <p:spPr>
          <a:xfrm>
            <a:off x="914400" y="4343400"/>
            <a:ext cx="5029200" cy="4116388"/>
          </a:xfrm>
          <a:noFill/>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6200" y="8688388"/>
            <a:ext cx="2971800" cy="455612"/>
          </a:xfrm>
          <a:prstGeom prst="rect">
            <a:avLst/>
          </a:prstGeom>
          <a:noFill/>
          <a:ln w="9525">
            <a:noFill/>
            <a:miter lim="800000"/>
            <a:headEnd/>
            <a:tailEnd/>
          </a:ln>
        </p:spPr>
        <p:txBody>
          <a:bodyPr lIns="96463" tIns="48232" rIns="96463" bIns="48232" anchor="b"/>
          <a:lstStyle/>
          <a:p>
            <a:pPr algn="r" defTabSz="965200"/>
            <a:fld id="{453A8B5C-83DB-45AA-82D1-F9C0427DF05C}" type="slidenum">
              <a:rPr lang="en-US" altLang="zh-CN" sz="1200">
                <a:latin typeface="Tahoma" pitchFamily="34" charset="0"/>
              </a:rPr>
              <a:pPr algn="r" defTabSz="965200"/>
              <a:t>60</a:t>
            </a:fld>
            <a:endParaRPr lang="en-US" altLang="zh-CN" sz="1200">
              <a:latin typeface="Tahoma" pitchFamily="34" charset="0"/>
            </a:endParaRPr>
          </a:p>
        </p:txBody>
      </p:sp>
      <p:sp>
        <p:nvSpPr>
          <p:cNvPr id="101379" name="Rectangle 2"/>
          <p:cNvSpPr>
            <a:spLocks noGrp="1" noRot="1" noChangeAspect="1" noChangeArrowheads="1" noTextEdit="1"/>
          </p:cNvSpPr>
          <p:nvPr>
            <p:ph type="sldImg"/>
          </p:nvPr>
        </p:nvSpPr>
        <p:spPr>
          <a:ln>
            <a:solidFill>
              <a:srgbClr val="000000"/>
            </a:solidFill>
          </a:ln>
        </p:spPr>
      </p:sp>
      <p:sp>
        <p:nvSpPr>
          <p:cNvPr id="101380" name="Rectangle 3"/>
          <p:cNvSpPr>
            <a:spLocks noGrp="1" noChangeArrowheads="1"/>
          </p:cNvSpPr>
          <p:nvPr>
            <p:ph type="body" idx="1"/>
          </p:nvPr>
        </p:nvSpPr>
        <p:spPr>
          <a:xfrm>
            <a:off x="914400" y="4343400"/>
            <a:ext cx="5029200" cy="4116388"/>
          </a:xfrm>
          <a:noFill/>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miter lim="800000"/>
            <a:headEnd/>
            <a:tailEnd/>
          </a:ln>
        </p:spPr>
        <p:txBody>
          <a:bodyPr/>
          <a:lstStyle/>
          <a:p>
            <a:fld id="{A61675B6-D7E4-4C9F-B3A4-B77B3F8A8B24}" type="slidenum">
              <a:rPr lang="en-US" altLang="zh-CN" smtClean="0"/>
              <a:pPr/>
              <a:t>23</a:t>
            </a:fld>
            <a:endParaRPr lang="en-US" altLang="zh-CN" smtClean="0"/>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p:spPr>
        <p:txBody>
          <a:bodyPr/>
          <a:lstStyle/>
          <a:p>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miter lim="800000"/>
            <a:headEnd/>
            <a:tailEnd/>
          </a:ln>
        </p:spPr>
        <p:txBody>
          <a:bodyPr/>
          <a:lstStyle/>
          <a:p>
            <a:fld id="{FD6DC468-91DE-4D4C-87A3-0022EBF0BC68}" type="slidenum">
              <a:rPr lang="en-US" altLang="zh-CN" smtClean="0"/>
              <a:pPr/>
              <a:t>24</a:t>
            </a:fld>
            <a:endParaRPr lang="en-US" altLang="zh-CN" smtClean="0"/>
          </a:p>
        </p:txBody>
      </p:sp>
      <p:sp>
        <p:nvSpPr>
          <p:cNvPr id="8704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E546AD4-C6E4-4218-B058-5D1D374FB0C4}" type="slidenum">
              <a:rPr lang="en-US" altLang="zh-CN" sz="1200"/>
              <a:pPr algn="r"/>
              <a:t>24</a:t>
            </a:fld>
            <a:endParaRPr lang="en-US" altLang="zh-CN" sz="1200"/>
          </a:p>
        </p:txBody>
      </p:sp>
      <p:sp>
        <p:nvSpPr>
          <p:cNvPr id="87044" name="Rectangle 2"/>
          <p:cNvSpPr>
            <a:spLocks noGrp="1" noRot="1" noChangeAspect="1" noChangeArrowheads="1" noTextEdit="1"/>
          </p:cNvSpPr>
          <p:nvPr>
            <p:ph type="sldImg"/>
          </p:nvPr>
        </p:nvSpPr>
        <p:spPr/>
      </p:sp>
      <p:sp>
        <p:nvSpPr>
          <p:cNvPr id="87045" name="Rectangle 3"/>
          <p:cNvSpPr>
            <a:spLocks noGrp="1" noChangeArrowheads="1"/>
          </p:cNvSpPr>
          <p:nvPr>
            <p:ph type="body" idx="1"/>
          </p:nvPr>
        </p:nvSpPr>
        <p:spPr>
          <a:xfrm>
            <a:off x="914400" y="4343400"/>
            <a:ext cx="5029200" cy="4114800"/>
          </a:xfrm>
          <a:noFill/>
        </p:spPr>
        <p:txBody>
          <a:bodyPr/>
          <a:lstStyle/>
          <a:p>
            <a:r>
              <a:rPr lang="zh-CN" altLang="en-US" smtClean="0"/>
              <a:t>通用零售门店端子系统。排对，解决异步传输的问题＆效率问题，类似邮件服务器的问题。数据先传到通用数据交换服务器，如果没有此交换，正在传输时，机器关掉了，会引数据传输的中断。</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miter lim="800000"/>
            <a:headEnd/>
            <a:tailEnd/>
          </a:ln>
        </p:spPr>
        <p:txBody>
          <a:bodyPr/>
          <a:lstStyle/>
          <a:p>
            <a:fld id="{7F10B98D-D8A9-407F-8748-3946DF6CFACD}" type="slidenum">
              <a:rPr lang="en-US" altLang="zh-CN" smtClean="0"/>
              <a:pPr/>
              <a:t>25</a:t>
            </a:fld>
            <a:endParaRPr lang="en-US" altLang="zh-CN" smtClean="0"/>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p:spPr>
        <p:txBody>
          <a:bodyPr/>
          <a:lstStyle/>
          <a:p>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miter lim="800000"/>
            <a:headEnd/>
            <a:tailEnd/>
          </a:ln>
        </p:spPr>
        <p:txBody>
          <a:bodyPr/>
          <a:lstStyle/>
          <a:p>
            <a:fld id="{A61675B6-D7E4-4C9F-B3A4-B77B3F8A8B24}" type="slidenum">
              <a:rPr lang="en-US" altLang="zh-CN" smtClean="0"/>
              <a:pPr/>
              <a:t>26</a:t>
            </a:fld>
            <a:endParaRPr lang="en-US" altLang="zh-CN" smtClean="0"/>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p:spPr>
        <p:txBody>
          <a:bodyPr/>
          <a:lstStyle/>
          <a:p>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74ABEC4-4433-4169-9DBE-35DEEFD78C7A}" type="slidenum">
              <a:rPr lang="zh-CN" altLang="en-US" smtClean="0"/>
              <a:pPr/>
              <a:t>28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miter lim="800000"/>
            <a:headEnd/>
            <a:tailEnd/>
          </a:ln>
        </p:spPr>
        <p:txBody>
          <a:bodyPr/>
          <a:lstStyle/>
          <a:p>
            <a:fld id="{76943E0F-ABFF-4F7E-A9D5-CFCDFF97B398}" type="slidenum">
              <a:rPr lang="en-US" altLang="zh-CN" smtClean="0"/>
              <a:pPr/>
              <a:t>29</a:t>
            </a:fld>
            <a:endParaRPr lang="en-US" altLang="zh-CN" smtClean="0"/>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p:spPr>
        <p:txBody>
          <a:bodyPr/>
          <a:lstStyle/>
          <a:p>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miter lim="800000"/>
            <a:headEnd/>
            <a:tailEnd/>
          </a:ln>
        </p:spPr>
        <p:txBody>
          <a:bodyPr/>
          <a:lstStyle/>
          <a:p>
            <a:fld id="{F5B91E8D-E44F-40EA-B066-108DA895423F}" type="slidenum">
              <a:rPr lang="en-US" altLang="zh-CN" smtClean="0"/>
              <a:pPr/>
              <a:t>32</a:t>
            </a:fld>
            <a:endParaRPr lang="en-US" altLang="zh-CN" smtClean="0"/>
          </a:p>
        </p:txBody>
      </p:sp>
      <p:sp>
        <p:nvSpPr>
          <p:cNvPr id="9011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2F9EABB-87B9-4EB1-B3B5-2E99B4F8ACE3}" type="slidenum">
              <a:rPr lang="en-US" altLang="zh-CN" sz="1200"/>
              <a:pPr algn="r"/>
              <a:t>32</a:t>
            </a:fld>
            <a:endParaRPr lang="en-US" altLang="zh-CN" sz="1200"/>
          </a:p>
        </p:txBody>
      </p:sp>
      <p:sp>
        <p:nvSpPr>
          <p:cNvPr id="90116" name="Rectangle 2"/>
          <p:cNvSpPr>
            <a:spLocks noGrp="1" noRot="1" noChangeAspect="1" noChangeArrowheads="1" noTextEdit="1"/>
          </p:cNvSpPr>
          <p:nvPr>
            <p:ph type="sldImg"/>
          </p:nvPr>
        </p:nvSpPr>
        <p:spPr/>
      </p:sp>
      <p:sp>
        <p:nvSpPr>
          <p:cNvPr id="90117" name="Rectangle 3"/>
          <p:cNvSpPr>
            <a:spLocks noGrp="1" noChangeArrowheads="1"/>
          </p:cNvSpPr>
          <p:nvPr>
            <p:ph type="body" idx="1"/>
          </p:nvPr>
        </p:nvSpPr>
        <p:spPr>
          <a:noFill/>
        </p:spPr>
        <p:txBody>
          <a:bodyPr/>
          <a:lstStyle/>
          <a:p>
            <a:pPr eaLnBrk="1" hangingPunct="1"/>
            <a:r>
              <a:rPr lang="zh-CN" altLang="en-US" smtClean="0"/>
              <a:t>制衣企业总流程图。</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miter lim="800000"/>
            <a:headEnd/>
            <a:tailEnd/>
          </a:ln>
        </p:spPr>
        <p:txBody>
          <a:bodyPr/>
          <a:lstStyle/>
          <a:p>
            <a:fld id="{4B82A9F2-72EF-4790-BD25-ADB790193161}" type="slidenum">
              <a:rPr lang="en-US" altLang="zh-CN" smtClean="0"/>
              <a:pPr/>
              <a:t>34</a:t>
            </a:fld>
            <a:endParaRPr lang="en-US" altLang="zh-CN" smtClean="0"/>
          </a:p>
        </p:txBody>
      </p:sp>
      <p:sp>
        <p:nvSpPr>
          <p:cNvPr id="9113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2D5FFCF-69F8-417D-8CAD-44F5A5F41814}" type="slidenum">
              <a:rPr lang="en-US" altLang="zh-CN" sz="1200"/>
              <a:pPr algn="r"/>
              <a:t>34</a:t>
            </a:fld>
            <a:endParaRPr lang="en-US" altLang="zh-CN" sz="1200"/>
          </a:p>
        </p:txBody>
      </p:sp>
      <p:sp>
        <p:nvSpPr>
          <p:cNvPr id="91140" name="Rectangle 2"/>
          <p:cNvSpPr>
            <a:spLocks noGrp="1" noRot="1" noChangeAspect="1" noChangeArrowheads="1" noTextEdit="1"/>
          </p:cNvSpPr>
          <p:nvPr>
            <p:ph type="sldImg"/>
          </p:nvPr>
        </p:nvSpPr>
        <p:spPr/>
      </p:sp>
      <p:sp>
        <p:nvSpPr>
          <p:cNvPr id="91141" name="Rectangle 3"/>
          <p:cNvSpPr>
            <a:spLocks noGrp="1" noChangeArrowheads="1"/>
          </p:cNvSpPr>
          <p:nvPr>
            <p:ph type="body" idx="1"/>
          </p:nvPr>
        </p:nvSpPr>
        <p:spPr>
          <a:noFill/>
        </p:spPr>
        <p:txBody>
          <a:bodyPr/>
          <a:lstStyle/>
          <a:p>
            <a:pPr eaLnBrk="1" hangingPunct="1"/>
            <a:r>
              <a:rPr lang="zh-CN" altLang="en-US" smtClean="0"/>
              <a:t>制衣企业总流程图。</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9.png"/>
          <p:cNvPicPr>
            <a:picLocks noChangeAspect="1" noChangeArrowheads="1"/>
          </p:cNvPicPr>
          <p:nvPr userDrawn="1"/>
        </p:nvPicPr>
        <p:blipFill>
          <a:blip r:embed="rId2" cstate="print"/>
          <a:srcRect/>
          <a:stretch>
            <a:fillRect/>
          </a:stretch>
        </p:blipFill>
        <p:spPr bwMode="auto">
          <a:xfrm>
            <a:off x="0" y="0"/>
            <a:ext cx="9144000" cy="3527425"/>
          </a:xfrm>
          <a:prstGeom prst="rect">
            <a:avLst/>
          </a:prstGeom>
          <a:noFill/>
          <a:ln w="9525">
            <a:noFill/>
            <a:miter lim="800000"/>
            <a:headEnd/>
            <a:tailEnd/>
          </a:ln>
        </p:spPr>
      </p:pic>
      <p:pic>
        <p:nvPicPr>
          <p:cNvPr id="4" name="Picture 5"/>
          <p:cNvPicPr>
            <a:picLocks noChangeAspect="1" noChangeArrowheads="1"/>
          </p:cNvPicPr>
          <p:nvPr userDrawn="1"/>
        </p:nvPicPr>
        <p:blipFill>
          <a:blip r:embed="rId3" cstate="print"/>
          <a:srcRect/>
          <a:stretch>
            <a:fillRect/>
          </a:stretch>
        </p:blipFill>
        <p:spPr bwMode="auto">
          <a:xfrm>
            <a:off x="228600" y="195263"/>
            <a:ext cx="569913" cy="377825"/>
          </a:xfrm>
          <a:prstGeom prst="rect">
            <a:avLst/>
          </a:prstGeom>
          <a:noFill/>
          <a:ln w="9525">
            <a:noFill/>
            <a:miter lim="800000"/>
            <a:headEnd/>
            <a:tailEnd/>
          </a:ln>
        </p:spPr>
      </p:pic>
      <p:sp>
        <p:nvSpPr>
          <p:cNvPr id="5"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11" name="标题占位符 1"/>
          <p:cNvSpPr>
            <a:spLocks noGrp="1" noChangeArrowheads="1"/>
          </p:cNvSpPr>
          <p:nvPr>
            <p:ph type="title"/>
          </p:nvPr>
        </p:nvSpPr>
        <p:spPr bwMode="auto">
          <a:xfrm>
            <a:off x="457200" y="3929065"/>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a:solidFill>
                  <a:srgbClr val="FF0000"/>
                </a:solidFill>
                <a:latin typeface="+mn-ea"/>
                <a:ea typeface="+mn-ea"/>
              </a:defRPr>
            </a:lvl1pPr>
          </a:lstStyle>
          <a:p>
            <a:pPr lvl="0"/>
            <a:r>
              <a:rPr lang="zh-CN" dirty="0" smtClean="0"/>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46"/>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2" name="TextBox 1"/>
          <p:cNvSpPr txBox="1"/>
          <p:nvPr userDrawn="1"/>
        </p:nvSpPr>
        <p:spPr>
          <a:xfrm>
            <a:off x="7162800" y="6524625"/>
            <a:ext cx="1987550" cy="246063"/>
          </a:xfrm>
          <a:prstGeom prst="rect">
            <a:avLst/>
          </a:prstGeom>
          <a:noFill/>
        </p:spPr>
        <p:txBody>
          <a:bodyPr wrap="none">
            <a:spAutoFit/>
          </a:bodyPr>
          <a:lstStyle/>
          <a:p>
            <a:pPr>
              <a:defRPr/>
            </a:pPr>
            <a:r>
              <a:rPr lang="en-US" altLang="zh-CN" sz="1000" dirty="0" err="1">
                <a:solidFill>
                  <a:schemeClr val="bg1">
                    <a:lumMod val="50000"/>
                  </a:schemeClr>
                </a:solidFill>
                <a:latin typeface="微软雅黑" pitchFamily="34" charset="-122"/>
                <a:ea typeface="微软雅黑" pitchFamily="34" charset="-122"/>
              </a:rPr>
              <a:t>yonyou</a:t>
            </a:r>
            <a:r>
              <a:rPr lang="en-US" altLang="zh-CN" sz="1000" dirty="0">
                <a:solidFill>
                  <a:schemeClr val="bg1">
                    <a:lumMod val="50000"/>
                  </a:schemeClr>
                </a:solidFill>
                <a:latin typeface="微软雅黑" pitchFamily="34" charset="-122"/>
                <a:ea typeface="微软雅黑" pitchFamily="34" charset="-122"/>
              </a:rPr>
              <a:t> software Corporation</a:t>
            </a:r>
            <a:endParaRPr lang="zh-CN" altLang="en-US" sz="1000" dirty="0">
              <a:solidFill>
                <a:schemeClr val="bg1">
                  <a:lumMod val="50000"/>
                </a:schemeClr>
              </a:solidFill>
              <a:latin typeface="微软雅黑" pitchFamily="34" charset="-122"/>
              <a:ea typeface="微软雅黑" pitchFamily="34" charset="-122"/>
            </a:endParaRPr>
          </a:p>
        </p:txBody>
      </p:sp>
      <p:pic>
        <p:nvPicPr>
          <p:cNvPr id="3" name="Picture 2" descr="F:\公司项目\2013项目\用友\PPT\U8+ ppt模版\icon\线.png"/>
          <p:cNvPicPr>
            <a:picLocks noChangeAspect="1" noChangeArrowheads="1"/>
          </p:cNvPicPr>
          <p:nvPr userDrawn="1"/>
        </p:nvPicPr>
        <p:blipFill>
          <a:blip r:embed="rId2" cstate="print"/>
          <a:srcRect/>
          <a:stretch>
            <a:fillRect/>
          </a:stretch>
        </p:blipFill>
        <p:spPr bwMode="auto">
          <a:xfrm>
            <a:off x="296863" y="600075"/>
            <a:ext cx="9267825" cy="19050"/>
          </a:xfrm>
          <a:prstGeom prst="rect">
            <a:avLst/>
          </a:prstGeom>
          <a:noFill/>
          <a:ln w="9525">
            <a:noFill/>
            <a:miter lim="800000"/>
            <a:headEnd/>
            <a:tailEnd/>
          </a:ln>
        </p:spPr>
      </p:pic>
      <p:pic>
        <p:nvPicPr>
          <p:cNvPr id="4" name="Picture 3" descr="F:\公司项目\2013项目\用友\PPT\U8+ ppt模版\icon\logo2.png"/>
          <p:cNvPicPr>
            <a:picLocks noChangeAspect="1" noChangeArrowheads="1"/>
          </p:cNvPicPr>
          <p:nvPr userDrawn="1"/>
        </p:nvPicPr>
        <p:blipFill>
          <a:blip r:embed="rId3" cstate="print"/>
          <a:srcRect/>
          <a:stretch>
            <a:fillRect/>
          </a:stretch>
        </p:blipFill>
        <p:spPr bwMode="auto">
          <a:xfrm>
            <a:off x="8197850" y="211138"/>
            <a:ext cx="603250" cy="395287"/>
          </a:xfrm>
          <a:prstGeom prst="rect">
            <a:avLst/>
          </a:prstGeom>
          <a:noFill/>
          <a:ln w="9525">
            <a:noFill/>
            <a:miter lim="800000"/>
            <a:headEnd/>
            <a:tailEnd/>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8383588" y="339725"/>
            <a:ext cx="407987" cy="331788"/>
          </a:xfrm>
          <a:prstGeom prst="rect">
            <a:avLst/>
          </a:prstGeom>
          <a:noFill/>
          <a:ln w="9525">
            <a:noFill/>
            <a:miter lim="800000"/>
            <a:headEnd/>
            <a:tailEnd/>
          </a:ln>
        </p:spPr>
      </p:pic>
      <p:sp>
        <p:nvSpPr>
          <p:cNvPr id="8" name="标题 1"/>
          <p:cNvSpPr>
            <a:spLocks noGrp="1"/>
          </p:cNvSpPr>
          <p:nvPr>
            <p:ph type="ctrTitle"/>
          </p:nvPr>
        </p:nvSpPr>
        <p:spPr>
          <a:xfrm>
            <a:off x="395536" y="463024"/>
            <a:ext cx="7776864" cy="517704"/>
          </a:xfrm>
          <a:prstGeom prst="rect">
            <a:avLst/>
          </a:prstGeom>
        </p:spPr>
        <p:txBody>
          <a:bodyPr>
            <a:noAutofit/>
          </a:bodyPr>
          <a:lstStyle>
            <a:lvl1pPr marL="1588" indent="0" algn="l">
              <a:defRPr sz="2400" b="1">
                <a:solidFill>
                  <a:srgbClr val="E6001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7" name="TextBox 6"/>
          <p:cNvSpPr txBox="1"/>
          <p:nvPr userDrawn="1"/>
        </p:nvSpPr>
        <p:spPr>
          <a:xfrm>
            <a:off x="7162800" y="6524625"/>
            <a:ext cx="1988045" cy="246221"/>
          </a:xfrm>
          <a:prstGeom prst="rect">
            <a:avLst/>
          </a:prstGeom>
          <a:noFill/>
        </p:spPr>
        <p:txBody>
          <a:bodyPr wrap="none" rtlCol="0">
            <a:spAutoFit/>
          </a:bodyPr>
          <a:lstStyle/>
          <a:p>
            <a:r>
              <a:rPr lang="en-US" altLang="zh-CN" sz="1000" dirty="0" err="1" smtClean="0">
                <a:solidFill>
                  <a:schemeClr val="bg1">
                    <a:lumMod val="50000"/>
                  </a:schemeClr>
                </a:solidFill>
                <a:latin typeface="微软雅黑" pitchFamily="34" charset="-122"/>
                <a:ea typeface="微软雅黑" pitchFamily="34" charset="-122"/>
              </a:rPr>
              <a:t>yonyou</a:t>
            </a:r>
            <a:r>
              <a:rPr lang="en-US" altLang="zh-CN" sz="1000" dirty="0" smtClean="0">
                <a:solidFill>
                  <a:schemeClr val="bg1">
                    <a:lumMod val="50000"/>
                  </a:schemeClr>
                </a:solidFill>
                <a:latin typeface="微软雅黑" pitchFamily="34" charset="-122"/>
                <a:ea typeface="微软雅黑" pitchFamily="34" charset="-122"/>
              </a:rPr>
              <a:t> software Corporation</a:t>
            </a:r>
            <a:endParaRPr lang="zh-CN" altLang="en-US" sz="1000" dirty="0">
              <a:solidFill>
                <a:schemeClr val="bg1">
                  <a:lumMod val="50000"/>
                </a:schemeClr>
              </a:solidFill>
              <a:latin typeface="微软雅黑" pitchFamily="34" charset="-122"/>
              <a:ea typeface="微软雅黑" pitchFamily="34" charset="-122"/>
            </a:endParaRPr>
          </a:p>
        </p:txBody>
      </p:sp>
      <p:pic>
        <p:nvPicPr>
          <p:cNvPr id="8" name="Picture 2" descr="F:\公司项目\2013项目\用友\PPT\U8+ ppt模版\icon\线.png"/>
          <p:cNvPicPr>
            <a:picLocks noChangeAspect="1" noChangeArrowheads="1"/>
          </p:cNvPicPr>
          <p:nvPr userDrawn="1"/>
        </p:nvPicPr>
        <p:blipFill>
          <a:blip r:embed="rId2" cstate="print"/>
          <a:srcRect/>
          <a:stretch>
            <a:fillRect/>
          </a:stretch>
        </p:blipFill>
        <p:spPr bwMode="auto">
          <a:xfrm>
            <a:off x="296226" y="600068"/>
            <a:ext cx="9267825" cy="19050"/>
          </a:xfrm>
          <a:prstGeom prst="rect">
            <a:avLst/>
          </a:prstGeom>
          <a:noFill/>
        </p:spPr>
      </p:pic>
      <p:pic>
        <p:nvPicPr>
          <p:cNvPr id="9" name="Picture 3" descr="F:\公司项目\2013项目\用友\PPT\U8+ ppt模版\icon\logo2.png"/>
          <p:cNvPicPr>
            <a:picLocks noChangeAspect="1" noChangeArrowheads="1"/>
          </p:cNvPicPr>
          <p:nvPr userDrawn="1"/>
        </p:nvPicPr>
        <p:blipFill>
          <a:blip r:embed="rId3" cstate="print"/>
          <a:srcRect/>
          <a:stretch>
            <a:fillRect/>
          </a:stretch>
        </p:blipFill>
        <p:spPr bwMode="auto">
          <a:xfrm>
            <a:off x="8197703" y="210357"/>
            <a:ext cx="603398" cy="395330"/>
          </a:xfrm>
          <a:prstGeom prst="rect">
            <a:avLst/>
          </a:prstGeom>
          <a:noFill/>
        </p:spPr>
      </p:pic>
      <p:sp>
        <p:nvSpPr>
          <p:cNvPr id="10" name="标题 1"/>
          <p:cNvSpPr>
            <a:spLocks noGrp="1"/>
          </p:cNvSpPr>
          <p:nvPr>
            <p:ph type="title"/>
          </p:nvPr>
        </p:nvSpPr>
        <p:spPr>
          <a:xfrm>
            <a:off x="321728" y="163488"/>
            <a:ext cx="7043758" cy="368280"/>
          </a:xfrm>
          <a:prstGeom prst="rect">
            <a:avLst/>
          </a:prstGeom>
        </p:spPr>
        <p:txBody>
          <a:bodyPr/>
          <a:lstStyle>
            <a:lvl1pPr algn="l">
              <a:defRPr sz="20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8" name="标题 1"/>
          <p:cNvSpPr>
            <a:spLocks noGrp="1"/>
          </p:cNvSpPr>
          <p:nvPr>
            <p:ph type="ctrTitle"/>
          </p:nvPr>
        </p:nvSpPr>
        <p:spPr>
          <a:xfrm>
            <a:off x="395536" y="463024"/>
            <a:ext cx="7776864" cy="517704"/>
          </a:xfrm>
          <a:prstGeom prst="rect">
            <a:avLst/>
          </a:prstGeom>
        </p:spPr>
        <p:txBody>
          <a:bodyPr>
            <a:noAutofit/>
          </a:bodyPr>
          <a:lstStyle>
            <a:lvl1pPr marL="1588" indent="0" algn="l">
              <a:defRPr sz="2400">
                <a:solidFill>
                  <a:schemeClr val="tx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pic>
        <p:nvPicPr>
          <p:cNvPr id="205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384115" y="284422"/>
            <a:ext cx="407419" cy="4428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8782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3" name="Picture 2"/>
          <p:cNvPicPr>
            <a:picLocks noChangeAspect="1" noChangeArrowheads="1"/>
          </p:cNvPicPr>
          <p:nvPr userDrawn="1"/>
        </p:nvPicPr>
        <p:blipFill>
          <a:blip r:embed="rId3" cstate="print"/>
          <a:srcRect/>
          <a:stretch>
            <a:fillRect/>
          </a:stretch>
        </p:blipFill>
        <p:spPr bwMode="auto">
          <a:xfrm>
            <a:off x="323850" y="452438"/>
            <a:ext cx="619125" cy="407987"/>
          </a:xfrm>
          <a:prstGeom prst="rect">
            <a:avLst/>
          </a:prstGeom>
          <a:noFill/>
          <a:ln w="9525">
            <a:noFill/>
            <a:miter lim="800000"/>
            <a:headEnd/>
            <a:tailEnd/>
          </a:ln>
        </p:spPr>
      </p:pic>
      <p:grpSp>
        <p:nvGrpSpPr>
          <p:cNvPr id="4" name="组合 5"/>
          <p:cNvGrpSpPr>
            <a:grpSpLocks/>
          </p:cNvGrpSpPr>
          <p:nvPr userDrawn="1"/>
        </p:nvGrpSpPr>
        <p:grpSpPr bwMode="auto">
          <a:xfrm>
            <a:off x="2741613" y="1876425"/>
            <a:ext cx="3660775" cy="1079500"/>
            <a:chOff x="2790982" y="1406834"/>
            <a:chExt cx="3659620" cy="810011"/>
          </a:xfrm>
        </p:grpSpPr>
        <p:sp>
          <p:nvSpPr>
            <p:cNvPr id="5" name="TextBox 4"/>
            <p:cNvSpPr txBox="1"/>
            <p:nvPr/>
          </p:nvSpPr>
          <p:spPr>
            <a:xfrm>
              <a:off x="3674940" y="1406834"/>
              <a:ext cx="2745508" cy="438359"/>
            </a:xfrm>
            <a:prstGeom prst="rect">
              <a:avLst/>
            </a:prstGeom>
            <a:noFill/>
          </p:spPr>
          <p:txBody>
            <a:bodyPr>
              <a:spAutoFit/>
            </a:bodyPr>
            <a:lstStyle/>
            <a:p>
              <a:pPr algn="dist">
                <a:defRPr/>
              </a:pPr>
              <a:r>
                <a:rPr lang="zh-CN" altLang="en-US" sz="3200" b="1" dirty="0">
                  <a:solidFill>
                    <a:srgbClr val="E60011"/>
                  </a:solidFill>
                  <a:latin typeface="微软雅黑" pitchFamily="34" charset="-122"/>
                  <a:ea typeface="微软雅黑" pitchFamily="34" charset="-122"/>
                </a:rPr>
                <a:t>体验你的未来</a:t>
              </a:r>
            </a:p>
          </p:txBody>
        </p:sp>
        <p:sp>
          <p:nvSpPr>
            <p:cNvPr id="6" name="TextBox 5"/>
            <p:cNvSpPr txBox="1"/>
            <p:nvPr/>
          </p:nvSpPr>
          <p:spPr>
            <a:xfrm>
              <a:off x="3167100" y="1928576"/>
              <a:ext cx="3283502" cy="288269"/>
            </a:xfrm>
            <a:prstGeom prst="rect">
              <a:avLst/>
            </a:prstGeom>
            <a:noFill/>
          </p:spPr>
          <p:txBody>
            <a:bodyPr wrap="none">
              <a:spAutoFit/>
            </a:bodyPr>
            <a:lstStyle/>
            <a:p>
              <a:pPr>
                <a:defRPr/>
              </a:pPr>
              <a:r>
                <a:rPr lang="en-US" altLang="zh-CN" sz="1900" dirty="0">
                  <a:solidFill>
                    <a:schemeClr val="bg1">
                      <a:lumMod val="50000"/>
                    </a:schemeClr>
                  </a:solidFill>
                  <a:latin typeface="微软雅黑" pitchFamily="34" charset="-122"/>
                  <a:ea typeface="微软雅黑" pitchFamily="34" charset="-122"/>
                </a:rPr>
                <a:t>——</a:t>
              </a:r>
              <a:r>
                <a:rPr lang="zh-CN" altLang="en-US" sz="1900" dirty="0">
                  <a:solidFill>
                    <a:schemeClr val="bg1">
                      <a:lumMod val="50000"/>
                    </a:schemeClr>
                  </a:solidFill>
                  <a:latin typeface="微软雅黑" pitchFamily="34" charset="-122"/>
                  <a:ea typeface="微软雅黑" pitchFamily="34" charset="-122"/>
                </a:rPr>
                <a:t>用友Ｕ</a:t>
              </a:r>
              <a:r>
                <a:rPr lang="en-US" altLang="zh-CN" sz="1900" dirty="0">
                  <a:solidFill>
                    <a:schemeClr val="bg1">
                      <a:lumMod val="50000"/>
                    </a:schemeClr>
                  </a:solidFill>
                  <a:latin typeface="微软雅黑" pitchFamily="34" charset="-122"/>
                  <a:ea typeface="微软雅黑" pitchFamily="34" charset="-122"/>
                </a:rPr>
                <a:t>8 V11.0</a:t>
              </a:r>
              <a:r>
                <a:rPr lang="zh-CN" altLang="en-US" sz="1900" dirty="0">
                  <a:solidFill>
                    <a:schemeClr val="bg1">
                      <a:lumMod val="50000"/>
                    </a:schemeClr>
                  </a:solidFill>
                  <a:latin typeface="微软雅黑" pitchFamily="34" charset="-122"/>
                  <a:ea typeface="微软雅黑" pitchFamily="34" charset="-122"/>
                </a:rPr>
                <a:t>新品上市</a:t>
              </a:r>
            </a:p>
          </p:txBody>
        </p:sp>
        <p:pic>
          <p:nvPicPr>
            <p:cNvPr id="7" name="Picture 3" descr="E:\yinfeifei\2012年工作项目\UFIDA用友 2012\用友 U8\U8V11主题V7 ppt\png\2.png"/>
            <p:cNvPicPr>
              <a:picLocks noChangeAspect="1" noChangeArrowheads="1"/>
            </p:cNvPicPr>
            <p:nvPr/>
          </p:nvPicPr>
          <p:blipFill>
            <a:blip r:embed="rId4" cstate="print"/>
            <a:srcRect/>
            <a:stretch>
              <a:fillRect/>
            </a:stretch>
          </p:blipFill>
          <p:spPr bwMode="auto">
            <a:xfrm>
              <a:off x="2790982" y="1414174"/>
              <a:ext cx="850900" cy="546100"/>
            </a:xfrm>
            <a:prstGeom prst="rect">
              <a:avLst/>
            </a:prstGeom>
            <a:noFill/>
            <a:ln w="9525">
              <a:noFill/>
              <a:miter lim="800000"/>
              <a:headEnd/>
              <a:tailEnd/>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userDrawn="1"/>
        </p:nvSpPr>
        <p:spPr>
          <a:xfrm>
            <a:off x="2730500" y="1066800"/>
            <a:ext cx="3683000" cy="584200"/>
          </a:xfrm>
          <a:prstGeom prst="rect">
            <a:avLst/>
          </a:prstGeom>
          <a:noFill/>
        </p:spPr>
        <p:txBody>
          <a:bodyPr>
            <a:spAutoFit/>
          </a:bodyPr>
          <a:lstStyle/>
          <a:p>
            <a:pPr algn="dist">
              <a:defRPr/>
            </a:pPr>
            <a:r>
              <a:rPr lang="zh-CN" altLang="en-US" sz="3200" b="1" dirty="0">
                <a:solidFill>
                  <a:srgbClr val="E60011"/>
                </a:solidFill>
                <a:latin typeface="微软雅黑" pitchFamily="34" charset="-122"/>
                <a:ea typeface="微软雅黑" pitchFamily="34" charset="-122"/>
              </a:rPr>
              <a:t>体验</a:t>
            </a:r>
            <a:r>
              <a:rPr lang="en-US" altLang="zh-CN" sz="3200" b="1" dirty="0">
                <a:solidFill>
                  <a:srgbClr val="E60011"/>
                </a:solidFill>
                <a:latin typeface="微软雅黑" pitchFamily="34" charset="-122"/>
                <a:ea typeface="微软雅黑" pitchFamily="34" charset="-122"/>
              </a:rPr>
              <a:t>U8</a:t>
            </a:r>
            <a:r>
              <a:rPr lang="zh-CN" altLang="en-US" sz="3200" b="1" dirty="0">
                <a:solidFill>
                  <a:srgbClr val="E60011"/>
                </a:solidFill>
                <a:latin typeface="微软雅黑" pitchFamily="34" charset="-122"/>
                <a:ea typeface="微软雅黑" pitchFamily="34" charset="-122"/>
              </a:rPr>
              <a:t> 体验未来</a:t>
            </a:r>
          </a:p>
        </p:txBody>
      </p:sp>
      <p:pic>
        <p:nvPicPr>
          <p:cNvPr id="4" name="Picture 2"/>
          <p:cNvPicPr>
            <a:picLocks noChangeAspect="1" noChangeArrowheads="1"/>
          </p:cNvPicPr>
          <p:nvPr userDrawn="1"/>
        </p:nvPicPr>
        <p:blipFill>
          <a:blip r:embed="rId3" cstate="print"/>
          <a:srcRect/>
          <a:stretch>
            <a:fillRect/>
          </a:stretch>
        </p:blipFill>
        <p:spPr bwMode="auto">
          <a:xfrm>
            <a:off x="323850" y="452438"/>
            <a:ext cx="619125" cy="407987"/>
          </a:xfrm>
          <a:prstGeom prst="rect">
            <a:avLst/>
          </a:prstGeom>
          <a:noFill/>
          <a:ln w="9525">
            <a:noFill/>
            <a:miter lim="800000"/>
            <a:headEnd/>
            <a:tailEnd/>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8383588" y="339725"/>
            <a:ext cx="407987" cy="331788"/>
          </a:xfrm>
          <a:prstGeom prst="rect">
            <a:avLst/>
          </a:prstGeom>
          <a:noFill/>
          <a:ln w="9525">
            <a:noFill/>
            <a:miter lim="800000"/>
            <a:headEnd/>
            <a:tailEnd/>
          </a:ln>
        </p:spPr>
      </p:pic>
      <p:sp>
        <p:nvSpPr>
          <p:cNvPr id="8" name="标题 1"/>
          <p:cNvSpPr>
            <a:spLocks noGrp="1"/>
          </p:cNvSpPr>
          <p:nvPr>
            <p:ph type="ctrTitle"/>
          </p:nvPr>
        </p:nvSpPr>
        <p:spPr>
          <a:xfrm>
            <a:off x="395536" y="463024"/>
            <a:ext cx="7776864" cy="517704"/>
          </a:xfrm>
          <a:prstGeom prst="rect">
            <a:avLst/>
          </a:prstGeom>
        </p:spPr>
        <p:txBody>
          <a:bodyPr>
            <a:noAutofit/>
          </a:bodyPr>
          <a:lstStyle>
            <a:lvl1pPr marL="1588" indent="0" algn="l">
              <a:defRPr sz="2400" b="1">
                <a:solidFill>
                  <a:srgbClr val="E6001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5.png"/>
          <p:cNvPicPr>
            <a:picLocks noChangeAspect="1" noChangeArrowheads="1"/>
          </p:cNvPicPr>
          <p:nvPr userDrawn="1"/>
        </p:nvPicPr>
        <p:blipFill>
          <a:blip r:embed="rId2" cstate="print"/>
          <a:srcRect/>
          <a:stretch>
            <a:fillRect/>
          </a:stretch>
        </p:blipFill>
        <p:spPr bwMode="auto">
          <a:xfrm>
            <a:off x="0" y="990600"/>
            <a:ext cx="9144000" cy="2081213"/>
          </a:xfrm>
          <a:prstGeom prst="rect">
            <a:avLst/>
          </a:prstGeom>
          <a:noFill/>
          <a:ln w="9525">
            <a:noFill/>
            <a:miter lim="800000"/>
            <a:headEnd/>
            <a:tailEnd/>
          </a:ln>
        </p:spPr>
      </p:pic>
      <p:pic>
        <p:nvPicPr>
          <p:cNvPr id="4" name="Picture 5"/>
          <p:cNvPicPr>
            <a:picLocks noChangeAspect="1" noChangeArrowheads="1"/>
          </p:cNvPicPr>
          <p:nvPr userDrawn="1"/>
        </p:nvPicPr>
        <p:blipFill>
          <a:blip r:embed="rId3" cstate="print"/>
          <a:srcRect/>
          <a:stretch>
            <a:fillRect/>
          </a:stretch>
        </p:blipFill>
        <p:spPr bwMode="auto">
          <a:xfrm>
            <a:off x="228600" y="195263"/>
            <a:ext cx="569913" cy="377825"/>
          </a:xfrm>
          <a:prstGeom prst="rect">
            <a:avLst/>
          </a:prstGeom>
          <a:noFill/>
          <a:ln w="9525">
            <a:noFill/>
            <a:miter lim="800000"/>
            <a:headEnd/>
            <a:tailEnd/>
          </a:ln>
        </p:spPr>
      </p:pic>
      <p:sp>
        <p:nvSpPr>
          <p:cNvPr id="5"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6" name="标题占位符 1"/>
          <p:cNvSpPr>
            <a:spLocks noGrp="1" noChangeArrowheads="1"/>
          </p:cNvSpPr>
          <p:nvPr>
            <p:ph type="title"/>
          </p:nvPr>
        </p:nvSpPr>
        <p:spPr bwMode="auto">
          <a:xfrm>
            <a:off x="457200" y="3352802"/>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a:solidFill>
                  <a:srgbClr val="FF0000"/>
                </a:solidFill>
                <a:latin typeface="+mn-ea"/>
                <a:ea typeface="+mn-ea"/>
              </a:defRPr>
            </a:lvl1pPr>
          </a:lstStyle>
          <a:p>
            <a:pPr lvl="0"/>
            <a:r>
              <a:rPr lang="zh-CN" dirty="0" smtClean="0"/>
              <a:t>单击此处编辑母版标题样式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四项内容">
    <p:spTree>
      <p:nvGrpSpPr>
        <p:cNvPr id="1" name=""/>
        <p:cNvGrpSpPr/>
        <p:nvPr/>
      </p:nvGrpSpPr>
      <p:grpSpPr>
        <a:xfrm>
          <a:off x="0" y="0"/>
          <a:ext cx="0" cy="0"/>
          <a:chOff x="0" y="0"/>
          <a:chExt cx="0" cy="0"/>
        </a:xfrm>
      </p:grpSpPr>
    </p:spTree>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Tree>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标题占位符 1"/>
          <p:cNvSpPr>
            <a:spLocks noGrp="1"/>
          </p:cNvSpPr>
          <p:nvPr>
            <p:ph type="title"/>
          </p:nvPr>
        </p:nvSpPr>
        <p:spPr bwMode="auto">
          <a:xfrm>
            <a:off x="2743201" y="947738"/>
            <a:ext cx="5186386" cy="635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目  录</a:t>
            </a:r>
          </a:p>
        </p:txBody>
      </p:sp>
      <p:sp>
        <p:nvSpPr>
          <p:cNvPr id="4" name="文本占位符 2"/>
          <p:cNvSpPr>
            <a:spLocks noGrp="1"/>
          </p:cNvSpPr>
          <p:nvPr>
            <p:ph idx="1" hasCustomPrompt="1"/>
          </p:nvPr>
        </p:nvSpPr>
        <p:spPr bwMode="auto">
          <a:xfrm>
            <a:off x="2743200" y="1773238"/>
            <a:ext cx="5183188"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marR="0" indent="-342900" algn="l" defTabSz="914400" rtl="0" eaLnBrk="0" fontAlgn="base" latinLnBrk="0" hangingPunct="0">
              <a:lnSpc>
                <a:spcPct val="100000"/>
              </a:lnSpc>
              <a:spcBef>
                <a:spcPct val="20000"/>
              </a:spcBef>
              <a:spcAft>
                <a:spcPct val="0"/>
              </a:spcAft>
              <a:buClrTx/>
              <a:buSzPct val="90000"/>
              <a:buFont typeface="Arial" charset="0"/>
              <a:buNone/>
              <a:tabLst/>
              <a:defRPr lang="zh-CN" altLang="en-US" sz="2400" smtClean="0">
                <a:solidFill>
                  <a:srgbClr val="FF0000"/>
                </a:solidFill>
                <a:latin typeface="微软雅黑" pitchFamily="34" charset="-122"/>
                <a:ea typeface="微软雅黑" pitchFamily="34" charset="-122"/>
                <a:cs typeface="+mn-cs"/>
              </a:defRPr>
            </a:lvl1pPr>
            <a:lvl2pPr marL="742950" marR="0" indent="-285750" algn="l" defTabSz="914400" rtl="0" eaLnBrk="0" fontAlgn="base" latinLnBrk="0" hangingPunct="0">
              <a:lnSpc>
                <a:spcPct val="100000"/>
              </a:lnSpc>
              <a:spcBef>
                <a:spcPct val="20000"/>
              </a:spcBef>
              <a:spcAft>
                <a:spcPct val="0"/>
              </a:spcAft>
              <a:buClrTx/>
              <a:buSzPct val="75000"/>
              <a:buFont typeface="Arial" charset="0"/>
              <a:buBlip>
                <a:blip r:embed="rId2"/>
              </a:buBlip>
              <a:tabLst/>
              <a:defRPr lang="zh-CN" altLang="en-US" sz="2400" smtClean="0">
                <a:solidFill>
                  <a:srgbClr val="FF0000"/>
                </a:solidFill>
                <a:latin typeface="微软雅黑" pitchFamily="34" charset="-122"/>
                <a:ea typeface="微软雅黑" pitchFamily="34" charset="-122"/>
                <a:cs typeface="+mn-cs"/>
              </a:defRPr>
            </a:lvl2pPr>
            <a:lvl3pPr marL="1143000" marR="0" indent="-228600" algn="l" defTabSz="914400" rtl="0" eaLnBrk="0" fontAlgn="base" latinLnBrk="0" hangingPunct="0">
              <a:lnSpc>
                <a:spcPct val="100000"/>
              </a:lnSpc>
              <a:spcBef>
                <a:spcPct val="20000"/>
              </a:spcBef>
              <a:spcAft>
                <a:spcPct val="0"/>
              </a:spcAft>
              <a:buClrTx/>
              <a:buSzPct val="50000"/>
              <a:buFont typeface="Arial" charset="0"/>
              <a:buBlip>
                <a:blip r:embed="rId3"/>
              </a:buBlip>
              <a:tabLst/>
              <a:defRPr lang="zh-CN" altLang="en-US" sz="2400" smtClean="0">
                <a:solidFill>
                  <a:srgbClr val="FF0000"/>
                </a:solidFill>
                <a:latin typeface="微软雅黑" pitchFamily="34" charset="-122"/>
                <a:ea typeface="微软雅黑" pitchFamily="34" charset="-122"/>
                <a:cs typeface="+mn-cs"/>
              </a:defRPr>
            </a:lvl3pPr>
          </a:lstStyle>
          <a:p>
            <a:pPr marL="342900" marR="0" lvl="0" indent="-342900" algn="l" defTabSz="914400" rtl="0" eaLnBrk="0" fontAlgn="base" latinLnBrk="0" hangingPunct="0">
              <a:lnSpc>
                <a:spcPct val="100000"/>
              </a:lnSpc>
              <a:spcBef>
                <a:spcPct val="20000"/>
              </a:spcBef>
              <a:spcAft>
                <a:spcPct val="0"/>
              </a:spcAft>
              <a:buClrTx/>
              <a:buSzPct val="90000"/>
              <a:buFont typeface="Arial" charset="0"/>
              <a:buBlip>
                <a:blip r:embed="rId4"/>
              </a:buBlip>
              <a:tabLst/>
              <a:defRPr/>
            </a:pPr>
            <a:r>
              <a:rPr kumimoji="0" lang="zh-CN" altLang="en-US" sz="2400" b="0" i="0" u="none" strike="noStrike" kern="0" cap="none" spc="0" normalizeH="0" baseline="0" noProof="0" smtClean="0">
                <a:ln>
                  <a:noFill/>
                </a:ln>
                <a:solidFill>
                  <a:srgbClr val="FF0000"/>
                </a:solidFill>
                <a:effectLst/>
                <a:uLnTx/>
                <a:uFillTx/>
                <a:latin typeface="微软雅黑" pitchFamily="34" charset="-122"/>
                <a:ea typeface="微软雅黑" pitchFamily="34" charset="-122"/>
              </a:rPr>
              <a:t>单击此处编辑母版文本样式</a:t>
            </a:r>
          </a:p>
          <a:p>
            <a:pPr marL="742950" marR="0" lvl="1" indent="-285750" algn="l" defTabSz="914400" rtl="0" eaLnBrk="0" fontAlgn="base" latinLnBrk="0" hangingPunct="0">
              <a:lnSpc>
                <a:spcPct val="100000"/>
              </a:lnSpc>
              <a:spcBef>
                <a:spcPct val="20000"/>
              </a:spcBef>
              <a:spcAft>
                <a:spcPct val="0"/>
              </a:spcAft>
              <a:buClrTx/>
              <a:buSzPct val="75000"/>
              <a:buFont typeface="Arial" charset="0"/>
              <a:buBlip>
                <a:blip r:embed="rId2"/>
              </a:buBlip>
              <a:tabLst/>
              <a:defRPr/>
            </a:pPr>
            <a:r>
              <a:rPr kumimoji="0" lang="zh-CN" altLang="en-US" sz="2000" b="0" i="0" u="none" strike="noStrike" kern="0" cap="none" spc="0" normalizeH="0" baseline="0" noProof="0" smtClean="0">
                <a:ln>
                  <a:noFill/>
                </a:ln>
                <a:solidFill>
                  <a:srgbClr val="FF0000"/>
                </a:solidFill>
                <a:effectLst/>
                <a:uLnTx/>
                <a:uFillTx/>
                <a:latin typeface="微软雅黑" pitchFamily="34" charset="-122"/>
                <a:ea typeface="微软雅黑" pitchFamily="34" charset="-122"/>
              </a:rPr>
              <a:t>第二级</a:t>
            </a:r>
          </a:p>
          <a:p>
            <a:pPr marL="1143000" marR="0" lvl="2" indent="-228600" algn="l" defTabSz="914400" rtl="0" eaLnBrk="0" fontAlgn="base" latinLnBrk="0" hangingPunct="0">
              <a:lnSpc>
                <a:spcPct val="100000"/>
              </a:lnSpc>
              <a:spcBef>
                <a:spcPct val="20000"/>
              </a:spcBef>
              <a:spcAft>
                <a:spcPct val="0"/>
              </a:spcAft>
              <a:buClrTx/>
              <a:buSzPct val="50000"/>
              <a:buFont typeface="Arial" charset="0"/>
              <a:buBlip>
                <a:blip r:embed="rId3"/>
              </a:buBlip>
              <a:tabLst/>
              <a:defRPr/>
            </a:pPr>
            <a:r>
              <a:rPr kumimoji="0" lang="zh-CN" altLang="en-US" sz="1800" b="0" i="0" u="none" strike="noStrike" kern="0" cap="none" spc="0" normalizeH="0" baseline="0" noProof="0" smtClean="0">
                <a:ln>
                  <a:noFill/>
                </a:ln>
                <a:solidFill>
                  <a:srgbClr val="FF0000"/>
                </a:solidFill>
                <a:effectLst/>
                <a:uLnTx/>
                <a:uFillTx/>
                <a:latin typeface="微软雅黑" pitchFamily="34" charset="-122"/>
                <a:ea typeface="微软雅黑" pitchFamily="34" charset="-122"/>
              </a:rPr>
              <a:t>第三级</a:t>
            </a:r>
          </a:p>
          <a:p>
            <a:pPr lvl="0"/>
            <a:endParaRPr lang="zh-CN" altLang="en-US"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051" name="Picture 3" descr="F:\公司项目\2013项目\用友\PPT\U8+ ppt模版\封面.png"/>
          <p:cNvPicPr>
            <a:picLocks noChangeAspect="1" noChangeArrowheads="1"/>
          </p:cNvPicPr>
          <p:nvPr userDrawn="1"/>
        </p:nvPicPr>
        <p:blipFill>
          <a:blip r:embed="rId2" cstate="print"/>
          <a:srcRect/>
          <a:stretch>
            <a:fillRect/>
          </a:stretch>
        </p:blipFill>
        <p:spPr bwMode="auto">
          <a:xfrm>
            <a:off x="0" y="0"/>
            <a:ext cx="9144000" cy="6858001"/>
          </a:xfrm>
          <a:prstGeom prst="rect">
            <a:avLst/>
          </a:prstGeom>
          <a:noFill/>
        </p:spPr>
      </p:pic>
      <p:sp>
        <p:nvSpPr>
          <p:cNvPr id="3" name="TextBox 2"/>
          <p:cNvSpPr txBox="1"/>
          <p:nvPr userDrawn="1"/>
        </p:nvSpPr>
        <p:spPr>
          <a:xfrm>
            <a:off x="7162800" y="6524625"/>
            <a:ext cx="1988045" cy="246221"/>
          </a:xfrm>
          <a:prstGeom prst="rect">
            <a:avLst/>
          </a:prstGeom>
          <a:noFill/>
        </p:spPr>
        <p:txBody>
          <a:bodyPr wrap="none" rtlCol="0">
            <a:spAutoFit/>
          </a:bodyPr>
          <a:lstStyle/>
          <a:p>
            <a:pPr fontAlgn="auto">
              <a:spcBef>
                <a:spcPts val="0"/>
              </a:spcBef>
              <a:spcAft>
                <a:spcPts val="0"/>
              </a:spcAft>
            </a:pPr>
            <a:r>
              <a:rPr lang="en-US" altLang="zh-CN" sz="1000" dirty="0" err="1" smtClean="0">
                <a:solidFill>
                  <a:srgbClr val="FFFFFF">
                    <a:lumMod val="50000"/>
                  </a:srgbClr>
                </a:solidFill>
                <a:latin typeface="微软雅黑" pitchFamily="34" charset="-122"/>
                <a:ea typeface="微软雅黑" pitchFamily="34" charset="-122"/>
              </a:rPr>
              <a:t>yonyou</a:t>
            </a:r>
            <a:r>
              <a:rPr lang="en-US" altLang="zh-CN" sz="1000" dirty="0" smtClean="0">
                <a:solidFill>
                  <a:srgbClr val="FFFFFF">
                    <a:lumMod val="50000"/>
                  </a:srgbClr>
                </a:solidFill>
                <a:latin typeface="微软雅黑" pitchFamily="34" charset="-122"/>
                <a:ea typeface="微软雅黑" pitchFamily="34" charset="-122"/>
              </a:rPr>
              <a:t> software Corporation</a:t>
            </a:r>
            <a:endParaRPr lang="zh-CN" altLang="en-US" sz="1000" dirty="0">
              <a:solidFill>
                <a:srgbClr val="FFFFFF">
                  <a:lumMod val="50000"/>
                </a:srgbClr>
              </a:solidFill>
              <a:latin typeface="微软雅黑" pitchFamily="34" charset="-122"/>
              <a:ea typeface="微软雅黑" pitchFamily="34" charset="-122"/>
            </a:endParaRPr>
          </a:p>
        </p:txBody>
      </p:sp>
      <p:pic>
        <p:nvPicPr>
          <p:cNvPr id="4" name="Picture 3" descr="F:\公司项目\2013项目\用友\PPT\U8+ ppt模版\icon\logo2.png"/>
          <p:cNvPicPr>
            <a:picLocks noChangeAspect="1" noChangeArrowheads="1"/>
          </p:cNvPicPr>
          <p:nvPr userDrawn="1"/>
        </p:nvPicPr>
        <p:blipFill>
          <a:blip r:embed="rId3" cstate="print"/>
          <a:srcRect/>
          <a:stretch>
            <a:fillRect/>
          </a:stretch>
        </p:blipFill>
        <p:spPr bwMode="auto">
          <a:xfrm>
            <a:off x="8197703" y="210357"/>
            <a:ext cx="603398" cy="395330"/>
          </a:xfrm>
          <a:prstGeom prst="rect">
            <a:avLst/>
          </a:prstGeom>
          <a:noFill/>
        </p:spPr>
      </p:pic>
      <p:pic>
        <p:nvPicPr>
          <p:cNvPr id="2050" name="Picture 2" descr="F:\公司项目\2013项目\用友\PPT\U8+ ppt模版\icon\logo3.png"/>
          <p:cNvPicPr>
            <a:picLocks noChangeAspect="1" noChangeArrowheads="1"/>
          </p:cNvPicPr>
          <p:nvPr userDrawn="1"/>
        </p:nvPicPr>
        <p:blipFill>
          <a:blip r:embed="rId4" cstate="print"/>
          <a:srcRect/>
          <a:stretch>
            <a:fillRect/>
          </a:stretch>
        </p:blipFill>
        <p:spPr bwMode="auto">
          <a:xfrm>
            <a:off x="453656" y="281765"/>
            <a:ext cx="1330399" cy="241890"/>
          </a:xfrm>
          <a:prstGeom prst="rect">
            <a:avLst/>
          </a:prstGeom>
          <a:noFill/>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3" name="TextBox 2"/>
          <p:cNvSpPr txBox="1"/>
          <p:nvPr userDrawn="1"/>
        </p:nvSpPr>
        <p:spPr>
          <a:xfrm>
            <a:off x="7162800" y="6524625"/>
            <a:ext cx="1988045" cy="246221"/>
          </a:xfrm>
          <a:prstGeom prst="rect">
            <a:avLst/>
          </a:prstGeom>
          <a:noFill/>
        </p:spPr>
        <p:txBody>
          <a:bodyPr wrap="none" rtlCol="0">
            <a:spAutoFit/>
          </a:bodyPr>
          <a:lstStyle/>
          <a:p>
            <a:pPr fontAlgn="auto">
              <a:spcBef>
                <a:spcPts val="0"/>
              </a:spcBef>
              <a:spcAft>
                <a:spcPts val="0"/>
              </a:spcAft>
            </a:pPr>
            <a:r>
              <a:rPr lang="en-US" altLang="zh-CN" sz="1000" dirty="0" err="1" smtClean="0">
                <a:solidFill>
                  <a:srgbClr val="FFFFFF">
                    <a:lumMod val="50000"/>
                  </a:srgbClr>
                </a:solidFill>
                <a:latin typeface="微软雅黑" pitchFamily="34" charset="-122"/>
                <a:ea typeface="微软雅黑" pitchFamily="34" charset="-122"/>
              </a:rPr>
              <a:t>yonyou</a:t>
            </a:r>
            <a:r>
              <a:rPr lang="en-US" altLang="zh-CN" sz="1000" dirty="0" smtClean="0">
                <a:solidFill>
                  <a:srgbClr val="FFFFFF">
                    <a:lumMod val="50000"/>
                  </a:srgbClr>
                </a:solidFill>
                <a:latin typeface="微软雅黑" pitchFamily="34" charset="-122"/>
                <a:ea typeface="微软雅黑" pitchFamily="34" charset="-122"/>
              </a:rPr>
              <a:t> software Corporation</a:t>
            </a:r>
            <a:endParaRPr lang="zh-CN" altLang="en-US" sz="1000" dirty="0">
              <a:solidFill>
                <a:srgbClr val="FFFFFF">
                  <a:lumMod val="50000"/>
                </a:srgbClr>
              </a:solidFill>
              <a:latin typeface="微软雅黑" pitchFamily="34" charset="-122"/>
              <a:ea typeface="微软雅黑" pitchFamily="34" charset="-122"/>
            </a:endParaRPr>
          </a:p>
        </p:txBody>
      </p:sp>
      <p:pic>
        <p:nvPicPr>
          <p:cNvPr id="5" name="Picture 3" descr="F:\公司项目\2013项目\用友\PPT\U8+ ppt模版\icon\logo2.png"/>
          <p:cNvPicPr>
            <a:picLocks noChangeAspect="1" noChangeArrowheads="1"/>
          </p:cNvPicPr>
          <p:nvPr userDrawn="1"/>
        </p:nvPicPr>
        <p:blipFill>
          <a:blip r:embed="rId2" cstate="print"/>
          <a:srcRect/>
          <a:stretch>
            <a:fillRect/>
          </a:stretch>
        </p:blipFill>
        <p:spPr bwMode="auto">
          <a:xfrm>
            <a:off x="8197703" y="210357"/>
            <a:ext cx="603398" cy="395330"/>
          </a:xfrm>
          <a:prstGeom prst="rect">
            <a:avLst/>
          </a:prstGeom>
          <a:noFill/>
        </p:spPr>
      </p:pic>
      <p:sp>
        <p:nvSpPr>
          <p:cNvPr id="6" name="TextBox 5"/>
          <p:cNvSpPr txBox="1"/>
          <p:nvPr userDrawn="1"/>
        </p:nvSpPr>
        <p:spPr>
          <a:xfrm>
            <a:off x="3724246" y="2428868"/>
            <a:ext cx="1776448" cy="923330"/>
          </a:xfrm>
          <a:prstGeom prst="rect">
            <a:avLst/>
          </a:prstGeom>
          <a:noFill/>
        </p:spPr>
        <p:txBody>
          <a:bodyPr wrap="none" rtlCol="0">
            <a:spAutoFit/>
          </a:bodyPr>
          <a:lstStyle/>
          <a:p>
            <a:pPr fontAlgn="auto">
              <a:spcBef>
                <a:spcPts val="0"/>
              </a:spcBef>
              <a:spcAft>
                <a:spcPts val="0"/>
              </a:spcAft>
            </a:pPr>
            <a:r>
              <a:rPr lang="zh-CN" altLang="en-US" sz="5400" b="1" smtClean="0">
                <a:solidFill>
                  <a:srgbClr val="FF0000"/>
                </a:solidFill>
                <a:latin typeface="微软雅黑" pitchFamily="34" charset="-122"/>
                <a:ea typeface="微软雅黑" pitchFamily="34" charset="-122"/>
              </a:rPr>
              <a:t>谢 谢</a:t>
            </a:r>
            <a:endParaRPr lang="zh-CN" altLang="en-US" sz="5400" b="1">
              <a:solidFill>
                <a:srgbClr val="FF0000"/>
              </a:solidFill>
              <a:latin typeface="微软雅黑" pitchFamily="34" charset="-122"/>
              <a:ea typeface="微软雅黑" pitchFamily="34" charset="-122"/>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标题占位符 1"/>
          <p:cNvSpPr>
            <a:spLocks noGrp="1"/>
          </p:cNvSpPr>
          <p:nvPr>
            <p:ph type="title"/>
          </p:nvPr>
        </p:nvSpPr>
        <p:spPr bwMode="auto">
          <a:xfrm>
            <a:off x="2743201" y="947738"/>
            <a:ext cx="5186386" cy="635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目  录</a:t>
            </a:r>
          </a:p>
        </p:txBody>
      </p:sp>
      <p:sp>
        <p:nvSpPr>
          <p:cNvPr id="4" name="文本占位符 2"/>
          <p:cNvSpPr>
            <a:spLocks noGrp="1"/>
          </p:cNvSpPr>
          <p:nvPr>
            <p:ph idx="1" hasCustomPrompt="1"/>
          </p:nvPr>
        </p:nvSpPr>
        <p:spPr bwMode="auto">
          <a:xfrm>
            <a:off x="2743200" y="1773238"/>
            <a:ext cx="5183188"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marR="0" indent="-342900" algn="l" defTabSz="914400" rtl="0" eaLnBrk="0" fontAlgn="base" latinLnBrk="0" hangingPunct="0">
              <a:lnSpc>
                <a:spcPct val="100000"/>
              </a:lnSpc>
              <a:spcBef>
                <a:spcPct val="20000"/>
              </a:spcBef>
              <a:spcAft>
                <a:spcPct val="0"/>
              </a:spcAft>
              <a:buClrTx/>
              <a:buSzPct val="90000"/>
              <a:buFont typeface="Arial" charset="0"/>
              <a:buNone/>
              <a:tabLst/>
              <a:defRPr lang="zh-CN" altLang="en-US" sz="2400" smtClean="0">
                <a:solidFill>
                  <a:srgbClr val="FF0000"/>
                </a:solidFill>
                <a:latin typeface="微软雅黑" pitchFamily="34" charset="-122"/>
                <a:ea typeface="微软雅黑" pitchFamily="34" charset="-122"/>
                <a:cs typeface="+mn-cs"/>
              </a:defRPr>
            </a:lvl1pPr>
            <a:lvl2pPr marL="742950" marR="0" indent="-285750" algn="l" defTabSz="914400" rtl="0" eaLnBrk="0" fontAlgn="base" latinLnBrk="0" hangingPunct="0">
              <a:lnSpc>
                <a:spcPct val="100000"/>
              </a:lnSpc>
              <a:spcBef>
                <a:spcPct val="20000"/>
              </a:spcBef>
              <a:spcAft>
                <a:spcPct val="0"/>
              </a:spcAft>
              <a:buClrTx/>
              <a:buSzPct val="75000"/>
              <a:buFont typeface="Arial" charset="0"/>
              <a:buBlip>
                <a:blip r:embed="rId2"/>
              </a:buBlip>
              <a:tabLst/>
              <a:defRPr lang="zh-CN" altLang="en-US" sz="2400" smtClean="0">
                <a:solidFill>
                  <a:srgbClr val="FF0000"/>
                </a:solidFill>
                <a:latin typeface="微软雅黑" pitchFamily="34" charset="-122"/>
                <a:ea typeface="微软雅黑" pitchFamily="34" charset="-122"/>
                <a:cs typeface="+mn-cs"/>
              </a:defRPr>
            </a:lvl2pPr>
            <a:lvl3pPr marL="1143000" marR="0" indent="-228600" algn="l" defTabSz="914400" rtl="0" eaLnBrk="0" fontAlgn="base" latinLnBrk="0" hangingPunct="0">
              <a:lnSpc>
                <a:spcPct val="100000"/>
              </a:lnSpc>
              <a:spcBef>
                <a:spcPct val="20000"/>
              </a:spcBef>
              <a:spcAft>
                <a:spcPct val="0"/>
              </a:spcAft>
              <a:buClrTx/>
              <a:buSzPct val="50000"/>
              <a:buFont typeface="Arial" charset="0"/>
              <a:buBlip>
                <a:blip r:embed="rId3"/>
              </a:buBlip>
              <a:tabLst/>
              <a:defRPr lang="zh-CN" altLang="en-US" sz="2400" smtClean="0">
                <a:solidFill>
                  <a:srgbClr val="FF0000"/>
                </a:solidFill>
                <a:latin typeface="微软雅黑" pitchFamily="34" charset="-122"/>
                <a:ea typeface="微软雅黑" pitchFamily="34" charset="-122"/>
                <a:cs typeface="+mn-cs"/>
              </a:defRPr>
            </a:lvl3pPr>
          </a:lstStyle>
          <a:p>
            <a:pPr marL="342900" marR="0" lvl="0" indent="-342900" algn="l" defTabSz="914400" rtl="0" eaLnBrk="0" fontAlgn="base" latinLnBrk="0" hangingPunct="0">
              <a:lnSpc>
                <a:spcPct val="100000"/>
              </a:lnSpc>
              <a:spcBef>
                <a:spcPct val="20000"/>
              </a:spcBef>
              <a:spcAft>
                <a:spcPct val="0"/>
              </a:spcAft>
              <a:buClrTx/>
              <a:buSzPct val="90000"/>
              <a:buFont typeface="Arial" charset="0"/>
              <a:buBlip>
                <a:blip r:embed="rId4"/>
              </a:buBlip>
              <a:tabLst/>
              <a:defRPr/>
            </a:pPr>
            <a:r>
              <a:rPr kumimoji="0" lang="zh-CN" altLang="en-US" sz="2400" b="0" i="0" u="none" strike="noStrike" kern="0" cap="none" spc="0" normalizeH="0" baseline="0" noProof="0" smtClean="0">
                <a:ln>
                  <a:noFill/>
                </a:ln>
                <a:solidFill>
                  <a:srgbClr val="FF0000"/>
                </a:solidFill>
                <a:effectLst/>
                <a:uLnTx/>
                <a:uFillTx/>
                <a:latin typeface="微软雅黑" pitchFamily="34" charset="-122"/>
                <a:ea typeface="微软雅黑" pitchFamily="34" charset="-122"/>
              </a:rPr>
              <a:t>单击此处编辑母版文本样式</a:t>
            </a:r>
          </a:p>
          <a:p>
            <a:pPr marL="742950" marR="0" lvl="1" indent="-285750" algn="l" defTabSz="914400" rtl="0" eaLnBrk="0" fontAlgn="base" latinLnBrk="0" hangingPunct="0">
              <a:lnSpc>
                <a:spcPct val="100000"/>
              </a:lnSpc>
              <a:spcBef>
                <a:spcPct val="20000"/>
              </a:spcBef>
              <a:spcAft>
                <a:spcPct val="0"/>
              </a:spcAft>
              <a:buClrTx/>
              <a:buSzPct val="75000"/>
              <a:buFont typeface="Arial" charset="0"/>
              <a:buBlip>
                <a:blip r:embed="rId2"/>
              </a:buBlip>
              <a:tabLst/>
              <a:defRPr/>
            </a:pPr>
            <a:r>
              <a:rPr kumimoji="0" lang="zh-CN" altLang="en-US" sz="2000" b="0" i="0" u="none" strike="noStrike" kern="0" cap="none" spc="0" normalizeH="0" baseline="0" noProof="0" smtClean="0">
                <a:ln>
                  <a:noFill/>
                </a:ln>
                <a:solidFill>
                  <a:srgbClr val="FF0000"/>
                </a:solidFill>
                <a:effectLst/>
                <a:uLnTx/>
                <a:uFillTx/>
                <a:latin typeface="微软雅黑" pitchFamily="34" charset="-122"/>
                <a:ea typeface="微软雅黑" pitchFamily="34" charset="-122"/>
              </a:rPr>
              <a:t>第二级</a:t>
            </a:r>
          </a:p>
          <a:p>
            <a:pPr marL="1143000" marR="0" lvl="2" indent="-228600" algn="l" defTabSz="914400" rtl="0" eaLnBrk="0" fontAlgn="base" latinLnBrk="0" hangingPunct="0">
              <a:lnSpc>
                <a:spcPct val="100000"/>
              </a:lnSpc>
              <a:spcBef>
                <a:spcPct val="20000"/>
              </a:spcBef>
              <a:spcAft>
                <a:spcPct val="0"/>
              </a:spcAft>
              <a:buClrTx/>
              <a:buSzPct val="50000"/>
              <a:buFont typeface="Arial" charset="0"/>
              <a:buBlip>
                <a:blip r:embed="rId3"/>
              </a:buBlip>
              <a:tabLst/>
              <a:defRPr/>
            </a:pPr>
            <a:r>
              <a:rPr kumimoji="0" lang="zh-CN" altLang="en-US" sz="1800" b="0" i="0" u="none" strike="noStrike" kern="0" cap="none" spc="0" normalizeH="0" baseline="0" noProof="0" smtClean="0">
                <a:ln>
                  <a:noFill/>
                </a:ln>
                <a:solidFill>
                  <a:srgbClr val="FF0000"/>
                </a:solidFill>
                <a:effectLst/>
                <a:uLnTx/>
                <a:uFillTx/>
                <a:latin typeface="微软雅黑" pitchFamily="34" charset="-122"/>
                <a:ea typeface="微软雅黑" pitchFamily="34" charset="-122"/>
              </a:rPr>
              <a:t>第三级</a:t>
            </a:r>
          </a:p>
          <a:p>
            <a:pPr lvl="0"/>
            <a:endParaRPr lang="zh-CN" altLang="en-US" smtClean="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051" name="Picture 3" descr="F:\公司项目\2013项目\用友\PPT\U8+ ppt模版\封面.png"/>
          <p:cNvPicPr>
            <a:picLocks noChangeAspect="1" noChangeArrowheads="1"/>
          </p:cNvPicPr>
          <p:nvPr userDrawn="1"/>
        </p:nvPicPr>
        <p:blipFill>
          <a:blip r:embed="rId2" cstate="print"/>
          <a:srcRect/>
          <a:stretch>
            <a:fillRect/>
          </a:stretch>
        </p:blipFill>
        <p:spPr bwMode="auto">
          <a:xfrm>
            <a:off x="0" y="0"/>
            <a:ext cx="9144000" cy="6858001"/>
          </a:xfrm>
          <a:prstGeom prst="rect">
            <a:avLst/>
          </a:prstGeom>
          <a:noFill/>
        </p:spPr>
      </p:pic>
      <p:sp>
        <p:nvSpPr>
          <p:cNvPr id="3" name="TextBox 2"/>
          <p:cNvSpPr txBox="1"/>
          <p:nvPr userDrawn="1"/>
        </p:nvSpPr>
        <p:spPr>
          <a:xfrm>
            <a:off x="7162800" y="6524625"/>
            <a:ext cx="1988045" cy="246221"/>
          </a:xfrm>
          <a:prstGeom prst="rect">
            <a:avLst/>
          </a:prstGeom>
          <a:noFill/>
        </p:spPr>
        <p:txBody>
          <a:bodyPr wrap="none" rtlCol="0">
            <a:spAutoFit/>
          </a:bodyPr>
          <a:lstStyle/>
          <a:p>
            <a:pPr fontAlgn="auto">
              <a:spcBef>
                <a:spcPts val="0"/>
              </a:spcBef>
              <a:spcAft>
                <a:spcPts val="0"/>
              </a:spcAft>
            </a:pPr>
            <a:r>
              <a:rPr lang="en-US" altLang="zh-CN" sz="1000" dirty="0" err="1" smtClean="0">
                <a:solidFill>
                  <a:srgbClr val="FFFFFF">
                    <a:lumMod val="50000"/>
                  </a:srgbClr>
                </a:solidFill>
                <a:latin typeface="微软雅黑" pitchFamily="34" charset="-122"/>
                <a:ea typeface="微软雅黑" pitchFamily="34" charset="-122"/>
              </a:rPr>
              <a:t>yonyou</a:t>
            </a:r>
            <a:r>
              <a:rPr lang="en-US" altLang="zh-CN" sz="1000" dirty="0" smtClean="0">
                <a:solidFill>
                  <a:srgbClr val="FFFFFF">
                    <a:lumMod val="50000"/>
                  </a:srgbClr>
                </a:solidFill>
                <a:latin typeface="微软雅黑" pitchFamily="34" charset="-122"/>
                <a:ea typeface="微软雅黑" pitchFamily="34" charset="-122"/>
              </a:rPr>
              <a:t> software Corporation</a:t>
            </a:r>
            <a:endParaRPr lang="zh-CN" altLang="en-US" sz="1000" dirty="0">
              <a:solidFill>
                <a:srgbClr val="FFFFFF">
                  <a:lumMod val="50000"/>
                </a:srgbClr>
              </a:solidFill>
              <a:latin typeface="微软雅黑" pitchFamily="34" charset="-122"/>
              <a:ea typeface="微软雅黑" pitchFamily="34" charset="-122"/>
            </a:endParaRPr>
          </a:p>
        </p:txBody>
      </p:sp>
      <p:pic>
        <p:nvPicPr>
          <p:cNvPr id="4" name="Picture 3" descr="F:\公司项目\2013项目\用友\PPT\U8+ ppt模版\icon\logo2.png"/>
          <p:cNvPicPr>
            <a:picLocks noChangeAspect="1" noChangeArrowheads="1"/>
          </p:cNvPicPr>
          <p:nvPr userDrawn="1"/>
        </p:nvPicPr>
        <p:blipFill>
          <a:blip r:embed="rId3" cstate="print"/>
          <a:srcRect/>
          <a:stretch>
            <a:fillRect/>
          </a:stretch>
        </p:blipFill>
        <p:spPr bwMode="auto">
          <a:xfrm>
            <a:off x="8197703" y="210357"/>
            <a:ext cx="603398" cy="395330"/>
          </a:xfrm>
          <a:prstGeom prst="rect">
            <a:avLst/>
          </a:prstGeom>
          <a:noFill/>
        </p:spPr>
      </p:pic>
      <p:pic>
        <p:nvPicPr>
          <p:cNvPr id="2050" name="Picture 2" descr="F:\公司项目\2013项目\用友\PPT\U8+ ppt模版\icon\logo3.png"/>
          <p:cNvPicPr>
            <a:picLocks noChangeAspect="1" noChangeArrowheads="1"/>
          </p:cNvPicPr>
          <p:nvPr userDrawn="1"/>
        </p:nvPicPr>
        <p:blipFill>
          <a:blip r:embed="rId4" cstate="print"/>
          <a:srcRect/>
          <a:stretch>
            <a:fillRect/>
          </a:stretch>
        </p:blipFill>
        <p:spPr bwMode="auto">
          <a:xfrm>
            <a:off x="453656" y="281765"/>
            <a:ext cx="1330399" cy="241890"/>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 descr="E:\yinfeifei\2012年工作项目\UFIDA用友 2012\用友大企业私有云 李凯\9.4传统企业电商之路PPT美化\png\5.png"/>
          <p:cNvPicPr>
            <a:picLocks noChangeAspect="1" noChangeArrowheads="1"/>
          </p:cNvPicPr>
          <p:nvPr userDrawn="1"/>
        </p:nvPicPr>
        <p:blipFill>
          <a:blip r:embed="rId2" cstate="print"/>
          <a:srcRect/>
          <a:stretch>
            <a:fillRect/>
          </a:stretch>
        </p:blipFill>
        <p:spPr bwMode="auto">
          <a:xfrm>
            <a:off x="-9525" y="0"/>
            <a:ext cx="9153525" cy="6864350"/>
          </a:xfrm>
          <a:prstGeom prst="rect">
            <a:avLst/>
          </a:prstGeom>
          <a:noFill/>
          <a:ln w="9525">
            <a:noFill/>
            <a:miter lim="800000"/>
            <a:headEnd/>
            <a:tailEnd/>
          </a:ln>
        </p:spPr>
      </p:pic>
      <p:pic>
        <p:nvPicPr>
          <p:cNvPr id="3" name="Picture 5"/>
          <p:cNvPicPr>
            <a:picLocks noChangeAspect="1" noChangeArrowheads="1"/>
          </p:cNvPicPr>
          <p:nvPr userDrawn="1"/>
        </p:nvPicPr>
        <p:blipFill>
          <a:blip r:embed="rId3" cstate="print"/>
          <a:srcRect/>
          <a:stretch>
            <a:fillRect/>
          </a:stretch>
        </p:blipFill>
        <p:spPr bwMode="auto">
          <a:xfrm>
            <a:off x="8382000" y="195263"/>
            <a:ext cx="569913" cy="377825"/>
          </a:xfrm>
          <a:prstGeom prst="rect">
            <a:avLst/>
          </a:prstGeom>
          <a:noFill/>
          <a:ln w="9525">
            <a:noFill/>
            <a:miter lim="800000"/>
            <a:headEnd/>
            <a:tailEnd/>
          </a:ln>
        </p:spPr>
      </p:pic>
      <p:sp>
        <p:nvSpPr>
          <p:cNvPr id="4" name="TextBox 3"/>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3" name="TextBox 2"/>
          <p:cNvSpPr txBox="1"/>
          <p:nvPr userDrawn="1"/>
        </p:nvSpPr>
        <p:spPr>
          <a:xfrm>
            <a:off x="7162800" y="6524625"/>
            <a:ext cx="1988045" cy="246221"/>
          </a:xfrm>
          <a:prstGeom prst="rect">
            <a:avLst/>
          </a:prstGeom>
          <a:noFill/>
        </p:spPr>
        <p:txBody>
          <a:bodyPr wrap="none" rtlCol="0">
            <a:spAutoFit/>
          </a:bodyPr>
          <a:lstStyle/>
          <a:p>
            <a:pPr fontAlgn="auto">
              <a:spcBef>
                <a:spcPts val="0"/>
              </a:spcBef>
              <a:spcAft>
                <a:spcPts val="0"/>
              </a:spcAft>
            </a:pPr>
            <a:r>
              <a:rPr lang="en-US" altLang="zh-CN" sz="1000" dirty="0" err="1" smtClean="0">
                <a:solidFill>
                  <a:srgbClr val="FFFFFF">
                    <a:lumMod val="50000"/>
                  </a:srgbClr>
                </a:solidFill>
                <a:latin typeface="微软雅黑" pitchFamily="34" charset="-122"/>
                <a:ea typeface="微软雅黑" pitchFamily="34" charset="-122"/>
              </a:rPr>
              <a:t>yonyou</a:t>
            </a:r>
            <a:r>
              <a:rPr lang="en-US" altLang="zh-CN" sz="1000" dirty="0" smtClean="0">
                <a:solidFill>
                  <a:srgbClr val="FFFFFF">
                    <a:lumMod val="50000"/>
                  </a:srgbClr>
                </a:solidFill>
                <a:latin typeface="微软雅黑" pitchFamily="34" charset="-122"/>
                <a:ea typeface="微软雅黑" pitchFamily="34" charset="-122"/>
              </a:rPr>
              <a:t> software Corporation</a:t>
            </a:r>
            <a:endParaRPr lang="zh-CN" altLang="en-US" sz="1000" dirty="0">
              <a:solidFill>
                <a:srgbClr val="FFFFFF">
                  <a:lumMod val="50000"/>
                </a:srgbClr>
              </a:solidFill>
              <a:latin typeface="微软雅黑" pitchFamily="34" charset="-122"/>
              <a:ea typeface="微软雅黑" pitchFamily="34" charset="-122"/>
            </a:endParaRPr>
          </a:p>
        </p:txBody>
      </p:sp>
      <p:pic>
        <p:nvPicPr>
          <p:cNvPr id="5" name="Picture 3" descr="F:\公司项目\2013项目\用友\PPT\U8+ ppt模版\icon\logo2.png"/>
          <p:cNvPicPr>
            <a:picLocks noChangeAspect="1" noChangeArrowheads="1"/>
          </p:cNvPicPr>
          <p:nvPr userDrawn="1"/>
        </p:nvPicPr>
        <p:blipFill>
          <a:blip r:embed="rId2" cstate="print"/>
          <a:srcRect/>
          <a:stretch>
            <a:fillRect/>
          </a:stretch>
        </p:blipFill>
        <p:spPr bwMode="auto">
          <a:xfrm>
            <a:off x="8197703" y="210357"/>
            <a:ext cx="603398" cy="395330"/>
          </a:xfrm>
          <a:prstGeom prst="rect">
            <a:avLst/>
          </a:prstGeom>
          <a:noFill/>
        </p:spPr>
      </p:pic>
      <p:sp>
        <p:nvSpPr>
          <p:cNvPr id="6" name="TextBox 5"/>
          <p:cNvSpPr txBox="1"/>
          <p:nvPr userDrawn="1"/>
        </p:nvSpPr>
        <p:spPr>
          <a:xfrm>
            <a:off x="3724246" y="2428868"/>
            <a:ext cx="1776448" cy="923330"/>
          </a:xfrm>
          <a:prstGeom prst="rect">
            <a:avLst/>
          </a:prstGeom>
          <a:noFill/>
        </p:spPr>
        <p:txBody>
          <a:bodyPr wrap="none" rtlCol="0">
            <a:spAutoFit/>
          </a:bodyPr>
          <a:lstStyle/>
          <a:p>
            <a:pPr fontAlgn="auto">
              <a:spcBef>
                <a:spcPts val="0"/>
              </a:spcBef>
              <a:spcAft>
                <a:spcPts val="0"/>
              </a:spcAft>
            </a:pPr>
            <a:r>
              <a:rPr lang="zh-CN" altLang="en-US" sz="5400" b="1" smtClean="0">
                <a:solidFill>
                  <a:srgbClr val="FF0000"/>
                </a:solidFill>
                <a:latin typeface="微软雅黑" pitchFamily="34" charset="-122"/>
                <a:ea typeface="微软雅黑" pitchFamily="34" charset="-122"/>
              </a:rPr>
              <a:t>谢 谢</a:t>
            </a:r>
            <a:endParaRPr lang="zh-CN" altLang="en-US" sz="5400" b="1">
              <a:solidFill>
                <a:srgbClr val="FF0000"/>
              </a:solidFill>
              <a:latin typeface="微软雅黑" pitchFamily="34" charset="-122"/>
              <a:ea typeface="微软雅黑" pitchFamily="34" charset="-122"/>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11" name="标题占位符 1"/>
          <p:cNvSpPr>
            <a:spLocks noGrp="1" noChangeArrowheads="1"/>
          </p:cNvSpPr>
          <p:nvPr>
            <p:ph type="title"/>
          </p:nvPr>
        </p:nvSpPr>
        <p:spPr bwMode="auto">
          <a:xfrm>
            <a:off x="457200" y="3929065"/>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b="1">
                <a:solidFill>
                  <a:srgbClr val="FF0000"/>
                </a:solidFill>
                <a:latin typeface="+mn-ea"/>
                <a:ea typeface="+mn-ea"/>
              </a:defRPr>
            </a:lvl1pPr>
          </a:lstStyle>
          <a:p>
            <a:pPr lvl="0"/>
            <a:r>
              <a:rPr lang="zh-CN" altLang="en-US" smtClean="0"/>
              <a:t>单击此处编辑母版标题样式</a:t>
            </a:r>
            <a:endParaRPr lang="zh-CN" dirty="0" smtClean="0"/>
          </a:p>
        </p:txBody>
      </p:sp>
    </p:spTree>
    <p:extLst>
      <p:ext uri="{BB962C8B-B14F-4D97-AF65-F5344CB8AC3E}">
        <p14:creationId xmlns:p14="http://schemas.microsoft.com/office/powerpoint/2010/main" val="4176781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6" name="标题占位符 1"/>
          <p:cNvSpPr>
            <a:spLocks noGrp="1" noChangeArrowheads="1"/>
          </p:cNvSpPr>
          <p:nvPr>
            <p:ph type="title"/>
          </p:nvPr>
        </p:nvSpPr>
        <p:spPr bwMode="auto">
          <a:xfrm>
            <a:off x="457200" y="3352802"/>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b="1">
                <a:solidFill>
                  <a:srgbClr val="FF0000"/>
                </a:solidFill>
                <a:latin typeface="+mn-ea"/>
                <a:ea typeface="+mn-ea"/>
              </a:defRPr>
            </a:lvl1pPr>
          </a:lstStyle>
          <a:p>
            <a:pPr lvl="0"/>
            <a:r>
              <a:rPr lang="zh-CN" altLang="en-US" smtClean="0"/>
              <a:t>单击此处编辑母版标题样式</a:t>
            </a:r>
            <a:endParaRPr lang="zh-CN" dirty="0" smtClean="0"/>
          </a:p>
        </p:txBody>
      </p:sp>
    </p:spTree>
    <p:extLst>
      <p:ext uri="{BB962C8B-B14F-4D97-AF65-F5344CB8AC3E}">
        <p14:creationId xmlns:p14="http://schemas.microsoft.com/office/powerpoint/2010/main" val="1715478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 descr="E:\yinfeifei\2012年工作项目\UFIDA用友 2012\用友大企业私有云 李凯\9.4传统企业电商之路PPT美化\pn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0"/>
            <a:ext cx="9153525"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Tree>
    <p:extLst>
      <p:ext uri="{BB962C8B-B14F-4D97-AF65-F5344CB8AC3E}">
        <p14:creationId xmlns:p14="http://schemas.microsoft.com/office/powerpoint/2010/main" val="1760253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 descr="用友优普logo中.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46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5" name="图片 3"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875975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4" name="Picture 3" descr="E:\yinfeifei\2012年工作项目\UFIDA用友 2012\用友 集团品推\李 莉\集团PPT模版2013\软件园版\png\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6" name="图片 3"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9" name="内容占位符 8"/>
          <p:cNvSpPr>
            <a:spLocks noGrp="1"/>
          </p:cNvSpPr>
          <p:nvPr>
            <p:ph sz="quarter" idx="10"/>
          </p:nvPr>
        </p:nvSpPr>
        <p:spPr>
          <a:xfrm>
            <a:off x="762000" y="1066800"/>
            <a:ext cx="7596188" cy="4724400"/>
          </a:xfrm>
          <a:prstGeom prst="rect">
            <a:avLst/>
          </a:prstGeom>
        </p:spPr>
        <p:txBody>
          <a:bodyPr/>
          <a:lstStyle>
            <a:lvl1pPr>
              <a:defRPr sz="2200" b="0"/>
            </a:lvl1pPr>
            <a:lvl2pPr>
              <a:defRPr sz="2000"/>
            </a:lvl2pPr>
            <a:lvl3pPr>
              <a:defRPr sz="1800"/>
            </a:lvl3pPr>
            <a:lvl4pPr>
              <a:defRPr sz="1600">
                <a:latin typeface="+mn-ea"/>
                <a:ea typeface="+mn-ea"/>
              </a:defRPr>
            </a:lvl4pPr>
            <a:lvl5pPr>
              <a:defRPr sz="1500">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436621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3" name="矩形 2"/>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4" name="图片 2" descr="用友优普logo中.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7"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295763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4" name="矩形 3"/>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5" name="图片 2" descr="用友优普logo中.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7"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8" name="内容占位符 8"/>
          <p:cNvSpPr>
            <a:spLocks noGrp="1"/>
          </p:cNvSpPr>
          <p:nvPr>
            <p:ph sz="quarter" idx="10"/>
          </p:nvPr>
        </p:nvSpPr>
        <p:spPr>
          <a:xfrm>
            <a:off x="762000" y="1066800"/>
            <a:ext cx="7596188" cy="4724400"/>
          </a:xfrm>
          <a:prstGeom prst="rect">
            <a:avLst/>
          </a:prstGeom>
        </p:spPr>
        <p:txBody>
          <a:bodyPr/>
          <a:lstStyle>
            <a:lvl1pPr>
              <a:defRPr sz="2200" b="0"/>
            </a:lvl1pPr>
            <a:lvl2pPr>
              <a:defRPr sz="2000"/>
            </a:lvl2pPr>
            <a:lvl3pPr>
              <a:defRPr sz="1800"/>
            </a:lvl3pPr>
            <a:lvl4pPr>
              <a:defRPr sz="1600">
                <a:latin typeface="+mn-ea"/>
                <a:ea typeface="+mn-ea"/>
              </a:defRPr>
            </a:lvl4pPr>
            <a:lvl5pPr>
              <a:defRPr sz="1500">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3444297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2" name="Picture 4" descr="E:\yinfeifei\2013年工作项目\yonyou用友 2013\用友 集团品推\集团PPT模版2013\软件园版\png\12.png"/>
          <p:cNvPicPr>
            <a:picLocks noChangeAspect="1" noChangeArrowheads="1"/>
          </p:cNvPicPr>
          <p:nvPr/>
        </p:nvPicPr>
        <p:blipFill>
          <a:blip r:embed="rId2">
            <a:extLst>
              <a:ext uri="{28A0092B-C50C-407E-A947-70E740481C1C}">
                <a14:useLocalDpi xmlns:a14="http://schemas.microsoft.com/office/drawing/2010/main" val="0"/>
              </a:ext>
            </a:extLst>
          </a:blip>
          <a:srcRect b="11415"/>
          <a:stretch>
            <a:fillRect/>
          </a:stretch>
        </p:blipFill>
        <p:spPr bwMode="auto">
          <a:xfrm>
            <a:off x="0" y="3956050"/>
            <a:ext cx="9144000"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未标题-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2438400"/>
            <a:ext cx="61849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0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cstate="print"/>
          <a:srcRect/>
          <a:stretch>
            <a:fillRect/>
          </a:stretch>
        </p:blipFill>
        <p:spPr bwMode="auto">
          <a:xfrm>
            <a:off x="8382000" y="195263"/>
            <a:ext cx="569913" cy="377825"/>
          </a:xfrm>
          <a:prstGeom prst="rect">
            <a:avLst/>
          </a:prstGeom>
          <a:noFill/>
          <a:ln w="9525">
            <a:noFill/>
            <a:miter lim="800000"/>
            <a:headEnd/>
            <a:tailEnd/>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6794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908050"/>
            <a:ext cx="8229600" cy="54006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4794683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9167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6794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8050"/>
            <a:ext cx="4038600" cy="54006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8050"/>
            <a:ext cx="4038600" cy="54006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69559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11" name="标题占位符 1"/>
          <p:cNvSpPr>
            <a:spLocks noGrp="1" noChangeArrowheads="1"/>
          </p:cNvSpPr>
          <p:nvPr>
            <p:ph type="title"/>
          </p:nvPr>
        </p:nvSpPr>
        <p:spPr bwMode="auto">
          <a:xfrm>
            <a:off x="457200" y="3929065"/>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b="1">
                <a:solidFill>
                  <a:srgbClr val="FF0000"/>
                </a:solidFill>
                <a:latin typeface="+mn-ea"/>
                <a:ea typeface="+mn-ea"/>
              </a:defRPr>
            </a:lvl1pPr>
          </a:lstStyle>
          <a:p>
            <a:pPr lvl="0"/>
            <a:r>
              <a:rPr lang="zh-CN" altLang="en-US" smtClean="0"/>
              <a:t>单击此处编辑母版标题样式</a:t>
            </a:r>
            <a:endParaRPr lang="zh-CN" dirty="0" smtClean="0"/>
          </a:p>
        </p:txBody>
      </p:sp>
    </p:spTree>
    <p:extLst>
      <p:ext uri="{BB962C8B-B14F-4D97-AF65-F5344CB8AC3E}">
        <p14:creationId xmlns:p14="http://schemas.microsoft.com/office/powerpoint/2010/main" val="3741591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6" name="标题占位符 1"/>
          <p:cNvSpPr>
            <a:spLocks noGrp="1" noChangeArrowheads="1"/>
          </p:cNvSpPr>
          <p:nvPr>
            <p:ph type="title"/>
          </p:nvPr>
        </p:nvSpPr>
        <p:spPr bwMode="auto">
          <a:xfrm>
            <a:off x="457200" y="3352802"/>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b="1">
                <a:solidFill>
                  <a:srgbClr val="FF0000"/>
                </a:solidFill>
                <a:latin typeface="+mn-ea"/>
                <a:ea typeface="+mn-ea"/>
              </a:defRPr>
            </a:lvl1pPr>
          </a:lstStyle>
          <a:p>
            <a:pPr lvl="0"/>
            <a:r>
              <a:rPr lang="zh-CN" altLang="en-US" smtClean="0"/>
              <a:t>单击此处编辑母版标题样式</a:t>
            </a:r>
            <a:endParaRPr lang="zh-CN" dirty="0" smtClean="0"/>
          </a:p>
        </p:txBody>
      </p:sp>
    </p:spTree>
    <p:extLst>
      <p:ext uri="{BB962C8B-B14F-4D97-AF65-F5344CB8AC3E}">
        <p14:creationId xmlns:p14="http://schemas.microsoft.com/office/powerpoint/2010/main" val="4222143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 descr="E:\yinfeifei\2012年工作项目\UFIDA用友 2012\用友大企业私有云 李凯\9.4传统企业电商之路PPT美化\pn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0"/>
            <a:ext cx="9153525"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Tree>
    <p:extLst>
      <p:ext uri="{BB962C8B-B14F-4D97-AF65-F5344CB8AC3E}">
        <p14:creationId xmlns:p14="http://schemas.microsoft.com/office/powerpoint/2010/main" val="9455716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 descr="用友优普logo中.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00216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图片 1" descr="用友优普logo中.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p:cNvSpPr txBox="1">
            <a:spLocks noChangeArrowheads="1"/>
          </p:cNvSpPr>
          <p:nvPr userDrawn="1"/>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700" b="1" dirty="0" smtClean="0">
                <a:solidFill>
                  <a:srgbClr val="A6A6A6"/>
                </a:solidFill>
                <a:cs typeface="Arial" pitchFamily="34" charset="0"/>
              </a:rPr>
              <a:t>Yonyouup Information Technology Co.,Ltd</a:t>
            </a:r>
            <a:endParaRPr lang="zh-CN" altLang="en-US" sz="700" b="1" dirty="0" smtClean="0">
              <a:solidFill>
                <a:srgbClr val="A6A6A6"/>
              </a:solidFill>
              <a:cs typeface="Arial" pitchFamily="34" charset="0"/>
            </a:endParaRPr>
          </a:p>
        </p:txBody>
      </p:sp>
    </p:spTree>
    <p:extLst>
      <p:ext uri="{BB962C8B-B14F-4D97-AF65-F5344CB8AC3E}">
        <p14:creationId xmlns:p14="http://schemas.microsoft.com/office/powerpoint/2010/main" val="25444710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5" name="图片 3"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700" b="1" dirty="0" smtClean="0">
                <a:solidFill>
                  <a:srgbClr val="A6A6A6"/>
                </a:solidFill>
                <a:cs typeface="Arial" pitchFamily="34" charset="0"/>
              </a:rPr>
              <a:t>Yonyouup Information Technology Co.,Ltd</a:t>
            </a:r>
            <a:endParaRPr lang="zh-CN" altLang="en-US" sz="700" b="1" dirty="0" smtClean="0">
              <a:solidFill>
                <a:srgbClr val="A6A6A6"/>
              </a:solidFill>
              <a:cs typeface="Arial" pitchFamily="34"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1506616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4" name="Picture 3" descr="E:\yinfeifei\2012年工作项目\UFIDA用友 2012\用友 集团品推\李 莉\集团PPT模版2013\软件园版\png\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6" name="图片 3" descr="用友优普logo中.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9" name="内容占位符 8"/>
          <p:cNvSpPr>
            <a:spLocks noGrp="1"/>
          </p:cNvSpPr>
          <p:nvPr>
            <p:ph sz="quarter" idx="10"/>
          </p:nvPr>
        </p:nvSpPr>
        <p:spPr>
          <a:xfrm>
            <a:off x="762000" y="1066800"/>
            <a:ext cx="7596188" cy="4724400"/>
          </a:xfrm>
          <a:prstGeom prst="rect">
            <a:avLst/>
          </a:prstGeom>
        </p:spPr>
        <p:txBody>
          <a:bodyPr/>
          <a:lstStyle>
            <a:lvl1pPr>
              <a:defRPr sz="2200" b="0"/>
            </a:lvl1pPr>
            <a:lvl2pPr>
              <a:defRPr sz="2000"/>
            </a:lvl2pPr>
            <a:lvl3pPr>
              <a:defRPr sz="1800"/>
            </a:lvl3pPr>
            <a:lvl4pPr>
              <a:defRPr sz="1600">
                <a:latin typeface="+mn-ea"/>
                <a:ea typeface="+mn-ea"/>
              </a:defRPr>
            </a:lvl4pPr>
            <a:lvl5pPr>
              <a:defRPr sz="1500">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766436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srcRect/>
          <a:stretch>
            <a:fillRect/>
          </a:stretch>
        </p:blipFill>
        <p:spPr bwMode="auto">
          <a:xfrm>
            <a:off x="0" y="539750"/>
            <a:ext cx="9144000" cy="169863"/>
          </a:xfrm>
          <a:prstGeom prst="rect">
            <a:avLst/>
          </a:prstGeom>
          <a:noFill/>
          <a:ln w="9525">
            <a:noFill/>
            <a:miter lim="800000"/>
            <a:headEnd/>
            <a:tailEnd/>
          </a:ln>
        </p:spPr>
      </p:pic>
      <p:pic>
        <p:nvPicPr>
          <p:cNvPr id="4" name="Picture 5"/>
          <p:cNvPicPr>
            <a:picLocks noChangeAspect="1" noChangeArrowheads="1"/>
          </p:cNvPicPr>
          <p:nvPr userDrawn="1"/>
        </p:nvPicPr>
        <p:blipFill>
          <a:blip r:embed="rId3" cstate="print"/>
          <a:srcRect/>
          <a:stretch>
            <a:fillRect/>
          </a:stretch>
        </p:blipFill>
        <p:spPr bwMode="auto">
          <a:xfrm>
            <a:off x="8382000" y="195263"/>
            <a:ext cx="569913" cy="377825"/>
          </a:xfrm>
          <a:prstGeom prst="rect">
            <a:avLst/>
          </a:prstGeom>
          <a:noFill/>
          <a:ln w="9525">
            <a:noFill/>
            <a:miter lim="800000"/>
            <a:headEnd/>
            <a:tailEnd/>
          </a:ln>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3" name="矩形 2"/>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4" name="图片 2" descr="用友优普logo中.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7"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501978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4" name="矩形 3"/>
          <p:cNvSpPr/>
          <p:nvPr/>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5" name="图片 2" descr="用友优普logo中.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0975" y="152400"/>
            <a:ext cx="11144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6934200" y="6477000"/>
            <a:ext cx="203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700" b="1" smtClean="0">
                <a:solidFill>
                  <a:srgbClr val="A6A6A6"/>
                </a:solidFill>
                <a:cs typeface="Arial" pitchFamily="34" charset="0"/>
              </a:rPr>
              <a:t>Yonyouup Information Technology Co.,Ltd</a:t>
            </a:r>
            <a:endParaRPr lang="zh-CN" altLang="en-US" sz="700" b="1" smtClean="0">
              <a:solidFill>
                <a:srgbClr val="A6A6A6"/>
              </a:solidFill>
              <a:cs typeface="Arial" pitchFamily="34" charset="0"/>
            </a:endParaRPr>
          </a:p>
        </p:txBody>
      </p:sp>
      <p:sp>
        <p:nvSpPr>
          <p:cNvPr id="7" name="标题 1"/>
          <p:cNvSpPr>
            <a:spLocks noGrp="1"/>
          </p:cNvSpPr>
          <p:nvPr>
            <p:ph type="title"/>
          </p:nvPr>
        </p:nvSpPr>
        <p:spPr>
          <a:xfrm>
            <a:off x="304912" y="152486"/>
            <a:ext cx="7391422" cy="424717"/>
          </a:xfrm>
          <a:prstGeom prst="rect">
            <a:avLst/>
          </a:prstGeom>
        </p:spPr>
        <p:txBody>
          <a:bodyPr/>
          <a:lstStyle>
            <a:lvl1pPr algn="l">
              <a:defRPr sz="2400" b="1">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8" name="内容占位符 8"/>
          <p:cNvSpPr>
            <a:spLocks noGrp="1"/>
          </p:cNvSpPr>
          <p:nvPr>
            <p:ph sz="quarter" idx="10"/>
          </p:nvPr>
        </p:nvSpPr>
        <p:spPr>
          <a:xfrm>
            <a:off x="762000" y="1066800"/>
            <a:ext cx="7596188" cy="4724400"/>
          </a:xfrm>
          <a:prstGeom prst="rect">
            <a:avLst/>
          </a:prstGeom>
        </p:spPr>
        <p:txBody>
          <a:bodyPr/>
          <a:lstStyle>
            <a:lvl1pPr>
              <a:defRPr sz="2200" b="0"/>
            </a:lvl1pPr>
            <a:lvl2pPr>
              <a:defRPr sz="2000"/>
            </a:lvl2pPr>
            <a:lvl3pPr>
              <a:defRPr sz="1800"/>
            </a:lvl3pPr>
            <a:lvl4pPr>
              <a:defRPr sz="1600">
                <a:latin typeface="+mn-ea"/>
                <a:ea typeface="+mn-ea"/>
              </a:defRPr>
            </a:lvl4pPr>
            <a:lvl5pPr>
              <a:defRPr sz="1500">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269562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2" name="Picture 4" descr="E:\yinfeifei\2013年工作项目\yonyou用友 2013\用友 集团品推\集团PPT模版2013\软件园版\png\12.png"/>
          <p:cNvPicPr>
            <a:picLocks noChangeAspect="1" noChangeArrowheads="1"/>
          </p:cNvPicPr>
          <p:nvPr/>
        </p:nvPicPr>
        <p:blipFill>
          <a:blip r:embed="rId2">
            <a:extLst>
              <a:ext uri="{28A0092B-C50C-407E-A947-70E740481C1C}">
                <a14:useLocalDpi xmlns:a14="http://schemas.microsoft.com/office/drawing/2010/main" val="0"/>
              </a:ext>
            </a:extLst>
          </a:blip>
          <a:srcRect b="11415"/>
          <a:stretch>
            <a:fillRect/>
          </a:stretch>
        </p:blipFill>
        <p:spPr bwMode="auto">
          <a:xfrm>
            <a:off x="0" y="3956050"/>
            <a:ext cx="9144000"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未标题-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2438400"/>
            <a:ext cx="61849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57220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矩形 1"/>
          <p:cNvSpPr/>
          <p:nvPr userDrawn="1"/>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extLst>
      <p:ext uri="{BB962C8B-B14F-4D97-AF65-F5344CB8AC3E}">
        <p14:creationId xmlns:p14="http://schemas.microsoft.com/office/powerpoint/2010/main" val="25832168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7162800" y="6524625"/>
            <a:ext cx="1987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solidFill>
                  <a:srgbClr val="7F7F7F"/>
                </a:solidFill>
                <a:latin typeface="微软雅黑" panose="020B0503020204020204" pitchFamily="34" charset="-122"/>
                <a:ea typeface="微软雅黑" panose="020B0503020204020204" pitchFamily="34" charset="-122"/>
              </a:rPr>
              <a:t>yonyou software Corporation</a:t>
            </a:r>
            <a:endParaRPr lang="zh-CN" altLang="en-US" sz="1000">
              <a:solidFill>
                <a:srgbClr val="7F7F7F"/>
              </a:solidFill>
              <a:latin typeface="微软雅黑" panose="020B0503020204020204" pitchFamily="34" charset="-122"/>
              <a:ea typeface="微软雅黑" panose="020B0503020204020204" pitchFamily="34" charset="-122"/>
            </a:endParaRPr>
          </a:p>
        </p:txBody>
      </p:sp>
      <p:pic>
        <p:nvPicPr>
          <p:cNvPr id="3" name="Picture 2" descr="F:\公司项目\2013项目\用友\PPT\U8+ ppt模版\icon\线.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600075"/>
            <a:ext cx="9267825" cy="1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F:\公司项目\2013项目\用友\PPT\U8+ ppt模版\icon\logo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97850" y="211138"/>
            <a:ext cx="603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8219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标题占位符 1"/>
          <p:cNvSpPr>
            <a:spLocks noGrp="1" noChangeArrowheads="1"/>
          </p:cNvSpPr>
          <p:nvPr>
            <p:ph type="title"/>
          </p:nvPr>
        </p:nvSpPr>
        <p:spPr bwMode="auto">
          <a:xfrm>
            <a:off x="609600" y="76200"/>
            <a:ext cx="7010400" cy="585788"/>
          </a:xfrm>
          <a:prstGeom prst="rect">
            <a:avLst/>
          </a:prstGeom>
          <a:noFill/>
          <a:ln>
            <a:noFill/>
          </a:ln>
          <a:extLst/>
        </p:spPr>
        <p:txBody>
          <a:bodyPr/>
          <a:lstStyle/>
          <a:p>
            <a:pPr lvl="0"/>
            <a:r>
              <a:rPr lang="zh-CN" altLang="en-US" dirty="0" smtClean="0"/>
              <a:t>单击此处编辑母版标题样式</a:t>
            </a:r>
          </a:p>
        </p:txBody>
      </p:sp>
      <p:sp>
        <p:nvSpPr>
          <p:cNvPr id="5" name="文本占位符 2"/>
          <p:cNvSpPr>
            <a:spLocks noGrp="1" noChangeArrowheads="1"/>
          </p:cNvSpPr>
          <p:nvPr>
            <p:ph idx="1"/>
          </p:nvPr>
        </p:nvSpPr>
        <p:spPr bwMode="auto">
          <a:xfrm>
            <a:off x="762000" y="1143000"/>
            <a:ext cx="7239000" cy="3200400"/>
          </a:xfrm>
          <a:prstGeom prst="rect">
            <a:avLst/>
          </a:prstGeom>
          <a:noFill/>
          <a:ln>
            <a:noFill/>
          </a:ln>
          <a:extLst/>
        </p:spPr>
        <p:txBody>
          <a:bodyPr/>
          <a:lstStyle/>
          <a:p>
            <a:pPr lvl="0"/>
            <a:r>
              <a:rPr lang="zh-CN" altLang="en-US" noProof="0" dirty="0" smtClean="0"/>
              <a:t>单击此处编辑母版文本样式</a:t>
            </a:r>
            <a:endParaRPr lang="en-US" altLang="zh-CN" noProof="0" dirty="0" smtClean="0"/>
          </a:p>
          <a:p>
            <a:pPr lvl="1"/>
            <a:r>
              <a:rPr lang="zh-CN" altLang="en-US" noProof="0" dirty="0" smtClean="0"/>
              <a:t>第二级</a:t>
            </a:r>
            <a:endParaRPr lang="en-US" altLang="zh-CN" noProof="0" dirty="0" smtClean="0"/>
          </a:p>
          <a:p>
            <a:pPr lvl="2"/>
            <a:r>
              <a:rPr lang="zh-CN" altLang="en-US" noProof="0" dirty="0" smtClean="0"/>
              <a:t>第三级</a:t>
            </a:r>
          </a:p>
        </p:txBody>
      </p:sp>
    </p:spTree>
    <p:extLst>
      <p:ext uri="{BB962C8B-B14F-4D97-AF65-F5344CB8AC3E}">
        <p14:creationId xmlns:p14="http://schemas.microsoft.com/office/powerpoint/2010/main" val="29129639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标题占位符 1"/>
          <p:cNvSpPr>
            <a:spLocks noGrp="1" noChangeArrowheads="1"/>
          </p:cNvSpPr>
          <p:nvPr>
            <p:ph type="title"/>
          </p:nvPr>
        </p:nvSpPr>
        <p:spPr bwMode="auto">
          <a:xfrm>
            <a:off x="609600" y="76200"/>
            <a:ext cx="7010400" cy="585788"/>
          </a:xfrm>
          <a:prstGeom prst="rect">
            <a:avLst/>
          </a:prstGeom>
          <a:noFill/>
          <a:ln>
            <a:noFill/>
          </a:ln>
          <a:extLst/>
        </p:spPr>
        <p:txBody>
          <a:bodyPr/>
          <a:lstStyle/>
          <a:p>
            <a:pPr lvl="0"/>
            <a:r>
              <a:rPr lang="zh-CN" altLang="en-US" dirty="0" smtClean="0"/>
              <a:t>单击此处编辑母版标题样式</a:t>
            </a:r>
          </a:p>
        </p:txBody>
      </p:sp>
      <p:sp>
        <p:nvSpPr>
          <p:cNvPr id="3" name="文本占位符 2"/>
          <p:cNvSpPr>
            <a:spLocks noGrp="1" noChangeArrowheads="1"/>
          </p:cNvSpPr>
          <p:nvPr>
            <p:ph idx="1"/>
          </p:nvPr>
        </p:nvSpPr>
        <p:spPr bwMode="auto">
          <a:xfrm>
            <a:off x="762000" y="1143000"/>
            <a:ext cx="7239000" cy="3200400"/>
          </a:xfrm>
          <a:prstGeom prst="rect">
            <a:avLst/>
          </a:prstGeom>
          <a:noFill/>
          <a:ln>
            <a:noFill/>
          </a:ln>
          <a:extLst/>
        </p:spPr>
        <p:txBody>
          <a:bodyPr/>
          <a:lstStyle>
            <a:lvl1pPr>
              <a:defRPr kumimoji="1" lang="en-US" altLang="zh-CN" sz="2400" dirty="0" smtClean="0">
                <a:solidFill>
                  <a:schemeClr val="tx1"/>
                </a:solidFill>
                <a:latin typeface="微软雅黑" pitchFamily="34" charset="-122"/>
                <a:ea typeface="微软雅黑" pitchFamily="34" charset="-122"/>
                <a:cs typeface="微软雅黑" pitchFamily="34" charset="-122"/>
              </a:defRPr>
            </a:lvl1pPr>
            <a:lvl2pPr>
              <a:defRPr lang="en-US" altLang="zh-CN" sz="2000" dirty="0" smtClean="0">
                <a:solidFill>
                  <a:schemeClr val="tx1"/>
                </a:solidFill>
                <a:latin typeface="微软雅黑" pitchFamily="34" charset="-122"/>
                <a:ea typeface="微软雅黑" pitchFamily="34" charset="-122"/>
                <a:cs typeface="微软雅黑" pitchFamily="34" charset="-122"/>
              </a:defRPr>
            </a:lvl2pPr>
            <a:lvl3pPr marL="1200150" indent="-285750">
              <a:defRPr lang="zh-CN" altLang="en-US" sz="1600" dirty="0" smtClean="0">
                <a:solidFill>
                  <a:schemeClr val="tx1"/>
                </a:solidFill>
                <a:latin typeface="微软雅黑" pitchFamily="34" charset="-122"/>
                <a:ea typeface="微软雅黑" pitchFamily="34" charset="-122"/>
                <a:cs typeface="微软雅黑" pitchFamily="34" charset="-122"/>
              </a:defRPr>
            </a:lvl3pPr>
          </a:lstStyle>
          <a:p>
            <a:pPr lvl="0"/>
            <a:r>
              <a:rPr lang="zh-CN" altLang="en-US" noProof="0" dirty="0" smtClean="0"/>
              <a:t>单击此处编辑母版文本样式</a:t>
            </a:r>
            <a:endParaRPr lang="en-US" altLang="zh-CN" noProof="0" dirty="0" smtClean="0"/>
          </a:p>
          <a:p>
            <a:pPr lvl="1"/>
            <a:r>
              <a:rPr lang="zh-CN" altLang="en-US" noProof="0" dirty="0" smtClean="0"/>
              <a:t>第二级</a:t>
            </a:r>
            <a:endParaRPr lang="en-US" altLang="zh-CN" noProof="0" dirty="0" smtClean="0"/>
          </a:p>
          <a:p>
            <a:pPr lvl="2"/>
            <a:r>
              <a:rPr lang="zh-CN" altLang="en-US" noProof="0" dirty="0" smtClean="0"/>
              <a:t>第三级</a:t>
            </a:r>
          </a:p>
        </p:txBody>
      </p:sp>
    </p:spTree>
    <p:extLst>
      <p:ext uri="{BB962C8B-B14F-4D97-AF65-F5344CB8AC3E}">
        <p14:creationId xmlns:p14="http://schemas.microsoft.com/office/powerpoint/2010/main" val="12787487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标题占位符 1"/>
          <p:cNvSpPr>
            <a:spLocks noGrp="1" noChangeArrowheads="1"/>
          </p:cNvSpPr>
          <p:nvPr>
            <p:ph type="title"/>
          </p:nvPr>
        </p:nvSpPr>
        <p:spPr bwMode="auto">
          <a:xfrm>
            <a:off x="609600" y="76200"/>
            <a:ext cx="7010400" cy="585788"/>
          </a:xfrm>
          <a:prstGeom prst="rect">
            <a:avLst/>
          </a:prstGeom>
          <a:noFill/>
          <a:ln>
            <a:noFill/>
          </a:ln>
          <a:extLst/>
        </p:spPr>
        <p:txBody>
          <a:bodyPr/>
          <a:lstStyle/>
          <a:p>
            <a:pPr lvl="0"/>
            <a:r>
              <a:rPr lang="zh-CN" altLang="en-US" dirty="0" smtClean="0"/>
              <a:t>单击此处编辑母版标题样式</a:t>
            </a:r>
          </a:p>
        </p:txBody>
      </p:sp>
      <p:sp>
        <p:nvSpPr>
          <p:cNvPr id="3" name="文本占位符 2"/>
          <p:cNvSpPr>
            <a:spLocks noGrp="1" noChangeArrowheads="1"/>
          </p:cNvSpPr>
          <p:nvPr>
            <p:ph idx="1"/>
          </p:nvPr>
        </p:nvSpPr>
        <p:spPr bwMode="auto">
          <a:xfrm>
            <a:off x="762000" y="1143000"/>
            <a:ext cx="7239000" cy="3200400"/>
          </a:xfrm>
          <a:prstGeom prst="rect">
            <a:avLst/>
          </a:prstGeom>
          <a:noFill/>
          <a:ln>
            <a:noFill/>
          </a:ln>
          <a:extLst/>
        </p:spPr>
        <p:txBody>
          <a:bodyPr/>
          <a:lstStyle>
            <a:lvl1pPr>
              <a:defRPr kumimoji="1" lang="en-US" altLang="zh-CN" sz="2400" dirty="0" smtClean="0">
                <a:solidFill>
                  <a:schemeClr val="tx1"/>
                </a:solidFill>
                <a:latin typeface="微软雅黑" pitchFamily="34" charset="-122"/>
                <a:ea typeface="微软雅黑" pitchFamily="34" charset="-122"/>
                <a:cs typeface="微软雅黑" pitchFamily="34" charset="-122"/>
              </a:defRPr>
            </a:lvl1pPr>
            <a:lvl2pPr>
              <a:defRPr lang="en-US" altLang="zh-CN" sz="2000" dirty="0" smtClean="0">
                <a:solidFill>
                  <a:schemeClr val="tx1"/>
                </a:solidFill>
                <a:latin typeface="微软雅黑" pitchFamily="34" charset="-122"/>
                <a:ea typeface="微软雅黑" pitchFamily="34" charset="-122"/>
                <a:cs typeface="微软雅黑" pitchFamily="34" charset="-122"/>
              </a:defRPr>
            </a:lvl2pPr>
            <a:lvl3pPr marL="1200150" indent="-285750">
              <a:defRPr lang="zh-CN" altLang="en-US" sz="1600" dirty="0" smtClean="0">
                <a:solidFill>
                  <a:schemeClr val="tx1"/>
                </a:solidFill>
                <a:latin typeface="微软雅黑" pitchFamily="34" charset="-122"/>
                <a:ea typeface="微软雅黑" pitchFamily="34" charset="-122"/>
                <a:cs typeface="微软雅黑" pitchFamily="34" charset="-122"/>
              </a:defRPr>
            </a:lvl3pPr>
          </a:lstStyle>
          <a:p>
            <a:pPr lvl="0"/>
            <a:r>
              <a:rPr lang="zh-CN" altLang="en-US" noProof="0" dirty="0" smtClean="0"/>
              <a:t>单击此处编辑母版文本样式</a:t>
            </a:r>
            <a:endParaRPr lang="en-US" altLang="zh-CN" noProof="0" dirty="0" smtClean="0"/>
          </a:p>
          <a:p>
            <a:pPr lvl="1"/>
            <a:r>
              <a:rPr lang="zh-CN" altLang="en-US" noProof="0" dirty="0" smtClean="0"/>
              <a:t>第二级</a:t>
            </a:r>
            <a:endParaRPr lang="en-US" altLang="zh-CN" noProof="0" dirty="0" smtClean="0"/>
          </a:p>
          <a:p>
            <a:pPr lvl="2"/>
            <a:r>
              <a:rPr lang="zh-CN" altLang="en-US" noProof="0" dirty="0" smtClean="0"/>
              <a:t>第三级</a:t>
            </a:r>
          </a:p>
        </p:txBody>
      </p:sp>
    </p:spTree>
    <p:extLst>
      <p:ext uri="{BB962C8B-B14F-4D97-AF65-F5344CB8AC3E}">
        <p14:creationId xmlns:p14="http://schemas.microsoft.com/office/powerpoint/2010/main" val="8900457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7" name="TextBox 6"/>
          <p:cNvSpPr txBox="1"/>
          <p:nvPr userDrawn="1"/>
        </p:nvSpPr>
        <p:spPr>
          <a:xfrm>
            <a:off x="7162800" y="6524625"/>
            <a:ext cx="1988045" cy="246221"/>
          </a:xfrm>
          <a:prstGeom prst="rect">
            <a:avLst/>
          </a:prstGeom>
          <a:noFill/>
        </p:spPr>
        <p:txBody>
          <a:bodyPr wrap="none" rtlCol="0">
            <a:spAutoFit/>
          </a:bodyPr>
          <a:lstStyle/>
          <a:p>
            <a:r>
              <a:rPr lang="en-US" altLang="zh-CN" sz="1000" dirty="0" err="1" smtClean="0">
                <a:solidFill>
                  <a:srgbClr val="FFFFFF">
                    <a:lumMod val="50000"/>
                  </a:srgbClr>
                </a:solidFill>
                <a:latin typeface="微软雅黑" pitchFamily="34" charset="-122"/>
                <a:ea typeface="微软雅黑" pitchFamily="34" charset="-122"/>
              </a:rPr>
              <a:t>yonyou</a:t>
            </a:r>
            <a:r>
              <a:rPr lang="en-US" altLang="zh-CN" sz="1000" dirty="0" smtClean="0">
                <a:solidFill>
                  <a:srgbClr val="FFFFFF">
                    <a:lumMod val="50000"/>
                  </a:srgbClr>
                </a:solidFill>
                <a:latin typeface="微软雅黑" pitchFamily="34" charset="-122"/>
                <a:ea typeface="微软雅黑" pitchFamily="34" charset="-122"/>
              </a:rPr>
              <a:t> software Corporation</a:t>
            </a:r>
            <a:endParaRPr lang="zh-CN" altLang="en-US" sz="1000" dirty="0">
              <a:solidFill>
                <a:srgbClr val="FFFFFF">
                  <a:lumMod val="50000"/>
                </a:srgbClr>
              </a:solidFill>
              <a:latin typeface="微软雅黑" pitchFamily="34" charset="-122"/>
              <a:ea typeface="微软雅黑" pitchFamily="34" charset="-122"/>
            </a:endParaRPr>
          </a:p>
        </p:txBody>
      </p:sp>
      <p:pic>
        <p:nvPicPr>
          <p:cNvPr id="8" name="Picture 2" descr="F:\公司项目\2013项目\用友\PPT\U8+ ppt模版\icon\线.png"/>
          <p:cNvPicPr>
            <a:picLocks noChangeAspect="1" noChangeArrowheads="1"/>
          </p:cNvPicPr>
          <p:nvPr userDrawn="1"/>
        </p:nvPicPr>
        <p:blipFill>
          <a:blip r:embed="rId2" cstate="print"/>
          <a:srcRect/>
          <a:stretch>
            <a:fillRect/>
          </a:stretch>
        </p:blipFill>
        <p:spPr bwMode="auto">
          <a:xfrm>
            <a:off x="296226" y="600068"/>
            <a:ext cx="9267825" cy="19050"/>
          </a:xfrm>
          <a:prstGeom prst="rect">
            <a:avLst/>
          </a:prstGeom>
          <a:noFill/>
        </p:spPr>
      </p:pic>
      <p:pic>
        <p:nvPicPr>
          <p:cNvPr id="9" name="Picture 3" descr="F:\公司项目\2013项目\用友\PPT\U8+ ppt模版\icon\logo2.png"/>
          <p:cNvPicPr>
            <a:picLocks noChangeAspect="1" noChangeArrowheads="1"/>
          </p:cNvPicPr>
          <p:nvPr userDrawn="1"/>
        </p:nvPicPr>
        <p:blipFill>
          <a:blip r:embed="rId3" cstate="print"/>
          <a:srcRect/>
          <a:stretch>
            <a:fillRect/>
          </a:stretch>
        </p:blipFill>
        <p:spPr bwMode="auto">
          <a:xfrm>
            <a:off x="8197703" y="210357"/>
            <a:ext cx="603398" cy="395330"/>
          </a:xfrm>
          <a:prstGeom prst="rect">
            <a:avLst/>
          </a:prstGeom>
          <a:noFill/>
        </p:spPr>
      </p:pic>
      <p:sp>
        <p:nvSpPr>
          <p:cNvPr id="10" name="标题 1"/>
          <p:cNvSpPr>
            <a:spLocks noGrp="1"/>
          </p:cNvSpPr>
          <p:nvPr>
            <p:ph type="title"/>
          </p:nvPr>
        </p:nvSpPr>
        <p:spPr>
          <a:xfrm>
            <a:off x="321728" y="163488"/>
            <a:ext cx="7043758" cy="368280"/>
          </a:xfrm>
          <a:prstGeom prst="rect">
            <a:avLst/>
          </a:prstGeom>
        </p:spPr>
        <p:txBody>
          <a:bodyPr/>
          <a:lstStyle>
            <a:lvl1pPr algn="l">
              <a:defRPr sz="20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42367795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196219CD-DAA0-4C0E-A12A-0E20F738320E}" type="datetimeFigureOut">
              <a:rPr lang="zh-CN" altLang="en-US" smtClean="0"/>
              <a:t>2014-03-25</a:t>
            </a:fld>
            <a:endParaRPr lang="zh-CN" altLang="en-US"/>
          </a:p>
        </p:txBody>
      </p:sp>
      <p:sp>
        <p:nvSpPr>
          <p:cNvPr id="3" name="页脚占位符 2"/>
          <p:cNvSpPr>
            <a:spLocks noGrp="1"/>
          </p:cNvSpPr>
          <p:nvPr>
            <p:ph type="ftr" sz="quarter" idx="11"/>
          </p:nvPr>
        </p:nvSpPr>
        <p:spPr>
          <a:xfrm>
            <a:off x="2667000" y="6356350"/>
            <a:ext cx="3352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7924800" y="6356350"/>
            <a:ext cx="762000" cy="365125"/>
          </a:xfrm>
          <a:prstGeom prst="rect">
            <a:avLst/>
          </a:prstGeom>
        </p:spPr>
        <p:txBody>
          <a:bodyPr/>
          <a:lstStyle/>
          <a:p>
            <a:fld id="{C365B1A0-654A-440A-83A0-9ED91F2DF16A}" type="slidenum">
              <a:rPr lang="zh-CN" altLang="en-US" smtClean="0"/>
              <a:t>‹#›</a:t>
            </a:fld>
            <a:endParaRPr lang="zh-CN" altLang="en-US"/>
          </a:p>
        </p:txBody>
      </p:sp>
    </p:spTree>
    <p:extLst>
      <p:ext uri="{BB962C8B-B14F-4D97-AF65-F5344CB8AC3E}">
        <p14:creationId xmlns:p14="http://schemas.microsoft.com/office/powerpoint/2010/main" val="3803494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pic>
        <p:nvPicPr>
          <p:cNvPr id="3" name="Picture 5"/>
          <p:cNvPicPr>
            <a:picLocks noChangeAspect="1" noChangeArrowheads="1"/>
          </p:cNvPicPr>
          <p:nvPr userDrawn="1"/>
        </p:nvPicPr>
        <p:blipFill>
          <a:blip r:embed="rId2" cstate="print"/>
          <a:srcRect/>
          <a:stretch>
            <a:fillRect/>
          </a:stretch>
        </p:blipFill>
        <p:spPr bwMode="auto">
          <a:xfrm>
            <a:off x="8382000" y="195263"/>
            <a:ext cx="569913" cy="377825"/>
          </a:xfrm>
          <a:prstGeom prst="rect">
            <a:avLst/>
          </a:prstGeom>
          <a:noFill/>
          <a:ln w="9525">
            <a:noFill/>
            <a:miter lim="800000"/>
            <a:headEnd/>
            <a:tailEnd/>
          </a:ln>
        </p:spPr>
      </p:pic>
      <p:sp>
        <p:nvSpPr>
          <p:cNvPr id="4" name="矩形 3"/>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7"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67945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908050"/>
            <a:ext cx="4038600" cy="54006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8050"/>
            <a:ext cx="4038600" cy="54006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527746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2" name="Picture 4" descr="E:\yinfeifei\2013年工作项目\yonyou用友 2013\用友 集团品推\集团PPT模版2013\软件园版\png\12.png"/>
          <p:cNvPicPr>
            <a:picLocks noChangeAspect="1" noChangeArrowheads="1"/>
          </p:cNvPicPr>
          <p:nvPr userDrawn="1"/>
        </p:nvPicPr>
        <p:blipFill>
          <a:blip r:embed="rId2" cstate="print"/>
          <a:srcRect b="11415"/>
          <a:stretch>
            <a:fillRect/>
          </a:stretch>
        </p:blipFill>
        <p:spPr bwMode="auto">
          <a:xfrm>
            <a:off x="0" y="3956050"/>
            <a:ext cx="9144000" cy="2909888"/>
          </a:xfrm>
          <a:prstGeom prst="rect">
            <a:avLst/>
          </a:prstGeom>
          <a:noFill/>
          <a:ln w="9525">
            <a:noFill/>
            <a:miter lim="800000"/>
            <a:headEnd/>
            <a:tailEnd/>
          </a:ln>
        </p:spPr>
      </p:pic>
      <p:sp>
        <p:nvSpPr>
          <p:cNvPr id="3" name="TextBox 2"/>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chemeClr val="bg1"/>
                </a:solidFill>
                <a:cs typeface="Arial" charset="0"/>
              </a:rPr>
              <a:t>Yonyou</a:t>
            </a:r>
            <a:r>
              <a:rPr lang="en-US" altLang="zh-CN" sz="700" b="1" dirty="0" smtClean="0">
                <a:solidFill>
                  <a:schemeClr val="bg1"/>
                </a:solidFill>
                <a:cs typeface="Arial" charset="0"/>
              </a:rPr>
              <a:t> Software Corporation</a:t>
            </a:r>
            <a:endParaRPr lang="zh-CN" altLang="en-US" sz="700" b="1" dirty="0" smtClean="0">
              <a:solidFill>
                <a:schemeClr val="bg1"/>
              </a:solidFill>
              <a:cs typeface="Arial" charset="0"/>
            </a:endParaRPr>
          </a:p>
        </p:txBody>
      </p:sp>
      <p:pic>
        <p:nvPicPr>
          <p:cNvPr id="4" name="Picture 4" descr="E:\yinfeifei\2013年工作项目\yonyou用友 2013\用友 集团品推\集团PPT模版2013\软件园版\png\lo.png"/>
          <p:cNvPicPr>
            <a:picLocks noChangeAspect="1" noChangeArrowheads="1"/>
          </p:cNvPicPr>
          <p:nvPr userDrawn="1"/>
        </p:nvPicPr>
        <p:blipFill>
          <a:blip r:embed="rId3" cstate="print"/>
          <a:srcRect/>
          <a:stretch>
            <a:fillRect/>
          </a:stretch>
        </p:blipFill>
        <p:spPr bwMode="auto">
          <a:xfrm>
            <a:off x="2619375" y="2514600"/>
            <a:ext cx="4214813" cy="896938"/>
          </a:xfrm>
          <a:prstGeom prst="rect">
            <a:avLst/>
          </a:prstGeom>
          <a:noFill/>
          <a:ln w="9525">
            <a:noFill/>
            <a:miter lim="8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1438"/>
            <a:ext cx="8229600" cy="706438"/>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908050"/>
            <a:ext cx="8229600" cy="54006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3" name="Picture 3" descr="E:\yinfeifei\2012年工作项目\UFIDA用友 2012\用友 王曼曼\王曼曼主视觉延伸规范 PPT\U8 3.1红 模板 全\红版5内页.jpg"/>
          <p:cNvPicPr>
            <a:picLocks noChangeAspect="1" noChangeArrowheads="1"/>
          </p:cNvPicPr>
          <p:nvPr userDrawn="1"/>
        </p:nvPicPr>
        <p:blipFill>
          <a:blip r:embed="rId2" cstate="print"/>
          <a:srcRect/>
          <a:stretch>
            <a:fillRect/>
          </a:stretch>
        </p:blipFill>
        <p:spPr bwMode="auto">
          <a:xfrm>
            <a:off x="0" y="1588"/>
            <a:ext cx="9144000" cy="6858000"/>
          </a:xfrm>
          <a:prstGeom prst="rect">
            <a:avLst/>
          </a:prstGeom>
          <a:noFill/>
          <a:ln w="9525">
            <a:noFill/>
            <a:miter lim="800000"/>
            <a:headEnd/>
            <a:tailEnd/>
          </a:ln>
        </p:spPr>
      </p:pic>
      <p:sp>
        <p:nvSpPr>
          <p:cNvPr id="5" name="标题 1"/>
          <p:cNvSpPr>
            <a:spLocks noGrp="1"/>
          </p:cNvSpPr>
          <p:nvPr>
            <p:ph type="ctrTitle"/>
          </p:nvPr>
        </p:nvSpPr>
        <p:spPr>
          <a:xfrm>
            <a:off x="-60040" y="44624"/>
            <a:ext cx="8640960" cy="620688"/>
          </a:xfrm>
          <a:prstGeom prst="rect">
            <a:avLst/>
          </a:prstGeom>
        </p:spPr>
        <p:txBody>
          <a:bodyPr>
            <a:noAutofit/>
          </a:bodyPr>
          <a:lstStyle>
            <a:lvl1pPr marL="176213" indent="0" algn="l">
              <a:defRPr sz="2800">
                <a:solidFill>
                  <a:schemeClr val="tx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15.png"/><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7.xml"/><Relationship Id="rId7" Type="http://schemas.openxmlformats.org/officeDocument/2006/relationships/image" Target="../media/image22.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30.xml"/><Relationship Id="rId7" Type="http://schemas.openxmlformats.org/officeDocument/2006/relationships/image" Target="../media/image22.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5.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2.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image" Target="../media/image2.pn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Rectangle 22"/>
          <p:cNvSpPr>
            <a:spLocks noChangeArrowheads="1"/>
          </p:cNvSpPr>
          <p:nvPr userDrawn="1"/>
        </p:nvSpPr>
        <p:spPr bwMode="auto">
          <a:xfrm>
            <a:off x="-1908175" y="528638"/>
            <a:ext cx="1844675" cy="3381375"/>
          </a:xfrm>
          <a:prstGeom prst="rect">
            <a:avLst/>
          </a:prstGeom>
          <a:noFill/>
          <a:ln w="9525">
            <a:noFill/>
            <a:miter lim="800000"/>
            <a:headEnd/>
            <a:tailEnd/>
          </a:ln>
          <a:effectLst/>
        </p:spPr>
        <p:txBody>
          <a:bodyPr lIns="80124" tIns="40063" rIns="80124" bIns="40063">
            <a:spAutoFit/>
          </a:bodyPr>
          <a:lstStyle/>
          <a:p>
            <a:pPr algn="r" defTabSz="801688">
              <a:lnSpc>
                <a:spcPct val="125000"/>
              </a:lnSpc>
              <a:buClr>
                <a:schemeClr val="bg2"/>
              </a:buClr>
              <a:buSzPct val="60000"/>
              <a:buFont typeface="Wingdings" pitchFamily="2" charset="2"/>
              <a:buNone/>
              <a:defRPr/>
            </a:pPr>
            <a:r>
              <a:rPr lang="zh-CN" altLang="en-US" sz="1100" dirty="0">
                <a:latin typeface="+mn-ea"/>
                <a:ea typeface="+mn-ea"/>
              </a:rPr>
              <a:t>标题</a:t>
            </a:r>
            <a:r>
              <a:rPr lang="en-US" altLang="zh-CN" sz="1100" dirty="0">
                <a:latin typeface="+mn-ea"/>
                <a:ea typeface="+mn-ea"/>
              </a:rPr>
              <a:t>:24-28pt</a:t>
            </a:r>
          </a:p>
          <a:p>
            <a:pPr algn="r" defTabSz="801688">
              <a:lnSpc>
                <a:spcPct val="125000"/>
              </a:lnSpc>
              <a:buClr>
                <a:schemeClr val="bg2"/>
              </a:buClr>
              <a:buSzPct val="60000"/>
              <a:buFont typeface="Wingdings" pitchFamily="2" charset="2"/>
              <a:buNone/>
              <a:defRPr/>
            </a:pPr>
            <a:r>
              <a:rPr lang="zh-CN" altLang="en-US" sz="1100" dirty="0">
                <a:latin typeface="+mn-ea"/>
                <a:ea typeface="+mn-ea"/>
              </a:rPr>
              <a:t>同片文档内保持一致</a:t>
            </a:r>
            <a:r>
              <a:rPr lang="en-US" altLang="zh-CN" sz="1100" dirty="0">
                <a:latin typeface="+mn-ea"/>
                <a:ea typeface="+mn-ea"/>
              </a:rPr>
              <a:t>  </a:t>
            </a:r>
            <a:endParaRPr lang="zh-CN" altLang="en-US" sz="1100" dirty="0">
              <a:latin typeface="+mn-ea"/>
              <a:ea typeface="+mn-ea"/>
            </a:endParaRP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颜色</a:t>
            </a:r>
            <a:r>
              <a:rPr lang="en-US" altLang="zh-CN" sz="1100">
                <a:ea typeface="华文细黑" pitchFamily="2" charset="-122"/>
              </a:rPr>
              <a:t>: </a:t>
            </a:r>
            <a:r>
              <a:rPr lang="zh-CN" altLang="en-US" sz="1100">
                <a:ea typeface="华文细黑" pitchFamily="2" charset="-122"/>
              </a:rPr>
              <a:t>红色</a:t>
            </a:r>
            <a:endParaRPr lang="en-US" altLang="zh-CN" sz="1100" dirty="0">
              <a:ea typeface="华文细黑" pitchFamily="2" charset="-122"/>
            </a:endParaRPr>
          </a:p>
          <a:p>
            <a:pPr algn="r" defTabSz="801688">
              <a:lnSpc>
                <a:spcPct val="125000"/>
              </a:lnSpc>
              <a:buClr>
                <a:schemeClr val="bg2"/>
              </a:buClr>
              <a:buSzPct val="60000"/>
              <a:buFont typeface="Wingdings" pitchFamily="2" charset="2"/>
              <a:buNone/>
              <a:defRPr/>
            </a:pPr>
            <a:r>
              <a:rPr lang="zh-CN" altLang="en-US" sz="1100" dirty="0">
                <a:latin typeface="Arial" pitchFamily="34" charset="0"/>
                <a:ea typeface="华文细黑" pitchFamily="2" charset="-122"/>
              </a:rPr>
              <a:t>字体</a:t>
            </a:r>
            <a:r>
              <a:rPr lang="zh-CN" altLang="en-US" sz="1100" dirty="0">
                <a:solidFill>
                  <a:srgbClr val="7F787F"/>
                </a:solidFill>
                <a:latin typeface="Arial" pitchFamily="34" charset="0"/>
                <a:ea typeface="华文细黑" pitchFamily="2" charset="-122"/>
              </a:rPr>
              <a:t> </a:t>
            </a:r>
            <a:r>
              <a:rPr lang="en-US" altLang="zh-CN" sz="1100" dirty="0">
                <a:latin typeface="Arial" pitchFamily="34" charset="0"/>
                <a:ea typeface="华文细黑" pitchFamily="2" charset="-122"/>
              </a:rPr>
              <a:t>:</a:t>
            </a:r>
          </a:p>
          <a:p>
            <a:pPr algn="r" defTabSz="801688">
              <a:lnSpc>
                <a:spcPct val="125000"/>
              </a:lnSpc>
              <a:buClr>
                <a:schemeClr val="bg2"/>
              </a:buClr>
              <a:buSzPct val="60000"/>
              <a:buFont typeface="Wingdings" pitchFamily="2" charset="2"/>
              <a:buNone/>
              <a:defRPr/>
            </a:pPr>
            <a:r>
              <a:rPr lang="zh-CN" altLang="en-US" sz="1100" dirty="0">
                <a:latin typeface="Arial" pitchFamily="34" charset="0"/>
                <a:ea typeface="华文细黑" pitchFamily="2" charset="-122"/>
              </a:rPr>
              <a:t>微软雅黑</a:t>
            </a:r>
            <a:endParaRPr lang="en-US" altLang="zh-CN" sz="1100" dirty="0">
              <a:latin typeface="Arial" pitchFamily="34" charset="0"/>
              <a:ea typeface="华文细黑" pitchFamily="2" charset="-122"/>
            </a:endParaRPr>
          </a:p>
          <a:p>
            <a:pPr algn="r" defTabSz="801688">
              <a:lnSpc>
                <a:spcPct val="75000"/>
              </a:lnSpc>
              <a:buClr>
                <a:schemeClr val="bg2"/>
              </a:buClr>
              <a:buSzPct val="60000"/>
              <a:buFont typeface="Wingdings" pitchFamily="2" charset="2"/>
              <a:buNone/>
              <a:defRPr/>
            </a:pPr>
            <a:endParaRPr lang="en-US" altLang="zh-CN" sz="1100" dirty="0">
              <a:ea typeface="华文细黑" pitchFamily="2" charset="-122"/>
            </a:endParaRP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中文正文</a:t>
            </a:r>
            <a:r>
              <a:rPr lang="en-US" altLang="zh-CN" sz="1100" dirty="0">
                <a:ea typeface="华文细黑" pitchFamily="2" charset="-122"/>
              </a:rPr>
              <a:t>:18-20pt</a:t>
            </a: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子目录</a:t>
            </a:r>
            <a:r>
              <a:rPr lang="en-US" altLang="zh-CN" sz="1100" dirty="0">
                <a:ea typeface="华文细黑" pitchFamily="2" charset="-122"/>
              </a:rPr>
              <a:t>(2/3/4</a:t>
            </a:r>
            <a:r>
              <a:rPr lang="zh-CN" altLang="en-US" sz="1100" dirty="0">
                <a:ea typeface="华文细黑" pitchFamily="2" charset="-122"/>
              </a:rPr>
              <a:t>级</a:t>
            </a:r>
            <a:r>
              <a:rPr lang="en-US" altLang="zh-CN" sz="1100" dirty="0">
                <a:ea typeface="华文细黑" pitchFamily="2" charset="-122"/>
              </a:rPr>
              <a:t>):</a:t>
            </a:r>
          </a:p>
          <a:p>
            <a:pPr algn="r" defTabSz="801688">
              <a:lnSpc>
                <a:spcPct val="125000"/>
              </a:lnSpc>
              <a:buClr>
                <a:schemeClr val="bg2"/>
              </a:buClr>
              <a:buSzPct val="60000"/>
              <a:buFont typeface="Wingdings" pitchFamily="2" charset="2"/>
              <a:buNone/>
              <a:defRPr/>
            </a:pPr>
            <a:r>
              <a:rPr lang="en-US" altLang="zh-CN" sz="1100" dirty="0">
                <a:ea typeface="华文细黑" pitchFamily="2" charset="-122"/>
              </a:rPr>
              <a:t>16pt/14pt/12pt </a:t>
            </a:r>
            <a:endParaRPr lang="zh-CN" altLang="en-US" sz="1100" dirty="0">
              <a:ea typeface="华文细黑" pitchFamily="2" charset="-122"/>
            </a:endParaRP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颜色</a:t>
            </a:r>
            <a:r>
              <a:rPr lang="en-US" altLang="zh-CN" sz="1100" dirty="0">
                <a:ea typeface="华文细黑" pitchFamily="2" charset="-122"/>
              </a:rPr>
              <a:t>:</a:t>
            </a:r>
            <a:r>
              <a:rPr lang="zh-CN" altLang="en-US" sz="1100" dirty="0">
                <a:ea typeface="华文细黑" pitchFamily="2" charset="-122"/>
              </a:rPr>
              <a:t>黑色</a:t>
            </a: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字体</a:t>
            </a:r>
            <a:r>
              <a:rPr lang="en-US" altLang="zh-CN" sz="1100" dirty="0">
                <a:ea typeface="华文细黑" pitchFamily="2" charset="-122"/>
              </a:rPr>
              <a:t>:</a:t>
            </a:r>
            <a:r>
              <a:rPr lang="zh-CN" altLang="en-US" sz="1100" dirty="0">
                <a:ea typeface="华文细黑" pitchFamily="2" charset="-122"/>
              </a:rPr>
              <a:t>微软雅黑</a:t>
            </a:r>
          </a:p>
          <a:p>
            <a:pPr algn="r" defTabSz="801688">
              <a:lnSpc>
                <a:spcPct val="125000"/>
              </a:lnSpc>
              <a:buClr>
                <a:schemeClr val="bg2"/>
              </a:buClr>
              <a:buSzPct val="60000"/>
              <a:buFont typeface="Wingdings" pitchFamily="2" charset="2"/>
              <a:buNone/>
              <a:defRPr/>
            </a:pPr>
            <a:endParaRPr lang="zh-CN" altLang="en-US" sz="1100" dirty="0">
              <a:ea typeface="华文细黑" pitchFamily="2" charset="-122"/>
            </a:endParaRPr>
          </a:p>
          <a:p>
            <a:pPr algn="r" defTabSz="801688">
              <a:lnSpc>
                <a:spcPct val="125000"/>
              </a:lnSpc>
              <a:buClr>
                <a:schemeClr val="bg2"/>
              </a:buClr>
              <a:buSzPct val="60000"/>
              <a:buFont typeface="Wingdings" pitchFamily="2" charset="2"/>
              <a:buNone/>
              <a:defRPr/>
            </a:pPr>
            <a:endParaRPr lang="zh-CN" altLang="en-US" sz="1100" dirty="0">
              <a:ea typeface="华文细黑" pitchFamily="2" charset="-122"/>
            </a:endParaRPr>
          </a:p>
          <a:p>
            <a:pPr algn="r" defTabSz="801688">
              <a:lnSpc>
                <a:spcPct val="125000"/>
              </a:lnSpc>
              <a:buClr>
                <a:schemeClr val="bg2"/>
              </a:buClr>
              <a:buSzPct val="60000"/>
              <a:buFont typeface="Wingdings" pitchFamily="2" charset="2"/>
              <a:buNone/>
              <a:defRPr/>
            </a:pPr>
            <a:endParaRPr lang="en-US" altLang="zh-CN" sz="1100" dirty="0">
              <a:ea typeface="华文细黑" pitchFamily="2" charset="-122"/>
            </a:endParaRPr>
          </a:p>
          <a:p>
            <a:pPr algn="r" defTabSz="801688">
              <a:lnSpc>
                <a:spcPct val="125000"/>
              </a:lnSpc>
              <a:buClr>
                <a:schemeClr val="bg2"/>
              </a:buClr>
              <a:buSzPct val="60000"/>
              <a:buFont typeface="Wingdings" pitchFamily="2" charset="2"/>
              <a:buNone/>
              <a:defRPr/>
            </a:pPr>
            <a:endParaRPr lang="en-US" altLang="zh-CN" sz="1100" dirty="0">
              <a:ea typeface="华文细黑" pitchFamily="2" charset="-122"/>
            </a:endParaRPr>
          </a:p>
          <a:p>
            <a:pPr algn="r" defTabSz="801688">
              <a:lnSpc>
                <a:spcPct val="125000"/>
              </a:lnSpc>
              <a:buClr>
                <a:schemeClr val="bg2"/>
              </a:buClr>
              <a:buSzPct val="60000"/>
              <a:buFont typeface="Wingdings" pitchFamily="2" charset="2"/>
              <a:buNone/>
              <a:defRPr/>
            </a:pPr>
            <a:endParaRPr lang="zh-CN" altLang="en-US" sz="1100" dirty="0">
              <a:ea typeface="华文细黑" pitchFamily="2" charset="-122"/>
            </a:endParaRPr>
          </a:p>
        </p:txBody>
      </p:sp>
    </p:spTree>
  </p:cSld>
  <p:clrMap bg1="lt1" tx1="dk1" bg2="lt2" tx2="dk2" accent1="accent1" accent2="accent2" accent3="accent3" accent4="accent4" accent5="accent5" accent6="accent6" hlink="hlink" folHlink="folHlink"/>
  <p:sldLayoutIdLst>
    <p:sldLayoutId id="2147484635" r:id="rId1"/>
    <p:sldLayoutId id="2147484636" r:id="rId2"/>
    <p:sldLayoutId id="2147484637" r:id="rId3"/>
    <p:sldLayoutId id="2147484638" r:id="rId4"/>
    <p:sldLayoutId id="2147484639" r:id="rId5"/>
    <p:sldLayoutId id="2147484640" r:id="rId6"/>
    <p:sldLayoutId id="2147484641" r:id="rId7"/>
    <p:sldLayoutId id="2147484642" r:id="rId8"/>
    <p:sldLayoutId id="2147484643" r:id="rId9"/>
    <p:sldLayoutId id="2147484644" r:id="rId10"/>
    <p:sldLayoutId id="2147484650" r:id="rId11"/>
    <p:sldLayoutId id="2147484651" r:id="rId12"/>
    <p:sldLayoutId id="2147484652" r:id="rId13"/>
    <p:sldLayoutId id="2147484662" r:id="rId14"/>
    <p:sldLayoutId id="2147484663" r:id="rId15"/>
    <p:sldLayoutId id="2147484692" r:id="rId16"/>
  </p:sldLayoutIdLst>
  <p:txStyles>
    <p:titleStyle>
      <a:lvl1pPr algn="l" rtl="0" eaLnBrk="0" fontAlgn="base" hangingPunct="0">
        <a:spcBef>
          <a:spcPct val="0"/>
        </a:spcBef>
        <a:spcAft>
          <a:spcPct val="0"/>
        </a:spcAft>
        <a:defRPr sz="2800">
          <a:solidFill>
            <a:srgbClr val="C00000"/>
          </a:solidFill>
          <a:latin typeface="+mj-lt"/>
          <a:ea typeface="+mj-ea"/>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2" charset="-122"/>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p:titleStyle>
    <p:bodyStyle>
      <a:lvl1pPr marL="342900" indent="-342900" algn="l" rtl="0" eaLnBrk="0" fontAlgn="base" hangingPunct="0">
        <a:spcBef>
          <a:spcPct val="20000"/>
        </a:spcBef>
        <a:spcAft>
          <a:spcPct val="0"/>
        </a:spcAft>
        <a:buSzPct val="90000"/>
        <a:buBlip>
          <a:blip r:embed="rId18"/>
        </a:buBlip>
        <a:defRPr sz="20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19"/>
        </a:buBlip>
        <a:defRPr>
          <a:solidFill>
            <a:schemeClr val="tx1"/>
          </a:solidFill>
          <a:latin typeface="+mn-lt"/>
          <a:ea typeface="+mn-ea"/>
        </a:defRPr>
      </a:lvl2pPr>
      <a:lvl3pPr marL="1143000" indent="-228600" algn="l" rtl="0" eaLnBrk="0" fontAlgn="base" hangingPunct="0">
        <a:spcBef>
          <a:spcPct val="20000"/>
        </a:spcBef>
        <a:spcAft>
          <a:spcPct val="0"/>
        </a:spcAft>
        <a:buSzPct val="50000"/>
        <a:buBlip>
          <a:blip r:embed="rId19"/>
        </a:buBlip>
        <a:defRPr sz="16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E:\yinfeifei\2012年工作项目\UFIDA用友 2012\用友 王刚\0628 PPT\png\5.png"/>
          <p:cNvPicPr>
            <a:picLocks noChangeAspect="1" noChangeArrowheads="1"/>
          </p:cNvPicPr>
          <p:nvPr userDrawn="1"/>
        </p:nvPicPr>
        <p:blipFill>
          <a:blip r:embed="rId10" cstate="print"/>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32" r:id="rId6"/>
    <p:sldLayoutId id="2147484633" r:id="rId7"/>
    <p:sldLayoutId id="2147484634" r:id="rId8"/>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p:cNvSpPr>
          <p:nvPr>
            <p:ph type="title"/>
          </p:nvPr>
        </p:nvSpPr>
        <p:spPr bwMode="auto">
          <a:xfrm>
            <a:off x="2743201" y="947738"/>
            <a:ext cx="5186386" cy="635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目  录</a:t>
            </a:r>
          </a:p>
        </p:txBody>
      </p:sp>
      <p:sp>
        <p:nvSpPr>
          <p:cNvPr id="4099" name="文本占位符 2"/>
          <p:cNvSpPr>
            <a:spLocks noGrp="1"/>
          </p:cNvSpPr>
          <p:nvPr>
            <p:ph type="body" idx="1"/>
          </p:nvPr>
        </p:nvSpPr>
        <p:spPr bwMode="auto">
          <a:xfrm>
            <a:off x="2743200" y="1773238"/>
            <a:ext cx="5183188"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Line 4"/>
          <p:cNvSpPr>
            <a:spLocks noChangeShapeType="1"/>
          </p:cNvSpPr>
          <p:nvPr userDrawn="1"/>
        </p:nvSpPr>
        <p:spPr bwMode="auto">
          <a:xfrm rot="5400000">
            <a:off x="-1702594" y="3437732"/>
            <a:ext cx="6875463" cy="0"/>
          </a:xfrm>
          <a:prstGeom prst="line">
            <a:avLst/>
          </a:prstGeom>
          <a:noFill/>
          <a:ln w="50799">
            <a:solidFill>
              <a:srgbClr val="E50012"/>
            </a:solidFill>
            <a:round/>
            <a:headEnd type="none" w="sm" len="sm"/>
            <a:tailEnd type="none" w="sm" len="sm"/>
          </a:ln>
          <a:effectLst/>
        </p:spPr>
        <p:txBody>
          <a:bodyPr wrap="none" anchor="ctr"/>
          <a:lstStyle/>
          <a:p>
            <a:pPr fontAlgn="auto">
              <a:spcBef>
                <a:spcPts val="0"/>
              </a:spcBef>
              <a:spcAft>
                <a:spcPts val="0"/>
              </a:spcAft>
              <a:defRPr/>
            </a:pPr>
            <a:endParaRPr lang="zh-CN" altLang="en-US">
              <a:solidFill>
                <a:srgbClr val="000000"/>
              </a:solidFill>
              <a:latin typeface="Arial" pitchFamily="34" charset="0"/>
              <a:ea typeface="黑体"/>
            </a:endParaRPr>
          </a:p>
        </p:txBody>
      </p:sp>
      <p:sp>
        <p:nvSpPr>
          <p:cNvPr id="7" name="椭圆 6"/>
          <p:cNvSpPr/>
          <p:nvPr userDrawn="1"/>
        </p:nvSpPr>
        <p:spPr>
          <a:xfrm>
            <a:off x="1049338" y="990600"/>
            <a:ext cx="1312862" cy="720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pic>
        <p:nvPicPr>
          <p:cNvPr id="9" name="图片 2" descr="用友云中文标识.png"/>
          <p:cNvPicPr>
            <a:picLocks noChangeAspect="1"/>
          </p:cNvPicPr>
          <p:nvPr userDrawn="1"/>
        </p:nvPicPr>
        <p:blipFill>
          <a:blip r:embed="rId5" cstate="print"/>
          <a:srcRect l="31004" t="18736" r="34114" b="38774"/>
          <a:stretch>
            <a:fillRect/>
          </a:stretch>
        </p:blipFill>
        <p:spPr bwMode="auto">
          <a:xfrm>
            <a:off x="1058286" y="1000108"/>
            <a:ext cx="1357322" cy="75247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Lst>
  <p:txStyles>
    <p:titleStyle>
      <a:lvl1pPr algn="l" rtl="0" eaLnBrk="0" fontAlgn="base" hangingPunct="0">
        <a:spcBef>
          <a:spcPct val="0"/>
        </a:spcBef>
        <a:spcAft>
          <a:spcPct val="0"/>
        </a:spcAft>
        <a:defRPr sz="2800" b="1">
          <a:solidFill>
            <a:srgbClr val="FF0000"/>
          </a:solidFill>
          <a:latin typeface="微软雅黑" pitchFamily="34" charset="-122"/>
          <a:ea typeface="微软雅黑" pitchFamily="34" charset="-122"/>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5pPr>
      <a:lvl6pPr marL="4572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6pPr>
      <a:lvl7pPr marL="9144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7pPr>
      <a:lvl8pPr marL="13716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8pPr>
      <a:lvl9pPr marL="18288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9pPr>
    </p:titleStyle>
    <p:bodyStyle>
      <a:lvl1pPr marL="342900" indent="-342900" algn="l" rtl="0" eaLnBrk="0" fontAlgn="base" hangingPunct="0">
        <a:spcBef>
          <a:spcPct val="20000"/>
        </a:spcBef>
        <a:spcAft>
          <a:spcPct val="0"/>
        </a:spcAft>
        <a:buSzPct val="90000"/>
        <a:buFont typeface="Arial" charset="0"/>
        <a:buBlip>
          <a:blip r:embed="rId6"/>
        </a:buBlip>
        <a:defRPr sz="2400">
          <a:solidFill>
            <a:srgbClr val="FF0000"/>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SzPct val="75000"/>
        <a:buFont typeface="Arial" charset="0"/>
        <a:buBlip>
          <a:blip r:embed="rId7"/>
        </a:buBlip>
        <a:defRPr sz="2000">
          <a:solidFill>
            <a:srgbClr val="FF0000"/>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SzPct val="50000"/>
        <a:buFont typeface="Arial" charset="0"/>
        <a:buBlip>
          <a:blip r:embed="rId8"/>
        </a:buBlip>
        <a:defRPr>
          <a:solidFill>
            <a:srgbClr val="FF0000"/>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cs typeface="+mn-cs"/>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cs typeface="+mn-cs"/>
        </a:defRPr>
      </a:lvl5pPr>
      <a:lvl6pPr marL="25146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6pPr>
      <a:lvl7pPr marL="29718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7pPr>
      <a:lvl8pPr marL="34290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8pPr>
      <a:lvl9pPr marL="38862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p:cNvSpPr>
          <p:nvPr>
            <p:ph type="title"/>
          </p:nvPr>
        </p:nvSpPr>
        <p:spPr bwMode="auto">
          <a:xfrm>
            <a:off x="2743201" y="947738"/>
            <a:ext cx="5186386" cy="635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目  录</a:t>
            </a:r>
          </a:p>
        </p:txBody>
      </p:sp>
      <p:sp>
        <p:nvSpPr>
          <p:cNvPr id="4099" name="文本占位符 2"/>
          <p:cNvSpPr>
            <a:spLocks noGrp="1"/>
          </p:cNvSpPr>
          <p:nvPr>
            <p:ph type="body" idx="1"/>
          </p:nvPr>
        </p:nvSpPr>
        <p:spPr bwMode="auto">
          <a:xfrm>
            <a:off x="2743200" y="1773238"/>
            <a:ext cx="5183188"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Line 4"/>
          <p:cNvSpPr>
            <a:spLocks noChangeShapeType="1"/>
          </p:cNvSpPr>
          <p:nvPr userDrawn="1"/>
        </p:nvSpPr>
        <p:spPr bwMode="auto">
          <a:xfrm rot="5400000">
            <a:off x="-1702594" y="3437732"/>
            <a:ext cx="6875463" cy="0"/>
          </a:xfrm>
          <a:prstGeom prst="line">
            <a:avLst/>
          </a:prstGeom>
          <a:noFill/>
          <a:ln w="50799">
            <a:solidFill>
              <a:srgbClr val="E50012"/>
            </a:solidFill>
            <a:round/>
            <a:headEnd type="none" w="sm" len="sm"/>
            <a:tailEnd type="none" w="sm" len="sm"/>
          </a:ln>
          <a:effectLst/>
        </p:spPr>
        <p:txBody>
          <a:bodyPr wrap="none" anchor="ctr"/>
          <a:lstStyle/>
          <a:p>
            <a:pPr fontAlgn="auto">
              <a:spcBef>
                <a:spcPts val="0"/>
              </a:spcBef>
              <a:spcAft>
                <a:spcPts val="0"/>
              </a:spcAft>
              <a:defRPr/>
            </a:pPr>
            <a:endParaRPr lang="zh-CN" altLang="en-US">
              <a:solidFill>
                <a:srgbClr val="000000"/>
              </a:solidFill>
              <a:latin typeface="Arial" pitchFamily="34" charset="0"/>
              <a:ea typeface="黑体"/>
            </a:endParaRPr>
          </a:p>
        </p:txBody>
      </p:sp>
      <p:sp>
        <p:nvSpPr>
          <p:cNvPr id="7" name="椭圆 6"/>
          <p:cNvSpPr/>
          <p:nvPr userDrawn="1"/>
        </p:nvSpPr>
        <p:spPr>
          <a:xfrm>
            <a:off x="1049338" y="990600"/>
            <a:ext cx="1312862" cy="720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pic>
        <p:nvPicPr>
          <p:cNvPr id="9" name="图片 2" descr="用友云中文标识.png"/>
          <p:cNvPicPr>
            <a:picLocks noChangeAspect="1"/>
          </p:cNvPicPr>
          <p:nvPr userDrawn="1"/>
        </p:nvPicPr>
        <p:blipFill>
          <a:blip r:embed="rId5" cstate="print"/>
          <a:srcRect l="31004" t="18736" r="34114" b="38774"/>
          <a:stretch>
            <a:fillRect/>
          </a:stretch>
        </p:blipFill>
        <p:spPr bwMode="auto">
          <a:xfrm>
            <a:off x="1058286" y="1000108"/>
            <a:ext cx="1357322" cy="75247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Lst>
  <p:txStyles>
    <p:titleStyle>
      <a:lvl1pPr algn="l" rtl="0" eaLnBrk="0" fontAlgn="base" hangingPunct="0">
        <a:spcBef>
          <a:spcPct val="0"/>
        </a:spcBef>
        <a:spcAft>
          <a:spcPct val="0"/>
        </a:spcAft>
        <a:defRPr sz="2800" b="1">
          <a:solidFill>
            <a:srgbClr val="FF0000"/>
          </a:solidFill>
          <a:latin typeface="微软雅黑" pitchFamily="34" charset="-122"/>
          <a:ea typeface="微软雅黑" pitchFamily="34" charset="-122"/>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5pPr>
      <a:lvl6pPr marL="4572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6pPr>
      <a:lvl7pPr marL="9144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7pPr>
      <a:lvl8pPr marL="13716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8pPr>
      <a:lvl9pPr marL="18288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9pPr>
    </p:titleStyle>
    <p:bodyStyle>
      <a:lvl1pPr marL="342900" indent="-342900" algn="l" rtl="0" eaLnBrk="0" fontAlgn="base" hangingPunct="0">
        <a:spcBef>
          <a:spcPct val="20000"/>
        </a:spcBef>
        <a:spcAft>
          <a:spcPct val="0"/>
        </a:spcAft>
        <a:buSzPct val="90000"/>
        <a:buFont typeface="Arial" charset="0"/>
        <a:buBlip>
          <a:blip r:embed="rId6"/>
        </a:buBlip>
        <a:defRPr sz="2400">
          <a:solidFill>
            <a:srgbClr val="FF0000"/>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SzPct val="75000"/>
        <a:buFont typeface="Arial" charset="0"/>
        <a:buBlip>
          <a:blip r:embed="rId7"/>
        </a:buBlip>
        <a:defRPr sz="2000">
          <a:solidFill>
            <a:srgbClr val="FF0000"/>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SzPct val="50000"/>
        <a:buFont typeface="Arial" charset="0"/>
        <a:buBlip>
          <a:blip r:embed="rId8"/>
        </a:buBlip>
        <a:defRPr>
          <a:solidFill>
            <a:srgbClr val="FF0000"/>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cs typeface="+mn-cs"/>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cs typeface="+mn-cs"/>
        </a:defRPr>
      </a:lvl5pPr>
      <a:lvl6pPr marL="25146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6pPr>
      <a:lvl7pPr marL="29718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7pPr>
      <a:lvl8pPr marL="34290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8pPr>
      <a:lvl9pPr marL="38862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71780"/>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94" r:id="rId10"/>
    <p:sldLayoutId id="2147484695" r:id="rId11"/>
    <p:sldLayoutId id="2147484696" r:id="rId12"/>
  </p:sldLayoutIdLst>
  <p:txStyles>
    <p:titleStyle>
      <a:lvl1pPr algn="l" rtl="0" eaLnBrk="1" fontAlgn="base" hangingPunct="1">
        <a:spcBef>
          <a:spcPct val="0"/>
        </a:spcBef>
        <a:spcAft>
          <a:spcPct val="0"/>
        </a:spcAft>
        <a:defRPr kumimoji="1" sz="2800">
          <a:solidFill>
            <a:srgbClr val="C00000"/>
          </a:solidFill>
          <a:latin typeface="+mj-lt"/>
          <a:ea typeface="+mj-ea"/>
          <a:cs typeface="黑体" charset="0"/>
        </a:defRPr>
      </a:lvl1pPr>
      <a:lvl2pPr algn="l" rtl="0" eaLnBrk="1" fontAlgn="base" hangingPunct="1">
        <a:spcBef>
          <a:spcPct val="0"/>
        </a:spcBef>
        <a:spcAft>
          <a:spcPct val="0"/>
        </a:spcAft>
        <a:defRPr kumimoji="1" sz="2800">
          <a:solidFill>
            <a:srgbClr val="C00000"/>
          </a:solidFill>
          <a:latin typeface="Calibri" pitchFamily="34" charset="0"/>
          <a:ea typeface="黑体" pitchFamily="2" charset="-122"/>
          <a:cs typeface="黑体" charset="0"/>
        </a:defRPr>
      </a:lvl2pPr>
      <a:lvl3pPr algn="l" rtl="0" eaLnBrk="1" fontAlgn="base" hangingPunct="1">
        <a:spcBef>
          <a:spcPct val="0"/>
        </a:spcBef>
        <a:spcAft>
          <a:spcPct val="0"/>
        </a:spcAft>
        <a:defRPr kumimoji="1" sz="2800">
          <a:solidFill>
            <a:srgbClr val="C00000"/>
          </a:solidFill>
          <a:latin typeface="Calibri" pitchFamily="34" charset="0"/>
          <a:ea typeface="黑体" pitchFamily="2" charset="-122"/>
          <a:cs typeface="黑体" charset="0"/>
        </a:defRPr>
      </a:lvl3pPr>
      <a:lvl4pPr algn="l" rtl="0" eaLnBrk="1" fontAlgn="base" hangingPunct="1">
        <a:spcBef>
          <a:spcPct val="0"/>
        </a:spcBef>
        <a:spcAft>
          <a:spcPct val="0"/>
        </a:spcAft>
        <a:defRPr kumimoji="1" sz="2800">
          <a:solidFill>
            <a:srgbClr val="C00000"/>
          </a:solidFill>
          <a:latin typeface="Calibri" pitchFamily="34" charset="0"/>
          <a:ea typeface="黑体" pitchFamily="2" charset="-122"/>
          <a:cs typeface="黑体" charset="0"/>
        </a:defRPr>
      </a:lvl4pPr>
      <a:lvl5pPr algn="l" rtl="0" eaLnBrk="1" fontAlgn="base" hangingPunct="1">
        <a:spcBef>
          <a:spcPct val="0"/>
        </a:spcBef>
        <a:spcAft>
          <a:spcPct val="0"/>
        </a:spcAft>
        <a:defRPr kumimoji="1" sz="2800">
          <a:solidFill>
            <a:srgbClr val="C00000"/>
          </a:solidFill>
          <a:latin typeface="Calibri" pitchFamily="34" charset="0"/>
          <a:ea typeface="黑体" pitchFamily="2" charset="-122"/>
          <a:cs typeface="黑体" charset="0"/>
        </a:defRPr>
      </a:lvl5pPr>
      <a:lvl6pPr marL="457200" algn="l" rtl="0" eaLnBrk="1" fontAlgn="base" hangingPunct="1">
        <a:spcBef>
          <a:spcPct val="0"/>
        </a:spcBef>
        <a:spcAft>
          <a:spcPct val="0"/>
        </a:spcAft>
        <a:defRPr sz="2800">
          <a:solidFill>
            <a:srgbClr val="C00000"/>
          </a:solidFill>
          <a:latin typeface="Calibri" pitchFamily="34" charset="0"/>
          <a:ea typeface="黑体" pitchFamily="2" charset="-122"/>
        </a:defRPr>
      </a:lvl6pPr>
      <a:lvl7pPr marL="914400" algn="l" rtl="0" eaLnBrk="1" fontAlgn="base" hangingPunct="1">
        <a:spcBef>
          <a:spcPct val="0"/>
        </a:spcBef>
        <a:spcAft>
          <a:spcPct val="0"/>
        </a:spcAft>
        <a:defRPr sz="2800">
          <a:solidFill>
            <a:srgbClr val="C00000"/>
          </a:solidFill>
          <a:latin typeface="Calibri" pitchFamily="34" charset="0"/>
          <a:ea typeface="黑体" pitchFamily="2" charset="-122"/>
        </a:defRPr>
      </a:lvl7pPr>
      <a:lvl8pPr marL="1371600" algn="l" rtl="0" eaLnBrk="1" fontAlgn="base" hangingPunct="1">
        <a:spcBef>
          <a:spcPct val="0"/>
        </a:spcBef>
        <a:spcAft>
          <a:spcPct val="0"/>
        </a:spcAft>
        <a:defRPr sz="2800">
          <a:solidFill>
            <a:srgbClr val="C00000"/>
          </a:solidFill>
          <a:latin typeface="Calibri" pitchFamily="34" charset="0"/>
          <a:ea typeface="黑体" pitchFamily="2" charset="-122"/>
        </a:defRPr>
      </a:lvl8pPr>
      <a:lvl9pPr marL="1828800" algn="l" rtl="0" eaLnBrk="1" fontAlgn="base" hangingPunct="1">
        <a:spcBef>
          <a:spcPct val="0"/>
        </a:spcBef>
        <a:spcAft>
          <a:spcPct val="0"/>
        </a:spcAft>
        <a:defRPr sz="2800">
          <a:solidFill>
            <a:srgbClr val="C00000"/>
          </a:solidFill>
          <a:latin typeface="Calibri" pitchFamily="34" charset="0"/>
          <a:ea typeface="黑体" pitchFamily="2" charset="-122"/>
        </a:defRPr>
      </a:lvl9pPr>
    </p:titleStyle>
    <p:bodyStyle>
      <a:lvl1pPr marL="342900" indent="-342900" algn="l" rtl="0" eaLnBrk="1" fontAlgn="base" hangingPunct="1">
        <a:spcBef>
          <a:spcPct val="20000"/>
        </a:spcBef>
        <a:spcAft>
          <a:spcPct val="0"/>
        </a:spcAft>
        <a:buSzPct val="90000"/>
        <a:buBlip>
          <a:blip r:embed="rId14"/>
        </a:buBlip>
        <a:defRPr kumimoji="1" sz="2000">
          <a:solidFill>
            <a:schemeClr val="tx1"/>
          </a:solidFill>
          <a:latin typeface="+mn-lt"/>
          <a:ea typeface="+mn-ea"/>
          <a:cs typeface="微软雅黑" charset="0"/>
        </a:defRPr>
      </a:lvl1pPr>
      <a:lvl2pPr marL="742950" indent="-285750" algn="l" rtl="0" eaLnBrk="1" fontAlgn="base" hangingPunct="1">
        <a:spcBef>
          <a:spcPct val="20000"/>
        </a:spcBef>
        <a:spcAft>
          <a:spcPct val="0"/>
        </a:spcAft>
        <a:buSzPct val="75000"/>
        <a:buBlip>
          <a:blip r:embed="rId15"/>
        </a:buBlip>
        <a:defRPr kumimoji="1">
          <a:solidFill>
            <a:schemeClr val="tx1"/>
          </a:solidFill>
          <a:latin typeface="+mn-lt"/>
          <a:ea typeface="+mn-ea"/>
          <a:cs typeface="微软雅黑" charset="0"/>
        </a:defRPr>
      </a:lvl2pPr>
      <a:lvl3pPr marL="1143000" indent="-228600" algn="l" rtl="0" eaLnBrk="1" fontAlgn="base" hangingPunct="1">
        <a:spcBef>
          <a:spcPct val="20000"/>
        </a:spcBef>
        <a:spcAft>
          <a:spcPct val="0"/>
        </a:spcAft>
        <a:buSzPct val="50000"/>
        <a:buBlip>
          <a:blip r:embed="rId15"/>
        </a:buBlip>
        <a:defRPr kumimoji="1" sz="1600">
          <a:solidFill>
            <a:schemeClr val="tx1"/>
          </a:solidFill>
          <a:latin typeface="+mn-lt"/>
          <a:ea typeface="+mn-ea"/>
          <a:cs typeface="微软雅黑" charset="0"/>
        </a:defRPr>
      </a:lvl3pPr>
      <a:lvl4pPr marL="1600200" indent="-228600" algn="l" rtl="0" eaLnBrk="1" fontAlgn="base" hangingPunct="1">
        <a:spcBef>
          <a:spcPct val="20000"/>
        </a:spcBef>
        <a:spcAft>
          <a:spcPct val="0"/>
        </a:spcAft>
        <a:buFont typeface="Arial" pitchFamily="34" charset="0"/>
        <a:buChar char="–"/>
        <a:defRPr kumimoji="1" sz="2000">
          <a:solidFill>
            <a:schemeClr val="tx1"/>
          </a:solidFill>
          <a:latin typeface="+mn-lt"/>
          <a:ea typeface="宋体" pitchFamily="2" charset="-122"/>
          <a:cs typeface="宋体" charset="0"/>
        </a:defRPr>
      </a:lvl4pPr>
      <a:lvl5pPr marL="2057400" indent="-228600" algn="l" rtl="0" eaLnBrk="1" fontAlgn="base" hangingPunct="1">
        <a:spcBef>
          <a:spcPct val="20000"/>
        </a:spcBef>
        <a:spcAft>
          <a:spcPct val="0"/>
        </a:spcAft>
        <a:buFont typeface="Arial" pitchFamily="34" charset="0"/>
        <a:buChar char="»"/>
        <a:defRPr kumimoji="1" sz="2000">
          <a:solidFill>
            <a:schemeClr val="tx1"/>
          </a:solidFill>
          <a:latin typeface="+mn-lt"/>
          <a:ea typeface="宋体" pitchFamily="2" charset="-122"/>
        </a:defRPr>
      </a:lvl5pPr>
      <a:lvl6pPr marL="25146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401737"/>
      </p:ext>
    </p:extLst>
  </p:cSld>
  <p:clrMap bg1="lt1" tx1="dk1" bg2="lt2" tx2="dk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 id="2147484687" r:id="rId13"/>
    <p:sldLayoutId id="2147484688" r:id="rId14"/>
    <p:sldLayoutId id="2147484689" r:id="rId15"/>
    <p:sldLayoutId id="2147484690" r:id="rId16"/>
    <p:sldLayoutId id="2147484691" r:id="rId17"/>
    <p:sldLayoutId id="2147484693" r:id="rId18"/>
  </p:sldLayoutIdLst>
  <p:txStyles>
    <p:titleStyle>
      <a:lvl1pPr algn="l" rtl="0" fontAlgn="base">
        <a:spcBef>
          <a:spcPct val="0"/>
        </a:spcBef>
        <a:spcAft>
          <a:spcPct val="0"/>
        </a:spcAft>
        <a:defRPr kumimoji="1" sz="2800">
          <a:solidFill>
            <a:srgbClr val="C00000"/>
          </a:solidFill>
          <a:latin typeface="+mj-lt"/>
          <a:ea typeface="+mj-ea"/>
          <a:cs typeface="黑体" charset="0"/>
        </a:defRPr>
      </a:lvl1pPr>
      <a:lvl2pPr algn="l" rtl="0" fontAlgn="base">
        <a:spcBef>
          <a:spcPct val="0"/>
        </a:spcBef>
        <a:spcAft>
          <a:spcPct val="0"/>
        </a:spcAft>
        <a:defRPr kumimoji="1" sz="2800">
          <a:solidFill>
            <a:srgbClr val="C00000"/>
          </a:solidFill>
          <a:latin typeface="Calibri" pitchFamily="34" charset="0"/>
          <a:ea typeface="黑体" pitchFamily="2" charset="-122"/>
          <a:cs typeface="黑体" charset="0"/>
        </a:defRPr>
      </a:lvl2pPr>
      <a:lvl3pPr algn="l" rtl="0" fontAlgn="base">
        <a:spcBef>
          <a:spcPct val="0"/>
        </a:spcBef>
        <a:spcAft>
          <a:spcPct val="0"/>
        </a:spcAft>
        <a:defRPr kumimoji="1" sz="2800">
          <a:solidFill>
            <a:srgbClr val="C00000"/>
          </a:solidFill>
          <a:latin typeface="Calibri" pitchFamily="34" charset="0"/>
          <a:ea typeface="黑体" pitchFamily="2" charset="-122"/>
          <a:cs typeface="黑体" charset="0"/>
        </a:defRPr>
      </a:lvl3pPr>
      <a:lvl4pPr algn="l" rtl="0" fontAlgn="base">
        <a:spcBef>
          <a:spcPct val="0"/>
        </a:spcBef>
        <a:spcAft>
          <a:spcPct val="0"/>
        </a:spcAft>
        <a:defRPr kumimoji="1" sz="2800">
          <a:solidFill>
            <a:srgbClr val="C00000"/>
          </a:solidFill>
          <a:latin typeface="Calibri" pitchFamily="34" charset="0"/>
          <a:ea typeface="黑体" pitchFamily="2" charset="-122"/>
          <a:cs typeface="黑体" charset="0"/>
        </a:defRPr>
      </a:lvl4pPr>
      <a:lvl5pPr algn="l" rtl="0" fontAlgn="base">
        <a:spcBef>
          <a:spcPct val="0"/>
        </a:spcBef>
        <a:spcAft>
          <a:spcPct val="0"/>
        </a:spcAft>
        <a:defRPr kumimoji="1" sz="2800">
          <a:solidFill>
            <a:srgbClr val="C00000"/>
          </a:solidFill>
          <a:latin typeface="Calibri" pitchFamily="34" charset="0"/>
          <a:ea typeface="黑体" pitchFamily="2" charset="-122"/>
          <a:cs typeface="黑体" charset="0"/>
        </a:defRPr>
      </a:lvl5pPr>
      <a:lvl6pPr marL="457200" algn="l" rtl="0" eaLnBrk="1" fontAlgn="base" hangingPunct="1">
        <a:spcBef>
          <a:spcPct val="0"/>
        </a:spcBef>
        <a:spcAft>
          <a:spcPct val="0"/>
        </a:spcAft>
        <a:defRPr sz="2800">
          <a:solidFill>
            <a:srgbClr val="C00000"/>
          </a:solidFill>
          <a:latin typeface="Calibri" pitchFamily="34" charset="0"/>
          <a:ea typeface="黑体" pitchFamily="2" charset="-122"/>
        </a:defRPr>
      </a:lvl6pPr>
      <a:lvl7pPr marL="914400" algn="l" rtl="0" eaLnBrk="1" fontAlgn="base" hangingPunct="1">
        <a:spcBef>
          <a:spcPct val="0"/>
        </a:spcBef>
        <a:spcAft>
          <a:spcPct val="0"/>
        </a:spcAft>
        <a:defRPr sz="2800">
          <a:solidFill>
            <a:srgbClr val="C00000"/>
          </a:solidFill>
          <a:latin typeface="Calibri" pitchFamily="34" charset="0"/>
          <a:ea typeface="黑体" pitchFamily="2" charset="-122"/>
        </a:defRPr>
      </a:lvl7pPr>
      <a:lvl8pPr marL="1371600" algn="l" rtl="0" eaLnBrk="1" fontAlgn="base" hangingPunct="1">
        <a:spcBef>
          <a:spcPct val="0"/>
        </a:spcBef>
        <a:spcAft>
          <a:spcPct val="0"/>
        </a:spcAft>
        <a:defRPr sz="2800">
          <a:solidFill>
            <a:srgbClr val="C00000"/>
          </a:solidFill>
          <a:latin typeface="Calibri" pitchFamily="34" charset="0"/>
          <a:ea typeface="黑体" pitchFamily="2" charset="-122"/>
        </a:defRPr>
      </a:lvl8pPr>
      <a:lvl9pPr marL="1828800" algn="l" rtl="0" eaLnBrk="1" fontAlgn="base" hangingPunct="1">
        <a:spcBef>
          <a:spcPct val="0"/>
        </a:spcBef>
        <a:spcAft>
          <a:spcPct val="0"/>
        </a:spcAft>
        <a:defRPr sz="2800">
          <a:solidFill>
            <a:srgbClr val="C00000"/>
          </a:solidFill>
          <a:latin typeface="Calibri" pitchFamily="34" charset="0"/>
          <a:ea typeface="黑体" pitchFamily="2" charset="-122"/>
        </a:defRPr>
      </a:lvl9pPr>
    </p:titleStyle>
    <p:bodyStyle>
      <a:lvl1pPr marL="342900" indent="-342900" algn="l" rtl="0" fontAlgn="base">
        <a:spcBef>
          <a:spcPct val="20000"/>
        </a:spcBef>
        <a:spcAft>
          <a:spcPct val="0"/>
        </a:spcAft>
        <a:buSzPct val="90000"/>
        <a:buBlip>
          <a:blip r:embed="rId20"/>
        </a:buBlip>
        <a:defRPr kumimoji="1" sz="2000">
          <a:solidFill>
            <a:schemeClr val="tx1"/>
          </a:solidFill>
          <a:latin typeface="+mn-lt"/>
          <a:ea typeface="+mn-ea"/>
          <a:cs typeface="微软雅黑" charset="0"/>
        </a:defRPr>
      </a:lvl1pPr>
      <a:lvl2pPr marL="742950" indent="-285750" algn="l" rtl="0" fontAlgn="base">
        <a:spcBef>
          <a:spcPct val="20000"/>
        </a:spcBef>
        <a:spcAft>
          <a:spcPct val="0"/>
        </a:spcAft>
        <a:buSzPct val="75000"/>
        <a:buBlip>
          <a:blip r:embed="rId21"/>
        </a:buBlip>
        <a:defRPr kumimoji="1">
          <a:solidFill>
            <a:schemeClr val="tx1"/>
          </a:solidFill>
          <a:latin typeface="+mn-lt"/>
          <a:ea typeface="+mn-ea"/>
          <a:cs typeface="微软雅黑" charset="0"/>
        </a:defRPr>
      </a:lvl2pPr>
      <a:lvl3pPr marL="1143000" indent="-228600" algn="l" rtl="0" fontAlgn="base">
        <a:spcBef>
          <a:spcPct val="20000"/>
        </a:spcBef>
        <a:spcAft>
          <a:spcPct val="0"/>
        </a:spcAft>
        <a:buSzPct val="50000"/>
        <a:buBlip>
          <a:blip r:embed="rId21"/>
        </a:buBlip>
        <a:defRPr kumimoji="1" sz="1600">
          <a:solidFill>
            <a:schemeClr val="tx1"/>
          </a:solidFill>
          <a:latin typeface="+mn-lt"/>
          <a:ea typeface="+mn-ea"/>
          <a:cs typeface="微软雅黑" charset="0"/>
        </a:defRPr>
      </a:lvl3pPr>
      <a:lvl4pPr marL="1600200" indent="-228600" algn="l" rtl="0" fontAlgn="base">
        <a:spcBef>
          <a:spcPct val="20000"/>
        </a:spcBef>
        <a:spcAft>
          <a:spcPct val="0"/>
        </a:spcAft>
        <a:buFont typeface="Arial" panose="020B0604020202020204" pitchFamily="34" charset="0"/>
        <a:buChar char="–"/>
        <a:defRPr kumimoji="1" sz="2000">
          <a:solidFill>
            <a:schemeClr val="tx1"/>
          </a:solidFill>
          <a:latin typeface="+mn-lt"/>
          <a:ea typeface="宋体" pitchFamily="2" charset="-122"/>
          <a:cs typeface="宋体" charset="0"/>
        </a:defRPr>
      </a:lvl4pPr>
      <a:lvl5pPr marL="2057400" indent="-228600" algn="l" rtl="0" fontAlgn="base">
        <a:spcBef>
          <a:spcPct val="20000"/>
        </a:spcBef>
        <a:spcAft>
          <a:spcPct val="0"/>
        </a:spcAft>
        <a:buFont typeface="Arial" panose="020B0604020202020204" pitchFamily="34" charset="0"/>
        <a:buChar char="»"/>
        <a:defRPr kumimoji="1" sz="2000">
          <a:solidFill>
            <a:schemeClr val="tx1"/>
          </a:solidFill>
          <a:latin typeface="+mn-lt"/>
          <a:ea typeface="宋体" pitchFamily="2" charset="-122"/>
        </a:defRPr>
      </a:lvl5pPr>
      <a:lvl6pPr marL="25146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1" fontAlgn="base" hangingPunct="1">
        <a:spcBef>
          <a:spcPct val="20000"/>
        </a:spcBef>
        <a:spcAft>
          <a:spcPct val="0"/>
        </a:spcAft>
        <a:buFont typeface="Arial" pitchFamily="34" charset="0"/>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5.xml"/><Relationship Id="rId1" Type="http://schemas.openxmlformats.org/officeDocument/2006/relationships/vmlDrawing" Target="../drawings/vmlDrawing1.vml"/><Relationship Id="rId4" Type="http://schemas.openxmlformats.org/officeDocument/2006/relationships/image" Target="../media/image48.wmf"/></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5.xml"/><Relationship Id="rId1" Type="http://schemas.openxmlformats.org/officeDocument/2006/relationships/vmlDrawing" Target="../drawings/vmlDrawing2.v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48.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48.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28.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5.jpeg"/><Relationship Id="rId3" Type="http://schemas.openxmlformats.org/officeDocument/2006/relationships/image" Target="../media/image75.jpeg"/><Relationship Id="rId7" Type="http://schemas.openxmlformats.org/officeDocument/2006/relationships/image" Target="../media/image79.jpeg"/><Relationship Id="rId12" Type="http://schemas.openxmlformats.org/officeDocument/2006/relationships/image" Target="../media/image84.jpeg"/><Relationship Id="rId2" Type="http://schemas.openxmlformats.org/officeDocument/2006/relationships/notesSlide" Target="../notesSlides/notesSlide6.xml"/><Relationship Id="rId1" Type="http://schemas.openxmlformats.org/officeDocument/2006/relationships/slideLayout" Target="../slideLayouts/slideLayout48.xml"/><Relationship Id="rId6" Type="http://schemas.openxmlformats.org/officeDocument/2006/relationships/image" Target="../media/image78.png"/><Relationship Id="rId11" Type="http://schemas.openxmlformats.org/officeDocument/2006/relationships/image" Target="../media/image83.jpeg"/><Relationship Id="rId5" Type="http://schemas.openxmlformats.org/officeDocument/2006/relationships/image" Target="../media/image77.png"/><Relationship Id="rId10" Type="http://schemas.openxmlformats.org/officeDocument/2006/relationships/image" Target="../media/image82.jpeg"/><Relationship Id="rId4" Type="http://schemas.openxmlformats.org/officeDocument/2006/relationships/image" Target="../media/image76.jpeg"/><Relationship Id="rId9" Type="http://schemas.openxmlformats.org/officeDocument/2006/relationships/image" Target="../media/image81.jpe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48.xml"/><Relationship Id="rId6" Type="http://schemas.openxmlformats.org/officeDocument/2006/relationships/image" Target="../media/image33.pn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notesSlide" Target="../notesSlides/notesSlide10.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4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8.xml"/><Relationship Id="rId1" Type="http://schemas.openxmlformats.org/officeDocument/2006/relationships/vmlDrawing" Target="../drawings/vmlDrawing3.vml"/><Relationship Id="rId5" Type="http://schemas.openxmlformats.org/officeDocument/2006/relationships/image" Target="../media/image123.e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jpeg"/><Relationship Id="rId1" Type="http://schemas.openxmlformats.org/officeDocument/2006/relationships/slideLayout" Target="../slideLayouts/slideLayout48.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8.xml"/><Relationship Id="rId5" Type="http://schemas.openxmlformats.org/officeDocument/2006/relationships/image" Target="../media/image140.png"/><Relationship Id="rId4" Type="http://schemas.openxmlformats.org/officeDocument/2006/relationships/image" Target="../media/image139.png"/></Relationships>
</file>

<file path=ppt/slides/_rels/slide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48.xml"/><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image" Target="../media/image144.png"/><Relationship Id="rId7" Type="http://schemas.openxmlformats.org/officeDocument/2006/relationships/image" Target="../media/image143.emf"/><Relationship Id="rId2" Type="http://schemas.openxmlformats.org/officeDocument/2006/relationships/slideLayout" Target="../slideLayouts/slideLayout48.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150.jpeg"/><Relationship Id="rId5" Type="http://schemas.openxmlformats.org/officeDocument/2006/relationships/image" Target="../media/image146.png"/><Relationship Id="rId10" Type="http://schemas.openxmlformats.org/officeDocument/2006/relationships/image" Target="../media/image149.jpeg"/><Relationship Id="rId4" Type="http://schemas.openxmlformats.org/officeDocument/2006/relationships/image" Target="../media/image145.png"/><Relationship Id="rId9" Type="http://schemas.openxmlformats.org/officeDocument/2006/relationships/image" Target="../media/image148.jpeg"/></Relationships>
</file>

<file path=ppt/slides/_rels/slide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8.xml"/><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8.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8" Type="http://schemas.openxmlformats.org/officeDocument/2006/relationships/image" Target="../media/image167.jpe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48.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68.png"/></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48.xml"/><Relationship Id="rId4" Type="http://schemas.openxmlformats.org/officeDocument/2006/relationships/image" Target="../media/image171.png"/></Relationships>
</file>

<file path=ppt/slides/_rels/slide57.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36.xml"/><Relationship Id="rId5" Type="http://schemas.openxmlformats.org/officeDocument/2006/relationships/image" Target="../media/image179.png"/><Relationship Id="rId4" Type="http://schemas.openxmlformats.org/officeDocument/2006/relationships/image" Target="../media/image178.png"/></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jpeg"/><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image" Target="../media/image183.png"/><Relationship Id="rId5" Type="http://schemas.openxmlformats.org/officeDocument/2006/relationships/image" Target="../media/image182.jpeg"/><Relationship Id="rId4" Type="http://schemas.openxmlformats.org/officeDocument/2006/relationships/image" Target="../media/image1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image" Target="../media/image185.tmp"/><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8" Type="http://schemas.openxmlformats.org/officeDocument/2006/relationships/image" Target="../media/image167.jpe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48.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68.png"/></Relationships>
</file>

<file path=ppt/slides/_rels/slide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48.xml"/><Relationship Id="rId4" Type="http://schemas.openxmlformats.org/officeDocument/2006/relationships/image" Target="../media/image171.png"/></Relationships>
</file>

<file path=ppt/slides/_rels/slide69.xml.rels><?xml version="1.0" encoding="UTF-8" standalone="yes"?>
<Relationships xmlns="http://schemas.openxmlformats.org/package/2006/relationships"><Relationship Id="rId2" Type="http://schemas.openxmlformats.org/officeDocument/2006/relationships/image" Target="../media/image186.tmp"/><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8.xml"/></Relationships>
</file>

<file path=ppt/slides/_rels/slide8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48.xml"/><Relationship Id="rId4" Type="http://schemas.openxmlformats.org/officeDocument/2006/relationships/image" Target="../media/image190.png"/></Relationships>
</file>

<file path=ppt/slides/_rels/slide8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9.png"/><Relationship Id="rId1" Type="http://schemas.openxmlformats.org/officeDocument/2006/relationships/slideLayout" Target="../slideLayouts/slideLayout48.xml"/><Relationship Id="rId4" Type="http://schemas.openxmlformats.org/officeDocument/2006/relationships/image" Target="../media/image192.tmp"/></Relationships>
</file>

<file path=ppt/slides/_rels/slide82.xml.rels><?xml version="1.0" encoding="UTF-8" standalone="yes"?>
<Relationships xmlns="http://schemas.openxmlformats.org/package/2006/relationships"><Relationship Id="rId3" Type="http://schemas.openxmlformats.org/officeDocument/2006/relationships/image" Target="../media/image194.tmp"/><Relationship Id="rId2" Type="http://schemas.openxmlformats.org/officeDocument/2006/relationships/image" Target="../media/image193.tmp"/><Relationship Id="rId1" Type="http://schemas.openxmlformats.org/officeDocument/2006/relationships/slideLayout" Target="../slideLayouts/slideLayout48.xml"/></Relationships>
</file>

<file path=ppt/slides/_rels/slide83.xml.rels><?xml version="1.0" encoding="UTF-8" standalone="yes"?>
<Relationships xmlns="http://schemas.openxmlformats.org/package/2006/relationships"><Relationship Id="rId3" Type="http://schemas.openxmlformats.org/officeDocument/2006/relationships/image" Target="../media/image196.jpeg"/><Relationship Id="rId7" Type="http://schemas.openxmlformats.org/officeDocument/2006/relationships/image" Target="../media/image200.jpeg"/><Relationship Id="rId2" Type="http://schemas.openxmlformats.org/officeDocument/2006/relationships/image" Target="../media/image195.jpeg"/><Relationship Id="rId1" Type="http://schemas.openxmlformats.org/officeDocument/2006/relationships/slideLayout" Target="../slideLayouts/slideLayout48.xml"/><Relationship Id="rId6" Type="http://schemas.openxmlformats.org/officeDocument/2006/relationships/image" Target="../media/image199.jpeg"/><Relationship Id="rId5" Type="http://schemas.openxmlformats.org/officeDocument/2006/relationships/image" Target="../media/image198.jpeg"/><Relationship Id="rId4" Type="http://schemas.openxmlformats.org/officeDocument/2006/relationships/image" Target="../media/image197.jpeg"/></Relationships>
</file>

<file path=ppt/slides/_rels/slide84.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49.xml"/><Relationship Id="rId5" Type="http://schemas.openxmlformats.org/officeDocument/2006/relationships/image" Target="../media/image179.png"/><Relationship Id="rId4" Type="http://schemas.openxmlformats.org/officeDocument/2006/relationships/image" Target="../media/image178.png"/></Relationships>
</file>

<file path=ppt/slides/_rels/slide87.xml.rels><?xml version="1.0" encoding="UTF-8" standalone="yes"?>
<Relationships xmlns="http://schemas.openxmlformats.org/package/2006/relationships"><Relationship Id="rId3" Type="http://schemas.openxmlformats.org/officeDocument/2006/relationships/hyperlink" Target="mailto:dgjgx@yonyou.com" TargetMode="External"/><Relationship Id="rId2" Type="http://schemas.openxmlformats.org/officeDocument/2006/relationships/hyperlink" Target="mailto:shixd@yonyou.com" TargetMode="External"/><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TDDOWNLOAD/2d_pailiao" TargetMode="External"/><Relationship Id="rId1" Type="http://schemas.openxmlformats.org/officeDocument/2006/relationships/slideLayout" Target="../slideLayouts/slideLayout35.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logo.png"/>
          <p:cNvPicPr>
            <a:picLocks noChangeAspect="1"/>
          </p:cNvPicPr>
          <p:nvPr/>
        </p:nvPicPr>
        <p:blipFill>
          <a:blip r:embed="rId2" cstate="print"/>
          <a:stretch>
            <a:fillRect/>
          </a:stretch>
        </p:blipFill>
        <p:spPr>
          <a:xfrm>
            <a:off x="2514654" y="3448052"/>
            <a:ext cx="885102" cy="495305"/>
          </a:xfrm>
          <a:prstGeom prst="rect">
            <a:avLst/>
          </a:prstGeom>
        </p:spPr>
      </p:pic>
      <p:sp>
        <p:nvSpPr>
          <p:cNvPr id="6" name="矩形 5"/>
          <p:cNvSpPr/>
          <p:nvPr/>
        </p:nvSpPr>
        <p:spPr>
          <a:xfrm>
            <a:off x="4071966" y="5443381"/>
            <a:ext cx="4572000" cy="1200329"/>
          </a:xfrm>
          <a:prstGeom prst="rect">
            <a:avLst/>
          </a:prstGeom>
        </p:spPr>
        <p:txBody>
          <a:bodyPr>
            <a:spAutoFit/>
          </a:bodyPr>
          <a:lstStyle/>
          <a:p>
            <a:pPr algn="r" fontAlgn="auto">
              <a:lnSpc>
                <a:spcPct val="150000"/>
              </a:lnSpc>
              <a:spcBef>
                <a:spcPts val="0"/>
              </a:spcBef>
              <a:spcAft>
                <a:spcPts val="0"/>
              </a:spcAft>
            </a:pPr>
            <a:r>
              <a:rPr lang="zh-CN" altLang="en-US" sz="1200" smtClean="0">
                <a:solidFill>
                  <a:srgbClr val="000000">
                    <a:lumMod val="75000"/>
                    <a:lumOff val="25000"/>
                  </a:srgbClr>
                </a:solidFill>
                <a:latin typeface="微软雅黑" pitchFamily="34" charset="-122"/>
                <a:ea typeface="微软雅黑" pitchFamily="34" charset="-122"/>
              </a:rPr>
              <a:t>用友</a:t>
            </a:r>
            <a:r>
              <a:rPr lang="zh-CN" altLang="en-US" sz="1200">
                <a:solidFill>
                  <a:srgbClr val="000000">
                    <a:lumMod val="75000"/>
                    <a:lumOff val="25000"/>
                  </a:srgbClr>
                </a:solidFill>
                <a:latin typeface="微软雅黑" pitchFamily="34" charset="-122"/>
                <a:ea typeface="微软雅黑" pitchFamily="34" charset="-122"/>
              </a:rPr>
              <a:t>优</a:t>
            </a:r>
            <a:r>
              <a:rPr lang="zh-CN" altLang="en-US" sz="1200" smtClean="0">
                <a:solidFill>
                  <a:srgbClr val="000000">
                    <a:lumMod val="75000"/>
                    <a:lumOff val="25000"/>
                  </a:srgbClr>
                </a:solidFill>
                <a:latin typeface="微软雅黑" pitchFamily="34" charset="-122"/>
                <a:ea typeface="微软雅黑" pitchFamily="34" charset="-122"/>
              </a:rPr>
              <a:t>普信息技术有限公司</a:t>
            </a:r>
            <a:endParaRPr lang="en-US" altLang="zh-CN" sz="1200" dirty="0" smtClean="0">
              <a:solidFill>
                <a:srgbClr val="000000">
                  <a:lumMod val="75000"/>
                  <a:lumOff val="25000"/>
                </a:srgbClr>
              </a:solidFill>
              <a:latin typeface="微软雅黑" pitchFamily="34" charset="-122"/>
              <a:ea typeface="微软雅黑" pitchFamily="34" charset="-122"/>
            </a:endParaRPr>
          </a:p>
          <a:p>
            <a:pPr algn="r" fontAlgn="auto">
              <a:lnSpc>
                <a:spcPct val="150000"/>
              </a:lnSpc>
              <a:spcBef>
                <a:spcPts val="0"/>
              </a:spcBef>
              <a:spcAft>
                <a:spcPts val="0"/>
              </a:spcAft>
            </a:pPr>
            <a:r>
              <a:rPr lang="en-US" altLang="zh-CN" sz="1200" smtClean="0">
                <a:solidFill>
                  <a:srgbClr val="000000">
                    <a:lumMod val="75000"/>
                    <a:lumOff val="25000"/>
                  </a:srgbClr>
                </a:solidFill>
                <a:latin typeface="微软雅黑" pitchFamily="34" charset="-122"/>
                <a:ea typeface="微软雅黑" pitchFamily="34" charset="-122"/>
              </a:rPr>
              <a:t>U8</a:t>
            </a:r>
            <a:r>
              <a:rPr lang="zh-CN" altLang="en-US" sz="1200" smtClean="0">
                <a:solidFill>
                  <a:srgbClr val="000000">
                    <a:lumMod val="75000"/>
                    <a:lumOff val="25000"/>
                  </a:srgbClr>
                </a:solidFill>
                <a:latin typeface="微软雅黑" pitchFamily="34" charset="-122"/>
                <a:ea typeface="微软雅黑" pitchFamily="34" charset="-122"/>
              </a:rPr>
              <a:t>事业部</a:t>
            </a:r>
            <a:endParaRPr lang="en-US" altLang="zh-CN" sz="1200" smtClean="0">
              <a:solidFill>
                <a:srgbClr val="000000">
                  <a:lumMod val="75000"/>
                  <a:lumOff val="25000"/>
                </a:srgbClr>
              </a:solidFill>
              <a:latin typeface="微软雅黑" pitchFamily="34" charset="-122"/>
              <a:ea typeface="微软雅黑" pitchFamily="34" charset="-122"/>
            </a:endParaRPr>
          </a:p>
          <a:p>
            <a:pPr algn="r" fontAlgn="auto">
              <a:lnSpc>
                <a:spcPct val="150000"/>
              </a:lnSpc>
              <a:spcBef>
                <a:spcPts val="0"/>
              </a:spcBef>
              <a:spcAft>
                <a:spcPts val="0"/>
              </a:spcAft>
            </a:pPr>
            <a:r>
              <a:rPr lang="zh-CN" altLang="en-US" sz="1200" smtClean="0">
                <a:solidFill>
                  <a:srgbClr val="000000">
                    <a:lumMod val="75000"/>
                    <a:lumOff val="25000"/>
                  </a:srgbClr>
                </a:solidFill>
                <a:latin typeface="微软雅黑" pitchFamily="34" charset="-122"/>
                <a:ea typeface="微软雅黑" pitchFamily="34" charset="-122"/>
              </a:rPr>
              <a:t>石</a:t>
            </a:r>
            <a:r>
              <a:rPr lang="zh-CN" altLang="en-US" sz="1200" dirty="0" smtClean="0">
                <a:solidFill>
                  <a:srgbClr val="000000">
                    <a:lumMod val="75000"/>
                    <a:lumOff val="25000"/>
                  </a:srgbClr>
                </a:solidFill>
                <a:latin typeface="微软雅黑" pitchFamily="34" charset="-122"/>
                <a:ea typeface="微软雅黑" pitchFamily="34" charset="-122"/>
              </a:rPr>
              <a:t>晓东</a:t>
            </a:r>
            <a:endParaRPr lang="en-US" altLang="zh-CN" sz="1200" dirty="0" smtClean="0">
              <a:solidFill>
                <a:srgbClr val="000000">
                  <a:lumMod val="75000"/>
                  <a:lumOff val="25000"/>
                </a:srgbClr>
              </a:solidFill>
              <a:latin typeface="微软雅黑" pitchFamily="34" charset="-122"/>
              <a:ea typeface="微软雅黑" pitchFamily="34" charset="-122"/>
            </a:endParaRPr>
          </a:p>
          <a:p>
            <a:pPr algn="r" fontAlgn="auto">
              <a:lnSpc>
                <a:spcPct val="150000"/>
              </a:lnSpc>
              <a:spcBef>
                <a:spcPts val="0"/>
              </a:spcBef>
              <a:spcAft>
                <a:spcPts val="0"/>
              </a:spcAft>
            </a:pPr>
            <a:r>
              <a:rPr lang="en-US" altLang="zh-CN" sz="1200" smtClean="0">
                <a:solidFill>
                  <a:srgbClr val="000000">
                    <a:lumMod val="75000"/>
                    <a:lumOff val="25000"/>
                  </a:srgbClr>
                </a:solidFill>
                <a:latin typeface="微软雅黑" pitchFamily="34" charset="-122"/>
                <a:ea typeface="微软雅黑" pitchFamily="34" charset="-122"/>
              </a:rPr>
              <a:t>                                                     </a:t>
            </a:r>
            <a:endParaRPr lang="zh-CN" altLang="en-US" sz="1200" dirty="0" smtClean="0">
              <a:solidFill>
                <a:srgbClr val="000000">
                  <a:lumMod val="75000"/>
                  <a:lumOff val="25000"/>
                </a:srgbClr>
              </a:solidFill>
              <a:latin typeface="微软雅黑" pitchFamily="34" charset="-122"/>
              <a:ea typeface="微软雅黑" pitchFamily="34" charset="-122"/>
            </a:endParaRPr>
          </a:p>
        </p:txBody>
      </p:sp>
      <p:sp>
        <p:nvSpPr>
          <p:cNvPr id="7" name="标题 6"/>
          <p:cNvSpPr>
            <a:spLocks noGrp="1"/>
          </p:cNvSpPr>
          <p:nvPr>
            <p:ph type="title"/>
          </p:nvPr>
        </p:nvSpPr>
        <p:spPr/>
        <p:txBody>
          <a:bodyPr/>
          <a:lstStyle/>
          <a:p>
            <a:r>
              <a:rPr lang="zh-CN" altLang="en-US" smtClean="0"/>
              <a:t>服装行业培训</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smtClean="0"/>
              <a:t>排唛架演示</a:t>
            </a:r>
          </a:p>
        </p:txBody>
      </p:sp>
      <p:pic>
        <p:nvPicPr>
          <p:cNvPr id="24579" name="Picture 3" descr="排料"/>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2413" y="981075"/>
            <a:ext cx="8712200" cy="4967288"/>
          </a:xfrm>
          <a:noFill/>
        </p:spPr>
      </p:pic>
    </p:spTree>
    <p:extLst>
      <p:ext uri="{BB962C8B-B14F-4D97-AF65-F5344CB8AC3E}">
        <p14:creationId xmlns:p14="http://schemas.microsoft.com/office/powerpoint/2010/main" val="8770941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smtClean="0"/>
              <a:t>服装生产基本知识</a:t>
            </a:r>
          </a:p>
        </p:txBody>
      </p:sp>
      <p:sp>
        <p:nvSpPr>
          <p:cNvPr id="41987" name="Rectangle 3"/>
          <p:cNvSpPr>
            <a:spLocks noGrp="1" noChangeArrowheads="1"/>
          </p:cNvSpPr>
          <p:nvPr>
            <p:ph type="body" idx="4294967295"/>
          </p:nvPr>
        </p:nvSpPr>
        <p:spPr>
          <a:xfrm>
            <a:off x="304696" y="765175"/>
            <a:ext cx="8229600" cy="5400675"/>
          </a:xfrm>
          <a:prstGeom prst="rect">
            <a:avLst/>
          </a:prstGeom>
        </p:spPr>
        <p:txBody>
          <a:bodyPr/>
          <a:lstStyle/>
          <a:p>
            <a:pPr>
              <a:lnSpc>
                <a:spcPct val="80000"/>
              </a:lnSpc>
              <a:buFont typeface="Wingdings" pitchFamily="2" charset="2"/>
              <a:buNone/>
            </a:pPr>
            <a:r>
              <a:rPr lang="zh-CN" altLang="zh-CN" sz="2400" b="0" smtClean="0"/>
              <a:t>1.</a:t>
            </a:r>
            <a:r>
              <a:rPr lang="zh-CN" sz="2400" b="0" smtClean="0"/>
              <a:t>物料的分类：</a:t>
            </a:r>
          </a:p>
          <a:p>
            <a:pPr>
              <a:lnSpc>
                <a:spcPct val="80000"/>
              </a:lnSpc>
            </a:pPr>
            <a:r>
              <a:rPr lang="zh-CN" sz="2400" b="0" smtClean="0"/>
              <a:t>主料</a:t>
            </a:r>
            <a:r>
              <a:rPr lang="zh-CN" altLang="zh-CN" sz="2400" b="0" smtClean="0"/>
              <a:t>-</a:t>
            </a:r>
            <a:r>
              <a:rPr lang="zh-CN" sz="2400" b="0" smtClean="0"/>
              <a:t>即生产所必须和价格比较昂贵的物料，主要是指布料</a:t>
            </a:r>
          </a:p>
          <a:p>
            <a:pPr>
              <a:lnSpc>
                <a:spcPct val="80000"/>
              </a:lnSpc>
            </a:pPr>
            <a:r>
              <a:rPr lang="zh-CN" sz="2400" b="0" smtClean="0"/>
              <a:t>辅料</a:t>
            </a:r>
            <a:r>
              <a:rPr lang="zh-CN" altLang="zh-CN" sz="2400" b="0" smtClean="0"/>
              <a:t>-</a:t>
            </a:r>
            <a:r>
              <a:rPr lang="zh-CN" sz="2400" b="0" smtClean="0"/>
              <a:t>主要是指在车缝和后整过程需要的物料，可以有替代物料的出现。</a:t>
            </a:r>
          </a:p>
          <a:p>
            <a:pPr>
              <a:lnSpc>
                <a:spcPct val="80000"/>
              </a:lnSpc>
            </a:pPr>
            <a:r>
              <a:rPr lang="zh-CN" sz="2400" b="0" smtClean="0"/>
              <a:t>包装物料</a:t>
            </a:r>
            <a:r>
              <a:rPr lang="zh-CN" altLang="zh-CN" sz="2400" b="0" smtClean="0"/>
              <a:t>-</a:t>
            </a:r>
            <a:r>
              <a:rPr lang="zh-CN" sz="2400" b="0" smtClean="0"/>
              <a:t>在产品包装过程，所需的物料</a:t>
            </a:r>
          </a:p>
          <a:p>
            <a:pPr>
              <a:lnSpc>
                <a:spcPct val="80000"/>
              </a:lnSpc>
              <a:buFont typeface="Wingdings" pitchFamily="2" charset="2"/>
              <a:buNone/>
            </a:pPr>
            <a:r>
              <a:rPr lang="zh-CN" altLang="zh-CN" sz="2400" b="0" smtClean="0"/>
              <a:t>2.</a:t>
            </a:r>
            <a:r>
              <a:rPr lang="zh-CN" sz="2400" b="0" smtClean="0"/>
              <a:t>布料采购的一些特殊用语</a:t>
            </a:r>
          </a:p>
          <a:p>
            <a:pPr>
              <a:lnSpc>
                <a:spcPct val="80000"/>
              </a:lnSpc>
            </a:pPr>
            <a:r>
              <a:rPr lang="zh-CN" sz="2400" b="0" smtClean="0"/>
              <a:t>批色和批小样（</a:t>
            </a:r>
            <a:r>
              <a:rPr lang="zh-CN" altLang="zh-CN" sz="2400" b="0" smtClean="0"/>
              <a:t>labdip</a:t>
            </a:r>
            <a:r>
              <a:rPr lang="zh-CN" sz="2400" b="0" smtClean="0"/>
              <a:t>，</a:t>
            </a:r>
            <a:r>
              <a:rPr lang="zh-CN" altLang="zh-CN" sz="2400" b="0" smtClean="0"/>
              <a:t>labdip</a:t>
            </a:r>
            <a:r>
              <a:rPr lang="zh-CN" sz="2400" b="0" smtClean="0"/>
              <a:t>即色卡、色样）</a:t>
            </a:r>
          </a:p>
          <a:p>
            <a:pPr>
              <a:lnSpc>
                <a:spcPct val="80000"/>
              </a:lnSpc>
            </a:pPr>
            <a:r>
              <a:rPr lang="zh-CN" sz="2400" b="0" smtClean="0"/>
              <a:t>批次</a:t>
            </a:r>
            <a:r>
              <a:rPr lang="zh-CN" altLang="zh-CN" sz="2400" b="0" smtClean="0"/>
              <a:t>-</a:t>
            </a:r>
            <a:r>
              <a:rPr lang="zh-CN" sz="2400" b="0" smtClean="0"/>
              <a:t>由于服装布料的颜色与染缸的色差有关，所以一些布料对每次进货的布料需要分开批次和</a:t>
            </a:r>
          </a:p>
          <a:p>
            <a:pPr>
              <a:lnSpc>
                <a:spcPct val="80000"/>
              </a:lnSpc>
            </a:pPr>
            <a:r>
              <a:rPr lang="zh-CN" sz="2400" b="0" smtClean="0"/>
              <a:t>色号</a:t>
            </a:r>
            <a:r>
              <a:rPr lang="zh-CN" altLang="zh-CN" sz="2400" b="0" smtClean="0"/>
              <a:t>-</a:t>
            </a:r>
            <a:r>
              <a:rPr lang="zh-CN" sz="2400" b="0" smtClean="0"/>
              <a:t>物料颜色的编号</a:t>
            </a:r>
          </a:p>
          <a:p>
            <a:pPr>
              <a:lnSpc>
                <a:spcPct val="80000"/>
              </a:lnSpc>
            </a:pPr>
            <a:r>
              <a:rPr lang="zh-CN" sz="2400" b="0" smtClean="0"/>
              <a:t>缸号</a:t>
            </a:r>
            <a:r>
              <a:rPr lang="zh-CN" altLang="zh-CN" sz="2400" b="0" smtClean="0"/>
              <a:t>-</a:t>
            </a:r>
            <a:r>
              <a:rPr lang="zh-CN" sz="2400" b="0" smtClean="0"/>
              <a:t>物料的染色时，染色厂的缸次代号</a:t>
            </a:r>
          </a:p>
          <a:p>
            <a:pPr>
              <a:lnSpc>
                <a:spcPct val="80000"/>
              </a:lnSpc>
              <a:buFont typeface="Wingdings" pitchFamily="2" charset="2"/>
              <a:buNone/>
            </a:pPr>
            <a:r>
              <a:rPr lang="zh-CN" altLang="zh-CN" sz="2400" b="0" smtClean="0"/>
              <a:t>3.</a:t>
            </a:r>
            <a:r>
              <a:rPr lang="zh-CN" sz="2400" b="0" smtClean="0"/>
              <a:t>生产单</a:t>
            </a:r>
          </a:p>
          <a:p>
            <a:pPr>
              <a:lnSpc>
                <a:spcPct val="80000"/>
              </a:lnSpc>
            </a:pPr>
            <a:r>
              <a:rPr lang="zh-CN" sz="2400" b="0" smtClean="0"/>
              <a:t>生产单是生产的指示单，主要包括衣服的尺寸表，颜色尺码表，生产工艺单，物料清单，包装说明等内容，具体内容的设定与工厂的生产实际需求有关。</a:t>
            </a:r>
          </a:p>
        </p:txBody>
      </p:sp>
    </p:spTree>
    <p:extLst>
      <p:ext uri="{BB962C8B-B14F-4D97-AF65-F5344CB8AC3E}">
        <p14:creationId xmlns:p14="http://schemas.microsoft.com/office/powerpoint/2010/main" val="4138598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prstGeom prst="rect">
            <a:avLst/>
          </a:prstGeom>
        </p:spPr>
        <p:txBody>
          <a:bodyPr/>
          <a:lstStyle/>
          <a:p>
            <a:pPr eaLnBrk="1" hangingPunct="1"/>
            <a:r>
              <a:rPr lang="zh-CN" smtClean="0"/>
              <a:t>服装生产单的样例</a:t>
            </a:r>
          </a:p>
        </p:txBody>
      </p:sp>
      <p:pic>
        <p:nvPicPr>
          <p:cNvPr id="43011" name="Picture 3" descr="sc1"/>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371684" y="838268"/>
            <a:ext cx="6192838" cy="5832475"/>
          </a:xfrm>
          <a:prstGeom prst="rect">
            <a:avLst/>
          </a:prstGeom>
          <a:noFill/>
        </p:spPr>
      </p:pic>
    </p:spTree>
    <p:extLst>
      <p:ext uri="{BB962C8B-B14F-4D97-AF65-F5344CB8AC3E}">
        <p14:creationId xmlns:p14="http://schemas.microsoft.com/office/powerpoint/2010/main" val="943267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prstGeom prst="rect">
            <a:avLst/>
          </a:prstGeom>
        </p:spPr>
        <p:txBody>
          <a:bodyPr/>
          <a:lstStyle/>
          <a:p>
            <a:pPr eaLnBrk="1" hangingPunct="1"/>
            <a:r>
              <a:rPr lang="zh-CN" smtClean="0"/>
              <a:t>服装的尺寸表</a:t>
            </a:r>
          </a:p>
        </p:txBody>
      </p:sp>
      <p:pic>
        <p:nvPicPr>
          <p:cNvPr id="44035" name="Picture 3" descr="sc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43090" y="685872"/>
            <a:ext cx="5111750" cy="5902325"/>
          </a:xfrm>
          <a:prstGeom prst="rect">
            <a:avLst/>
          </a:prstGeom>
          <a:noFill/>
        </p:spPr>
      </p:pic>
    </p:spTree>
    <p:extLst>
      <p:ext uri="{BB962C8B-B14F-4D97-AF65-F5344CB8AC3E}">
        <p14:creationId xmlns:p14="http://schemas.microsoft.com/office/powerpoint/2010/main" val="88436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prstGeom prst="rect">
            <a:avLst/>
          </a:prstGeom>
        </p:spPr>
        <p:txBody>
          <a:bodyPr/>
          <a:lstStyle/>
          <a:p>
            <a:pPr eaLnBrk="1" hangingPunct="1"/>
            <a:r>
              <a:rPr lang="zh-CN" smtClean="0"/>
              <a:t>服装的包装说明书</a:t>
            </a:r>
          </a:p>
        </p:txBody>
      </p:sp>
      <p:graphicFrame>
        <p:nvGraphicFramePr>
          <p:cNvPr id="3074" name="Object 3"/>
          <p:cNvGraphicFramePr>
            <a:graphicFrameLocks noGrp="1" noChangeAspect="1"/>
          </p:cNvGraphicFramePr>
          <p:nvPr>
            <p:ph idx="4294967295"/>
            <p:extLst>
              <p:ext uri="{D42A27DB-BD31-4B8C-83A1-F6EECF244321}">
                <p14:modId xmlns:p14="http://schemas.microsoft.com/office/powerpoint/2010/main" val="2317071591"/>
              </p:ext>
            </p:extLst>
          </p:nvPr>
        </p:nvGraphicFramePr>
        <p:xfrm>
          <a:off x="1676476" y="762070"/>
          <a:ext cx="4824413" cy="5905500"/>
        </p:xfrm>
        <a:graphic>
          <a:graphicData uri="http://schemas.openxmlformats.org/presentationml/2006/ole">
            <mc:AlternateContent xmlns:mc="http://schemas.openxmlformats.org/markup-compatibility/2006">
              <mc:Choice xmlns:v="urn:schemas-microsoft-com:vml" Requires="v">
                <p:oleObj spid="_x0000_s74770" r:id="rId3" imgW="6429557" imgH="9334757" progId="PBrush">
                  <p:embed/>
                </p:oleObj>
              </mc:Choice>
              <mc:Fallback>
                <p:oleObj r:id="rId3" imgW="6429557" imgH="9334757"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76" y="762070"/>
                        <a:ext cx="4824413"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9181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a:prstGeom prst="rect">
            <a:avLst/>
          </a:prstGeom>
        </p:spPr>
        <p:txBody>
          <a:bodyPr/>
          <a:lstStyle/>
          <a:p>
            <a:r>
              <a:rPr lang="zh-CN"/>
              <a:t>裁剪</a:t>
            </a:r>
          </a:p>
        </p:txBody>
      </p:sp>
      <p:sp>
        <p:nvSpPr>
          <p:cNvPr id="31747" name="Rectangle 5"/>
          <p:cNvSpPr>
            <a:spLocks noChangeArrowheads="1"/>
          </p:cNvSpPr>
          <p:nvPr/>
        </p:nvSpPr>
        <p:spPr bwMode="auto">
          <a:xfrm>
            <a:off x="533400" y="990600"/>
            <a:ext cx="79248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600">
                <a:latin typeface="楷体_GB2312" pitchFamily="49" charset="-122"/>
                <a:ea typeface="楷体_GB2312" pitchFamily="49" charset="-122"/>
              </a:rPr>
              <a:t>   </a:t>
            </a:r>
            <a:r>
              <a:rPr lang="zh-CN" sz="1600">
                <a:latin typeface="楷体_GB2312" pitchFamily="49" charset="-122"/>
                <a:ea typeface="楷体_GB2312" pitchFamily="49" charset="-122"/>
              </a:rPr>
              <a:t>割布（</a:t>
            </a:r>
            <a:r>
              <a:rPr lang="en-US" altLang="zh-CN" sz="1600">
                <a:latin typeface="楷体_GB2312" pitchFamily="49" charset="-122"/>
                <a:ea typeface="楷体_GB2312" pitchFamily="49" charset="-122"/>
              </a:rPr>
              <a:t>cutting</a:t>
            </a:r>
            <a:r>
              <a:rPr lang="zh-CN" sz="1600">
                <a:latin typeface="楷体_GB2312" pitchFamily="49" charset="-122"/>
                <a:ea typeface="楷体_GB2312" pitchFamily="49" charset="-122"/>
              </a:rPr>
              <a:t>）用人手或机械将布料按照纸样的形状切割出来。裁剪工具有</a:t>
            </a:r>
            <a:r>
              <a:rPr lang="en-US" altLang="zh-CN" sz="1600">
                <a:latin typeface="楷体_GB2312" pitchFamily="49" charset="-122"/>
                <a:ea typeface="楷体_GB2312" pitchFamily="49" charset="-122"/>
              </a:rPr>
              <a:t>: GEBER CUTTER</a:t>
            </a:r>
            <a:r>
              <a:rPr lang="zh-CN" sz="1600">
                <a:latin typeface="楷体_GB2312" pitchFamily="49" charset="-122"/>
                <a:ea typeface="楷体_GB2312" pitchFamily="49" charset="-122"/>
              </a:rPr>
              <a:t>， </a:t>
            </a:r>
            <a:r>
              <a:rPr lang="en-US" altLang="zh-CN" sz="1600">
                <a:latin typeface="楷体_GB2312" pitchFamily="49" charset="-122"/>
                <a:ea typeface="楷体_GB2312" pitchFamily="49" charset="-122"/>
              </a:rPr>
              <a:t>BEND KNIFE</a:t>
            </a:r>
            <a:r>
              <a:rPr lang="zh-CN" sz="1600">
                <a:latin typeface="楷体_GB2312" pitchFamily="49" charset="-122"/>
                <a:ea typeface="楷体_GB2312" pitchFamily="49" charset="-122"/>
              </a:rPr>
              <a:t>， </a:t>
            </a:r>
            <a:r>
              <a:rPr lang="en-US" altLang="zh-CN" sz="1600">
                <a:latin typeface="楷体_GB2312" pitchFamily="49" charset="-122"/>
                <a:ea typeface="楷体_GB2312" pitchFamily="49" charset="-122"/>
              </a:rPr>
              <a:t>DIE CUT</a:t>
            </a:r>
            <a:r>
              <a:rPr lang="zh-CN" sz="1600">
                <a:latin typeface="楷体_GB2312" pitchFamily="49" charset="-122"/>
                <a:ea typeface="楷体_GB2312" pitchFamily="49" charset="-122"/>
              </a:rPr>
              <a:t>， </a:t>
            </a:r>
            <a:r>
              <a:rPr lang="en-US" altLang="zh-CN" sz="1600">
                <a:latin typeface="楷体_GB2312" pitchFamily="49" charset="-122"/>
                <a:ea typeface="楷体_GB2312" pitchFamily="49" charset="-122"/>
              </a:rPr>
              <a:t>STRIGHT KNIFE</a:t>
            </a:r>
            <a:r>
              <a:rPr lang="zh-CN" sz="1600">
                <a:latin typeface="楷体_GB2312" pitchFamily="49" charset="-122"/>
                <a:ea typeface="楷体_GB2312" pitchFamily="49" charset="-122"/>
              </a:rPr>
              <a:t>， </a:t>
            </a:r>
            <a:r>
              <a:rPr lang="en-US" altLang="zh-CN" sz="1600">
                <a:latin typeface="楷体_GB2312" pitchFamily="49" charset="-122"/>
                <a:ea typeface="楷体_GB2312" pitchFamily="49" charset="-122"/>
              </a:rPr>
              <a:t>ROUND KNIFE ECT</a:t>
            </a:r>
            <a:r>
              <a:rPr lang="zh-CN" sz="1600">
                <a:latin typeface="楷体_GB2312" pitchFamily="49" charset="-122"/>
                <a:ea typeface="楷体_GB2312" pitchFamily="49" charset="-122"/>
              </a:rPr>
              <a:t>。</a:t>
            </a:r>
          </a:p>
        </p:txBody>
      </p:sp>
      <p:pic>
        <p:nvPicPr>
          <p:cNvPr id="3174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76400"/>
            <a:ext cx="5867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7"/>
          <p:cNvSpPr txBox="1">
            <a:spLocks noChangeArrowheads="1"/>
          </p:cNvSpPr>
          <p:nvPr/>
        </p:nvSpPr>
        <p:spPr bwMode="auto">
          <a:xfrm>
            <a:off x="1143000" y="2973388"/>
            <a:ext cx="593725" cy="2525712"/>
          </a:xfrm>
          <a:prstGeom prst="rect">
            <a:avLst/>
          </a:prstGeom>
          <a:noFill/>
          <a:ln w="9525">
            <a:noFill/>
            <a:miter lim="800000"/>
            <a:headEnd/>
            <a:tailEnd/>
          </a:ln>
        </p:spPr>
        <p:txBody>
          <a:bodyPr anchor="ctr">
            <a:spAutoFit/>
          </a:bodyPr>
          <a:lstStyle/>
          <a:p>
            <a:pPr>
              <a:defRPr/>
            </a:pPr>
            <a:r>
              <a:rPr lang="zh-CN" sz="3200">
                <a:solidFill>
                  <a:srgbClr val="0000FF"/>
                </a:solidFill>
                <a:effectLst>
                  <a:outerShdw blurRad="38100" dist="38100" dir="2700000" algn="tl">
                    <a:srgbClr val="C0C0C0"/>
                  </a:outerShdw>
                </a:effectLst>
              </a:rPr>
              <a:t>电</a:t>
            </a:r>
          </a:p>
          <a:p>
            <a:pPr>
              <a:defRPr/>
            </a:pPr>
            <a:r>
              <a:rPr lang="zh-CN" sz="3200">
                <a:solidFill>
                  <a:srgbClr val="0000FF"/>
                </a:solidFill>
                <a:effectLst>
                  <a:outerShdw blurRad="38100" dist="38100" dir="2700000" algn="tl">
                    <a:srgbClr val="C0C0C0"/>
                  </a:outerShdw>
                </a:effectLst>
              </a:rPr>
              <a:t>脑</a:t>
            </a:r>
          </a:p>
          <a:p>
            <a:pPr>
              <a:defRPr/>
            </a:pPr>
            <a:r>
              <a:rPr lang="zh-CN" sz="3200">
                <a:solidFill>
                  <a:srgbClr val="0000FF"/>
                </a:solidFill>
                <a:effectLst>
                  <a:outerShdw blurRad="38100" dist="38100" dir="2700000" algn="tl">
                    <a:srgbClr val="C0C0C0"/>
                  </a:outerShdw>
                </a:effectLst>
              </a:rPr>
              <a:t>割</a:t>
            </a:r>
          </a:p>
          <a:p>
            <a:pPr>
              <a:defRPr/>
            </a:pPr>
            <a:r>
              <a:rPr lang="zh-CN" sz="3200">
                <a:solidFill>
                  <a:srgbClr val="0000FF"/>
                </a:solidFill>
                <a:effectLst>
                  <a:outerShdw blurRad="38100" dist="38100" dir="2700000" algn="tl">
                    <a:srgbClr val="C0C0C0"/>
                  </a:outerShdw>
                </a:effectLst>
              </a:rPr>
              <a:t>布</a:t>
            </a:r>
          </a:p>
          <a:p>
            <a:pPr>
              <a:defRPr/>
            </a:pPr>
            <a:r>
              <a:rPr lang="zh-CN" sz="3200">
                <a:solidFill>
                  <a:srgbClr val="0000FF"/>
                </a:solidFill>
                <a:effectLst>
                  <a:outerShdw blurRad="38100" dist="38100" dir="2700000" algn="tl">
                    <a:srgbClr val="C0C0C0"/>
                  </a:outerShdw>
                </a:effectLst>
              </a:rPr>
              <a:t>机</a:t>
            </a:r>
          </a:p>
        </p:txBody>
      </p:sp>
    </p:spTree>
    <p:extLst>
      <p:ext uri="{BB962C8B-B14F-4D97-AF65-F5344CB8AC3E}">
        <p14:creationId xmlns:p14="http://schemas.microsoft.com/office/powerpoint/2010/main" val="36638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prstGeom prst="rect">
            <a:avLst/>
          </a:prstGeom>
        </p:spPr>
        <p:txBody>
          <a:bodyPr/>
          <a:lstStyle/>
          <a:p>
            <a:pPr eaLnBrk="1" hangingPunct="1"/>
            <a:r>
              <a:rPr lang="zh-CN" smtClean="0">
                <a:effectLst>
                  <a:outerShdw blurRad="38100" dist="38100" dir="2700000" algn="tl">
                    <a:srgbClr val="000000">
                      <a:alpha val="43137"/>
                    </a:srgbClr>
                  </a:outerShdw>
                </a:effectLst>
                <a:latin typeface="+mn-ea"/>
                <a:ea typeface="+mn-ea"/>
              </a:rPr>
              <a:t>车缝</a:t>
            </a:r>
          </a:p>
        </p:txBody>
      </p:sp>
      <p:sp>
        <p:nvSpPr>
          <p:cNvPr id="32771" name="Text Box 5"/>
          <p:cNvSpPr txBox="1">
            <a:spLocks noChangeArrowheads="1"/>
          </p:cNvSpPr>
          <p:nvPr/>
        </p:nvSpPr>
        <p:spPr bwMode="auto">
          <a:xfrm>
            <a:off x="533400" y="982663"/>
            <a:ext cx="7772400"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600">
                <a:latin typeface="楷体_GB2312" pitchFamily="49" charset="-122"/>
                <a:ea typeface="楷体_GB2312" pitchFamily="49" charset="-122"/>
              </a:rPr>
              <a:t>    </a:t>
            </a:r>
            <a:r>
              <a:rPr lang="zh-CN" sz="1600">
                <a:latin typeface="楷体_GB2312" pitchFamily="49" charset="-122"/>
                <a:ea typeface="楷体_GB2312" pitchFamily="49" charset="-122"/>
              </a:rPr>
              <a:t>将裁好的衣片按制单要求缝制成衣服。分为针织车间、梭织车间，高档车缝设备多来自日本、美国及意大利进口，主要有平车、及骨车、网车、拉筒车、埋夹车、钉钮车、钮门车等。 </a:t>
            </a:r>
          </a:p>
        </p:txBody>
      </p:sp>
      <p:pic>
        <p:nvPicPr>
          <p:cNvPr id="3277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857375"/>
            <a:ext cx="6400800"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773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prstGeom prst="rect">
            <a:avLst/>
          </a:prstGeom>
        </p:spPr>
        <p:txBody>
          <a:bodyPr/>
          <a:lstStyle/>
          <a:p>
            <a:r>
              <a:rPr lang="zh-CN" smtClean="0"/>
              <a:t>悬挂系统</a:t>
            </a:r>
          </a:p>
        </p:txBody>
      </p:sp>
      <p:pic>
        <p:nvPicPr>
          <p:cNvPr id="33795" name="内容占位符 3" descr="1.bmp"/>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928688"/>
            <a:ext cx="5068888" cy="3724275"/>
          </a:xfrm>
          <a:prstGeom prst="rect">
            <a:avLst/>
          </a:prstGeom>
        </p:spPr>
      </p:pic>
      <p:pic>
        <p:nvPicPr>
          <p:cNvPr id="33796" name="图片 4" descr="A-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0" y="1214438"/>
            <a:ext cx="3643313"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295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4"/>
          <p:cNvSpPr>
            <a:spLocks noGrp="1" noChangeArrowheads="1"/>
          </p:cNvSpPr>
          <p:nvPr>
            <p:ph type="title"/>
          </p:nvPr>
        </p:nvSpPr>
        <p:spPr>
          <a:prstGeom prst="rect">
            <a:avLst/>
          </a:prstGeom>
        </p:spPr>
        <p:txBody>
          <a:bodyPr/>
          <a:lstStyle/>
          <a:p>
            <a:pPr eaLnBrk="1" hangingPunct="1"/>
            <a:r>
              <a:rPr lang="zh-CN" smtClean="0">
                <a:effectLst>
                  <a:outerShdw blurRad="38100" dist="38100" dir="2700000" algn="tl">
                    <a:srgbClr val="000000">
                      <a:alpha val="43137"/>
                    </a:srgbClr>
                  </a:outerShdw>
                </a:effectLst>
                <a:latin typeface="+mn-ea"/>
                <a:ea typeface="+mn-ea"/>
              </a:rPr>
              <a:t>工票</a:t>
            </a:r>
          </a:p>
        </p:txBody>
      </p:sp>
      <p:sp>
        <p:nvSpPr>
          <p:cNvPr id="2052" name="Rectangle 5"/>
          <p:cNvSpPr>
            <a:spLocks noChangeArrowheads="1"/>
          </p:cNvSpPr>
          <p:nvPr/>
        </p:nvSpPr>
        <p:spPr bwMode="auto">
          <a:xfrm>
            <a:off x="457200" y="914400"/>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spcBef>
                <a:spcPct val="50000"/>
              </a:spcBef>
            </a:pPr>
            <a:r>
              <a:rPr lang="en-US" altLang="zh-CN" sz="1600">
                <a:latin typeface="楷体_GB2312" pitchFamily="49" charset="-122"/>
                <a:ea typeface="楷体_GB2312" pitchFamily="49" charset="-122"/>
              </a:rPr>
              <a:t>   </a:t>
            </a:r>
            <a:r>
              <a:rPr lang="zh-CN" sz="1600">
                <a:latin typeface="楷体_GB2312" pitchFamily="49" charset="-122"/>
                <a:ea typeface="楷体_GB2312" pitchFamily="49" charset="-122"/>
              </a:rPr>
              <a:t>工票与执扎（</a:t>
            </a:r>
            <a:r>
              <a:rPr lang="en-US" altLang="zh-CN" sz="1600">
                <a:latin typeface="楷体_GB2312" pitchFamily="49" charset="-122"/>
                <a:ea typeface="楷体_GB2312" pitchFamily="49" charset="-122"/>
              </a:rPr>
              <a:t>ticketing &amp; bundling</a:t>
            </a:r>
            <a:r>
              <a:rPr lang="zh-CN" sz="1600">
                <a:latin typeface="楷体_GB2312" pitchFamily="49" charset="-122"/>
                <a:ea typeface="楷体_GB2312" pitchFamily="49" charset="-122"/>
              </a:rPr>
              <a:t>）用印有件数、床号、款号等资料的工票。将裁片扎成不同部分，通常工票是根据车缝的分科及裁剪计划来制订的。</a:t>
            </a:r>
          </a:p>
        </p:txBody>
      </p:sp>
      <p:graphicFrame>
        <p:nvGraphicFramePr>
          <p:cNvPr id="2050" name="Object 0"/>
          <p:cNvGraphicFramePr>
            <a:graphicFrameLocks noChangeAspect="1"/>
          </p:cNvGraphicFramePr>
          <p:nvPr/>
        </p:nvGraphicFramePr>
        <p:xfrm>
          <a:off x="1382713" y="2733675"/>
          <a:ext cx="6380162" cy="2524125"/>
        </p:xfrm>
        <a:graphic>
          <a:graphicData uri="http://schemas.openxmlformats.org/presentationml/2006/ole">
            <mc:AlternateContent xmlns:mc="http://schemas.openxmlformats.org/markup-compatibility/2006">
              <mc:Choice xmlns:v="urn:schemas-microsoft-com:vml" Requires="v">
                <p:oleObj spid="_x0000_s76816" r:id="rId3" imgW="6380952" imgH="2523810" progId="PBrush">
                  <p:embed/>
                </p:oleObj>
              </mc:Choice>
              <mc:Fallback>
                <p:oleObj r:id="rId3" imgW="6380952" imgH="2523810"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3" y="2733675"/>
                        <a:ext cx="6380162"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64793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p:cNvPicPr>
            <a:picLocks noChangeAspect="1" noChangeArrowheads="1"/>
          </p:cNvPicPr>
          <p:nvPr/>
        </p:nvPicPr>
        <p:blipFill>
          <a:blip r:embed="rId2" cstate="print"/>
          <a:srcRect/>
          <a:stretch>
            <a:fillRect/>
          </a:stretch>
        </p:blipFill>
        <p:spPr bwMode="auto">
          <a:xfrm>
            <a:off x="914400" y="723900"/>
            <a:ext cx="7051675" cy="5981700"/>
          </a:xfrm>
          <a:prstGeom prst="rect">
            <a:avLst/>
          </a:prstGeom>
          <a:noFill/>
          <a:ln w="9525">
            <a:noFill/>
            <a:miter lim="800000"/>
            <a:headEnd/>
            <a:tailEnd/>
          </a:ln>
        </p:spPr>
      </p:pic>
      <p:sp>
        <p:nvSpPr>
          <p:cNvPr id="26627" name="标题 14"/>
          <p:cNvSpPr txBox="1">
            <a:spLocks/>
          </p:cNvSpPr>
          <p:nvPr/>
        </p:nvSpPr>
        <p:spPr bwMode="auto">
          <a:xfrm>
            <a:off x="0" y="103188"/>
            <a:ext cx="8569325" cy="620712"/>
          </a:xfrm>
          <a:prstGeom prst="rect">
            <a:avLst/>
          </a:prstGeom>
          <a:noFill/>
          <a:ln w="9525">
            <a:noFill/>
            <a:miter lim="800000"/>
            <a:headEnd/>
            <a:tailEnd/>
          </a:ln>
        </p:spPr>
        <p:txBody>
          <a:bodyPr/>
          <a:lstStyle/>
          <a:p>
            <a:pPr>
              <a:lnSpc>
                <a:spcPct val="90000"/>
              </a:lnSpc>
              <a:buClr>
                <a:schemeClr val="tx2"/>
              </a:buClr>
              <a:buSzPct val="85000"/>
            </a:pPr>
            <a:endParaRPr lang="zh-CN" altLang="en-US" sz="2000" dirty="0">
              <a:solidFill>
                <a:srgbClr val="FF0000"/>
              </a:solidFill>
              <a:latin typeface="微软雅黑" pitchFamily="34" charset="-122"/>
              <a:ea typeface="微软雅黑" pitchFamily="34" charset="-122"/>
            </a:endParaRPr>
          </a:p>
        </p:txBody>
      </p:sp>
      <p:sp>
        <p:nvSpPr>
          <p:cNvPr id="4" name="标题 3"/>
          <p:cNvSpPr>
            <a:spLocks noGrp="1"/>
          </p:cNvSpPr>
          <p:nvPr>
            <p:ph type="title"/>
          </p:nvPr>
        </p:nvSpPr>
        <p:spPr/>
        <p:txBody>
          <a:bodyPr/>
          <a:lstStyle/>
          <a:p>
            <a:r>
              <a:rPr lang="en-US" altLang="zh-CN" dirty="0" smtClean="0"/>
              <a:t>U8 + </a:t>
            </a:r>
            <a:r>
              <a:rPr lang="zh-CN" altLang="en-US" dirty="0" smtClean="0"/>
              <a:t>服装行业整体解决方案业务流程</a:t>
            </a:r>
            <a:r>
              <a:rPr lang="zh-CN" altLang="en-US" sz="1600" dirty="0" smtClean="0"/>
              <a:t/>
            </a:r>
            <a:br>
              <a:rPr lang="zh-CN" altLang="en-US" sz="1600" dirty="0" smtClean="0"/>
            </a:b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281782" y="1745456"/>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9460" name="组合 10"/>
          <p:cNvGrpSpPr>
            <a:grpSpLocks/>
          </p:cNvGrpSpPr>
          <p:nvPr/>
        </p:nvGrpSpPr>
        <p:grpSpPr bwMode="auto">
          <a:xfrm>
            <a:off x="1295400" y="1524000"/>
            <a:ext cx="7016750" cy="660400"/>
            <a:chOff x="1295400" y="1295400"/>
            <a:chExt cx="7016750" cy="660400"/>
          </a:xfrm>
        </p:grpSpPr>
        <p:sp>
          <p:nvSpPr>
            <p:cNvPr id="2" name="圆角矩形 1"/>
            <p:cNvSpPr/>
            <p:nvPr/>
          </p:nvSpPr>
          <p:spPr bwMode="auto">
            <a:xfrm>
              <a:off x="1295400" y="131921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38" y="129540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a:solidFill>
                    <a:srgbClr val="E60012"/>
                  </a:solidFill>
                  <a:latin typeface="微软雅黑" pitchFamily="34" charset="-122"/>
                </a:rPr>
                <a:t>服装</a:t>
              </a:r>
              <a:r>
                <a:rPr lang="zh-CN" altLang="en-US" sz="2400" smtClean="0">
                  <a:solidFill>
                    <a:srgbClr val="E60012"/>
                  </a:solidFill>
                  <a:latin typeface="微软雅黑" pitchFamily="34" charset="-122"/>
                </a:rPr>
                <a:t>行业</a:t>
              </a:r>
              <a:r>
                <a:rPr lang="zh-CN" altLang="en-US" sz="2400">
                  <a:solidFill>
                    <a:srgbClr val="E60012"/>
                  </a:solidFill>
                  <a:latin typeface="微软雅黑" pitchFamily="34" charset="-122"/>
                </a:rPr>
                <a:t>基础</a:t>
              </a:r>
              <a:endParaRPr lang="zh-CN" altLang="en-US" sz="1600" dirty="0">
                <a:solidFill>
                  <a:schemeClr val="tx1">
                    <a:lumMod val="75000"/>
                    <a:lumOff val="25000"/>
                  </a:schemeClr>
                </a:solidFill>
                <a:latin typeface="微软雅黑" pitchFamily="34" charset="-122"/>
              </a:endParaRPr>
            </a:p>
          </p:txBody>
        </p:sp>
        <p:sp>
          <p:nvSpPr>
            <p:cNvPr id="18" name="TextBox 17"/>
            <p:cNvSpPr txBox="1"/>
            <p:nvPr/>
          </p:nvSpPr>
          <p:spPr bwMode="auto">
            <a:xfrm>
              <a:off x="1409700" y="136366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1" name="组合 8"/>
          <p:cNvGrpSpPr>
            <a:grpSpLocks/>
          </p:cNvGrpSpPr>
          <p:nvPr/>
        </p:nvGrpSpPr>
        <p:grpSpPr bwMode="auto">
          <a:xfrm>
            <a:off x="1295400" y="2343150"/>
            <a:ext cx="7016750" cy="660400"/>
            <a:chOff x="1295400" y="2239963"/>
            <a:chExt cx="7016750" cy="660400"/>
          </a:xfrm>
        </p:grpSpPr>
        <p:sp>
          <p:nvSpPr>
            <p:cNvPr id="21" name="圆角矩形 20"/>
            <p:cNvSpPr/>
            <p:nvPr/>
          </p:nvSpPr>
          <p:spPr bwMode="auto">
            <a:xfrm>
              <a:off x="1295400" y="2263776"/>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838" y="2239963"/>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服装企业经营特点</a:t>
              </a:r>
              <a:endParaRPr lang="zh-CN" altLang="en-US" sz="1600" dirty="0">
                <a:solidFill>
                  <a:schemeClr val="tx1">
                    <a:lumMod val="75000"/>
                    <a:lumOff val="25000"/>
                  </a:schemeClr>
                </a:solidFill>
                <a:latin typeface="微软雅黑" pitchFamily="34" charset="-122"/>
              </a:endParaRPr>
            </a:p>
          </p:txBody>
        </p:sp>
        <p:sp>
          <p:nvSpPr>
            <p:cNvPr id="23" name="TextBox 22"/>
            <p:cNvSpPr txBox="1"/>
            <p:nvPr/>
          </p:nvSpPr>
          <p:spPr bwMode="auto">
            <a:xfrm>
              <a:off x="1409700" y="2308226"/>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2" name="组合 7"/>
          <p:cNvGrpSpPr>
            <a:grpSpLocks/>
          </p:cNvGrpSpPr>
          <p:nvPr/>
        </p:nvGrpSpPr>
        <p:grpSpPr bwMode="auto">
          <a:xfrm>
            <a:off x="1295400" y="3162300"/>
            <a:ext cx="7016750" cy="660400"/>
            <a:chOff x="1295400" y="3184525"/>
            <a:chExt cx="7016750" cy="660400"/>
          </a:xfrm>
        </p:grpSpPr>
        <p:sp>
          <p:nvSpPr>
            <p:cNvPr id="22" name="圆角矩形 21"/>
            <p:cNvSpPr/>
            <p:nvPr/>
          </p:nvSpPr>
          <p:spPr bwMode="auto">
            <a:xfrm>
              <a:off x="1295400" y="3208338"/>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38" y="3184525"/>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服装</a:t>
              </a:r>
              <a:r>
                <a:rPr lang="zh-CN" altLang="en-US" sz="2400" dirty="0" smtClean="0">
                  <a:solidFill>
                    <a:srgbClr val="E60012"/>
                  </a:solidFill>
                  <a:latin typeface="微软雅黑" pitchFamily="34" charset="-122"/>
                </a:rPr>
                <a:t>行业</a:t>
              </a:r>
              <a:r>
                <a:rPr lang="zh-CN" altLang="en-US" sz="2400" dirty="0">
                  <a:solidFill>
                    <a:srgbClr val="E60012"/>
                  </a:solidFill>
                  <a:latin typeface="微软雅黑" pitchFamily="34" charset="-122"/>
                </a:rPr>
                <a:t>全面信息化</a:t>
              </a:r>
              <a:r>
                <a:rPr lang="zh-CN" altLang="en-US" sz="2400">
                  <a:solidFill>
                    <a:srgbClr val="E60012"/>
                  </a:solidFill>
                  <a:latin typeface="微软雅黑" pitchFamily="34" charset="-122"/>
                </a:rPr>
                <a:t>解决</a:t>
              </a:r>
              <a:r>
                <a:rPr lang="zh-CN" altLang="en-US" sz="2400" smtClean="0">
                  <a:solidFill>
                    <a:srgbClr val="E60012"/>
                  </a:solidFill>
                  <a:latin typeface="微软雅黑" pitchFamily="34" charset="-122"/>
                </a:rPr>
                <a:t>方案讲解</a:t>
              </a:r>
              <a:endParaRPr lang="zh-CN" altLang="en-US" sz="1600" dirty="0">
                <a:solidFill>
                  <a:schemeClr val="tx1">
                    <a:lumMod val="75000"/>
                    <a:lumOff val="25000"/>
                  </a:schemeClr>
                </a:solidFill>
                <a:latin typeface="微软雅黑" pitchFamily="34" charset="-122"/>
              </a:endParaRPr>
            </a:p>
          </p:txBody>
        </p:sp>
        <p:sp>
          <p:nvSpPr>
            <p:cNvPr id="28" name="TextBox 27"/>
            <p:cNvSpPr txBox="1"/>
            <p:nvPr/>
          </p:nvSpPr>
          <p:spPr bwMode="auto">
            <a:xfrm>
              <a:off x="1409700" y="3252788"/>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3" name="组合 6"/>
          <p:cNvGrpSpPr>
            <a:grpSpLocks/>
          </p:cNvGrpSpPr>
          <p:nvPr/>
        </p:nvGrpSpPr>
        <p:grpSpPr bwMode="auto">
          <a:xfrm>
            <a:off x="1295400" y="3981450"/>
            <a:ext cx="7016750" cy="660400"/>
            <a:chOff x="1295400" y="4129088"/>
            <a:chExt cx="7016750" cy="660400"/>
          </a:xfrm>
        </p:grpSpPr>
        <p:sp>
          <p:nvSpPr>
            <p:cNvPr id="26" name="圆角矩形 25"/>
            <p:cNvSpPr/>
            <p:nvPr/>
          </p:nvSpPr>
          <p:spPr bwMode="auto">
            <a:xfrm>
              <a:off x="1295400" y="4152901"/>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38" y="4129088"/>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服装行业客户问题集</a:t>
              </a:r>
              <a:endParaRPr lang="zh-CN" altLang="en-US" sz="1600" dirty="0">
                <a:solidFill>
                  <a:schemeClr val="tx1">
                    <a:lumMod val="75000"/>
                    <a:lumOff val="25000"/>
                  </a:schemeClr>
                </a:solidFill>
                <a:latin typeface="微软雅黑" pitchFamily="34" charset="-122"/>
              </a:endParaRPr>
            </a:p>
          </p:txBody>
        </p:sp>
        <p:sp>
          <p:nvSpPr>
            <p:cNvPr id="36" name="TextBox 35"/>
            <p:cNvSpPr txBox="1"/>
            <p:nvPr/>
          </p:nvSpPr>
          <p:spPr bwMode="auto">
            <a:xfrm>
              <a:off x="1409700" y="4197351"/>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4" name="组合 4"/>
          <p:cNvGrpSpPr>
            <a:grpSpLocks/>
          </p:cNvGrpSpPr>
          <p:nvPr/>
        </p:nvGrpSpPr>
        <p:grpSpPr bwMode="auto">
          <a:xfrm>
            <a:off x="1295400" y="4800600"/>
            <a:ext cx="7016750" cy="660400"/>
            <a:chOff x="1295400" y="5073650"/>
            <a:chExt cx="7016750" cy="660400"/>
          </a:xfrm>
        </p:grpSpPr>
        <p:sp>
          <p:nvSpPr>
            <p:cNvPr id="27" name="圆角矩形 26"/>
            <p:cNvSpPr/>
            <p:nvPr/>
          </p:nvSpPr>
          <p:spPr bwMode="auto">
            <a:xfrm>
              <a:off x="1295400" y="509746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38" y="507365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行业</a:t>
              </a:r>
              <a:r>
                <a:rPr lang="zh-CN" altLang="en-US" sz="2400">
                  <a:solidFill>
                    <a:srgbClr val="E60012"/>
                  </a:solidFill>
                  <a:latin typeface="微软雅黑" pitchFamily="34" charset="-122"/>
                </a:rPr>
                <a:t>成功</a:t>
              </a:r>
              <a:r>
                <a:rPr lang="zh-CN" altLang="en-US" sz="2400" smtClean="0">
                  <a:solidFill>
                    <a:srgbClr val="E60012"/>
                  </a:solidFill>
                  <a:latin typeface="微软雅黑" pitchFamily="34" charset="-122"/>
                </a:rPr>
                <a:t>客户经验介绍</a:t>
              </a:r>
              <a:endParaRPr lang="zh-CN" altLang="en-US" sz="1600" dirty="0">
                <a:solidFill>
                  <a:schemeClr val="tx1">
                    <a:lumMod val="75000"/>
                    <a:lumOff val="25000"/>
                  </a:schemeClr>
                </a:solidFill>
                <a:latin typeface="微软雅黑" pitchFamily="34" charset="-122"/>
              </a:endParaRPr>
            </a:p>
          </p:txBody>
        </p:sp>
        <p:sp>
          <p:nvSpPr>
            <p:cNvPr id="41" name="TextBox 40"/>
            <p:cNvSpPr txBox="1"/>
            <p:nvPr/>
          </p:nvSpPr>
          <p:spPr bwMode="auto">
            <a:xfrm>
              <a:off x="1409700" y="514191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281781" y="2563813"/>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9460" name="组合 10"/>
          <p:cNvGrpSpPr>
            <a:grpSpLocks/>
          </p:cNvGrpSpPr>
          <p:nvPr/>
        </p:nvGrpSpPr>
        <p:grpSpPr bwMode="auto">
          <a:xfrm>
            <a:off x="1295400" y="1524000"/>
            <a:ext cx="7016750" cy="660400"/>
            <a:chOff x="1295400" y="1295400"/>
            <a:chExt cx="7016750" cy="660400"/>
          </a:xfrm>
        </p:grpSpPr>
        <p:sp>
          <p:nvSpPr>
            <p:cNvPr id="2" name="圆角矩形 1"/>
            <p:cNvSpPr/>
            <p:nvPr/>
          </p:nvSpPr>
          <p:spPr bwMode="auto">
            <a:xfrm>
              <a:off x="1295400" y="131921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38" y="129540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a:solidFill>
                    <a:srgbClr val="E60012"/>
                  </a:solidFill>
                  <a:latin typeface="微软雅黑" pitchFamily="34" charset="-122"/>
                </a:rPr>
                <a:t>服装</a:t>
              </a:r>
              <a:r>
                <a:rPr lang="zh-CN" altLang="en-US" sz="2400" smtClean="0">
                  <a:solidFill>
                    <a:srgbClr val="E60012"/>
                  </a:solidFill>
                  <a:latin typeface="微软雅黑" pitchFamily="34" charset="-122"/>
                </a:rPr>
                <a:t>行业</a:t>
              </a:r>
              <a:r>
                <a:rPr lang="zh-CN" altLang="en-US" sz="2400">
                  <a:solidFill>
                    <a:srgbClr val="E60012"/>
                  </a:solidFill>
                  <a:latin typeface="微软雅黑" pitchFamily="34" charset="-122"/>
                </a:rPr>
                <a:t>基础</a:t>
              </a:r>
              <a:endParaRPr lang="zh-CN" altLang="en-US" sz="1600" dirty="0">
                <a:solidFill>
                  <a:schemeClr val="tx1">
                    <a:lumMod val="75000"/>
                    <a:lumOff val="25000"/>
                  </a:schemeClr>
                </a:solidFill>
                <a:latin typeface="微软雅黑" pitchFamily="34" charset="-122"/>
              </a:endParaRPr>
            </a:p>
          </p:txBody>
        </p:sp>
        <p:sp>
          <p:nvSpPr>
            <p:cNvPr id="18" name="TextBox 17"/>
            <p:cNvSpPr txBox="1"/>
            <p:nvPr/>
          </p:nvSpPr>
          <p:spPr bwMode="auto">
            <a:xfrm>
              <a:off x="1409700" y="136366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1" name="组合 8"/>
          <p:cNvGrpSpPr>
            <a:grpSpLocks/>
          </p:cNvGrpSpPr>
          <p:nvPr/>
        </p:nvGrpSpPr>
        <p:grpSpPr bwMode="auto">
          <a:xfrm>
            <a:off x="1295400" y="2343150"/>
            <a:ext cx="7016750" cy="660400"/>
            <a:chOff x="1295400" y="2239963"/>
            <a:chExt cx="7016750" cy="660400"/>
          </a:xfrm>
        </p:grpSpPr>
        <p:sp>
          <p:nvSpPr>
            <p:cNvPr id="21" name="圆角矩形 20"/>
            <p:cNvSpPr/>
            <p:nvPr/>
          </p:nvSpPr>
          <p:spPr bwMode="auto">
            <a:xfrm>
              <a:off x="1295400" y="2263776"/>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838" y="2239963"/>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服装企业经营特点</a:t>
              </a:r>
              <a:endParaRPr lang="zh-CN" altLang="en-US" sz="1600" dirty="0">
                <a:solidFill>
                  <a:schemeClr val="tx1">
                    <a:lumMod val="75000"/>
                    <a:lumOff val="25000"/>
                  </a:schemeClr>
                </a:solidFill>
                <a:latin typeface="微软雅黑" pitchFamily="34" charset="-122"/>
              </a:endParaRPr>
            </a:p>
          </p:txBody>
        </p:sp>
        <p:sp>
          <p:nvSpPr>
            <p:cNvPr id="23" name="TextBox 22"/>
            <p:cNvSpPr txBox="1"/>
            <p:nvPr/>
          </p:nvSpPr>
          <p:spPr bwMode="auto">
            <a:xfrm>
              <a:off x="1409700" y="2308226"/>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2" name="组合 7"/>
          <p:cNvGrpSpPr>
            <a:grpSpLocks/>
          </p:cNvGrpSpPr>
          <p:nvPr/>
        </p:nvGrpSpPr>
        <p:grpSpPr bwMode="auto">
          <a:xfrm>
            <a:off x="1295400" y="3162300"/>
            <a:ext cx="7016750" cy="660400"/>
            <a:chOff x="1295400" y="3184525"/>
            <a:chExt cx="7016750" cy="660400"/>
          </a:xfrm>
        </p:grpSpPr>
        <p:sp>
          <p:nvSpPr>
            <p:cNvPr id="22" name="圆角矩形 21"/>
            <p:cNvSpPr/>
            <p:nvPr/>
          </p:nvSpPr>
          <p:spPr bwMode="auto">
            <a:xfrm>
              <a:off x="1295400" y="3208338"/>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38" y="3184525"/>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服装</a:t>
              </a:r>
              <a:r>
                <a:rPr lang="zh-CN" altLang="en-US" sz="2400" dirty="0" smtClean="0">
                  <a:solidFill>
                    <a:srgbClr val="E60012"/>
                  </a:solidFill>
                  <a:latin typeface="微软雅黑" pitchFamily="34" charset="-122"/>
                </a:rPr>
                <a:t>行业</a:t>
              </a:r>
              <a:r>
                <a:rPr lang="zh-CN" altLang="en-US" sz="2400" dirty="0">
                  <a:solidFill>
                    <a:srgbClr val="E60012"/>
                  </a:solidFill>
                  <a:latin typeface="微软雅黑" pitchFamily="34" charset="-122"/>
                </a:rPr>
                <a:t>全面信息化</a:t>
              </a:r>
              <a:r>
                <a:rPr lang="zh-CN" altLang="en-US" sz="2400">
                  <a:solidFill>
                    <a:srgbClr val="E60012"/>
                  </a:solidFill>
                  <a:latin typeface="微软雅黑" pitchFamily="34" charset="-122"/>
                </a:rPr>
                <a:t>解决</a:t>
              </a:r>
              <a:r>
                <a:rPr lang="zh-CN" altLang="en-US" sz="2400" smtClean="0">
                  <a:solidFill>
                    <a:srgbClr val="E60012"/>
                  </a:solidFill>
                  <a:latin typeface="微软雅黑" pitchFamily="34" charset="-122"/>
                </a:rPr>
                <a:t>方案讲解</a:t>
              </a:r>
              <a:endParaRPr lang="zh-CN" altLang="en-US" sz="1600" dirty="0">
                <a:solidFill>
                  <a:schemeClr val="tx1">
                    <a:lumMod val="75000"/>
                    <a:lumOff val="25000"/>
                  </a:schemeClr>
                </a:solidFill>
                <a:latin typeface="微软雅黑" pitchFamily="34" charset="-122"/>
              </a:endParaRPr>
            </a:p>
          </p:txBody>
        </p:sp>
        <p:sp>
          <p:nvSpPr>
            <p:cNvPr id="28" name="TextBox 27"/>
            <p:cNvSpPr txBox="1"/>
            <p:nvPr/>
          </p:nvSpPr>
          <p:spPr bwMode="auto">
            <a:xfrm>
              <a:off x="1409700" y="3252788"/>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3" name="组合 6"/>
          <p:cNvGrpSpPr>
            <a:grpSpLocks/>
          </p:cNvGrpSpPr>
          <p:nvPr/>
        </p:nvGrpSpPr>
        <p:grpSpPr bwMode="auto">
          <a:xfrm>
            <a:off x="1295400" y="3981450"/>
            <a:ext cx="7016750" cy="660400"/>
            <a:chOff x="1295400" y="4129088"/>
            <a:chExt cx="7016750" cy="660400"/>
          </a:xfrm>
        </p:grpSpPr>
        <p:sp>
          <p:nvSpPr>
            <p:cNvPr id="26" name="圆角矩形 25"/>
            <p:cNvSpPr/>
            <p:nvPr/>
          </p:nvSpPr>
          <p:spPr bwMode="auto">
            <a:xfrm>
              <a:off x="1295400" y="4152901"/>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38" y="4129088"/>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服装行业客户问题集</a:t>
              </a:r>
              <a:endParaRPr lang="zh-CN" altLang="en-US" sz="1600" dirty="0">
                <a:solidFill>
                  <a:schemeClr val="tx1">
                    <a:lumMod val="75000"/>
                    <a:lumOff val="25000"/>
                  </a:schemeClr>
                </a:solidFill>
                <a:latin typeface="微软雅黑" pitchFamily="34" charset="-122"/>
              </a:endParaRPr>
            </a:p>
          </p:txBody>
        </p:sp>
        <p:sp>
          <p:nvSpPr>
            <p:cNvPr id="36" name="TextBox 35"/>
            <p:cNvSpPr txBox="1"/>
            <p:nvPr/>
          </p:nvSpPr>
          <p:spPr bwMode="auto">
            <a:xfrm>
              <a:off x="1409700" y="4197351"/>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4" name="组合 4"/>
          <p:cNvGrpSpPr>
            <a:grpSpLocks/>
          </p:cNvGrpSpPr>
          <p:nvPr/>
        </p:nvGrpSpPr>
        <p:grpSpPr bwMode="auto">
          <a:xfrm>
            <a:off x="1295400" y="4800600"/>
            <a:ext cx="7016750" cy="660400"/>
            <a:chOff x="1295400" y="5073650"/>
            <a:chExt cx="7016750" cy="660400"/>
          </a:xfrm>
        </p:grpSpPr>
        <p:sp>
          <p:nvSpPr>
            <p:cNvPr id="27" name="圆角矩形 26"/>
            <p:cNvSpPr/>
            <p:nvPr/>
          </p:nvSpPr>
          <p:spPr bwMode="auto">
            <a:xfrm>
              <a:off x="1295400" y="509746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38" y="507365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行业</a:t>
              </a:r>
              <a:r>
                <a:rPr lang="zh-CN" altLang="en-US" sz="2400">
                  <a:solidFill>
                    <a:srgbClr val="E60012"/>
                  </a:solidFill>
                  <a:latin typeface="微软雅黑" pitchFamily="34" charset="-122"/>
                </a:rPr>
                <a:t>成功</a:t>
              </a:r>
              <a:r>
                <a:rPr lang="zh-CN" altLang="en-US" sz="2400" smtClean="0">
                  <a:solidFill>
                    <a:srgbClr val="E60012"/>
                  </a:solidFill>
                  <a:latin typeface="微软雅黑" pitchFamily="34" charset="-122"/>
                </a:rPr>
                <a:t>客户经验介绍</a:t>
              </a:r>
              <a:endParaRPr lang="zh-CN" altLang="en-US" sz="1600" dirty="0">
                <a:solidFill>
                  <a:schemeClr val="tx1">
                    <a:lumMod val="75000"/>
                    <a:lumOff val="25000"/>
                  </a:schemeClr>
                </a:solidFill>
                <a:latin typeface="微软雅黑" pitchFamily="34" charset="-122"/>
              </a:endParaRPr>
            </a:p>
          </p:txBody>
        </p:sp>
        <p:sp>
          <p:nvSpPr>
            <p:cNvPr id="41" name="TextBox 40"/>
            <p:cNvSpPr txBox="1"/>
            <p:nvPr/>
          </p:nvSpPr>
          <p:spPr bwMode="auto">
            <a:xfrm>
              <a:off x="1409700" y="514191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39491772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90" name="标题 14"/>
          <p:cNvSpPr>
            <a:spLocks noGrp="1"/>
          </p:cNvSpPr>
          <p:nvPr>
            <p:ph type="title"/>
          </p:nvPr>
        </p:nvSpPr>
        <p:spPr bwMode="auto">
          <a:prstGeom prst="rect">
            <a:avLst/>
          </a:prstGeom>
        </p:spPr>
        <p:txBody>
          <a:bodyPr/>
          <a:lstStyle/>
          <a:p>
            <a:pPr algn="l" eaLnBrk="1" hangingPunct="1">
              <a:lnSpc>
                <a:spcPct val="90000"/>
              </a:lnSpc>
              <a:buClr>
                <a:schemeClr val="tx2"/>
              </a:buClr>
              <a:buSzPct val="85000"/>
              <a:defRPr/>
            </a:pPr>
            <a:r>
              <a:rPr lang="zh-CN" altLang="en-US" sz="2400" dirty="0" smtClean="0">
                <a:solidFill>
                  <a:srgbClr val="FF0000"/>
                </a:solidFill>
                <a:latin typeface="微软雅黑" pitchFamily="34" charset="-122"/>
                <a:ea typeface="微软雅黑" pitchFamily="34" charset="-122"/>
              </a:rPr>
              <a:t>服装企业管理关注点</a:t>
            </a:r>
          </a:p>
        </p:txBody>
      </p:sp>
      <p:grpSp>
        <p:nvGrpSpPr>
          <p:cNvPr id="2" name="组合 1"/>
          <p:cNvGrpSpPr/>
          <p:nvPr/>
        </p:nvGrpSpPr>
        <p:grpSpPr>
          <a:xfrm>
            <a:off x="708025" y="704764"/>
            <a:ext cx="7835900" cy="6077036"/>
            <a:chOff x="708025" y="704764"/>
            <a:chExt cx="7835900" cy="6077036"/>
          </a:xfrm>
        </p:grpSpPr>
        <p:sp>
          <p:nvSpPr>
            <p:cNvPr id="24578" name="AutoShape 17"/>
            <p:cNvSpPr>
              <a:spLocks noChangeArrowheads="1"/>
            </p:cNvSpPr>
            <p:nvPr/>
          </p:nvSpPr>
          <p:spPr bwMode="blackWhite">
            <a:xfrm>
              <a:off x="1549400" y="704764"/>
              <a:ext cx="2662238" cy="6000750"/>
            </a:xfrm>
            <a:prstGeom prst="roundRect">
              <a:avLst>
                <a:gd name="adj" fmla="val 3157"/>
              </a:avLst>
            </a:prstGeom>
            <a:solidFill>
              <a:srgbClr val="DDDDDD"/>
            </a:solidFill>
            <a:ln w="12700" algn="ctr">
              <a:noFill/>
              <a:round/>
              <a:headEnd/>
              <a:tailEnd/>
            </a:ln>
          </p:spPr>
          <p:txBody>
            <a:bodyPr wrap="none" anchor="ctr"/>
            <a:lstStyle/>
            <a:p>
              <a:endParaRPr lang="zh-CN" altLang="en-US"/>
            </a:p>
          </p:txBody>
        </p:sp>
        <p:sp>
          <p:nvSpPr>
            <p:cNvPr id="24579" name="AutoShape 18"/>
            <p:cNvSpPr>
              <a:spLocks noChangeArrowheads="1"/>
            </p:cNvSpPr>
            <p:nvPr/>
          </p:nvSpPr>
          <p:spPr bwMode="auto">
            <a:xfrm>
              <a:off x="4356100" y="781050"/>
              <a:ext cx="3970338" cy="6000750"/>
            </a:xfrm>
            <a:prstGeom prst="roundRect">
              <a:avLst>
                <a:gd name="adj" fmla="val 3560"/>
              </a:avLst>
            </a:prstGeom>
            <a:solidFill>
              <a:srgbClr val="5D8EAF">
                <a:alpha val="29019"/>
              </a:srgbClr>
            </a:solidFill>
            <a:ln w="28575" algn="ctr">
              <a:noFill/>
              <a:round/>
              <a:headEnd/>
              <a:tailEnd/>
            </a:ln>
          </p:spPr>
          <p:txBody>
            <a:bodyPr wrap="none" anchor="ctr"/>
            <a:lstStyle/>
            <a:p>
              <a:endParaRPr lang="zh-CN" altLang="en-US"/>
            </a:p>
          </p:txBody>
        </p:sp>
        <p:sp>
          <p:nvSpPr>
            <p:cNvPr id="24580" name="AutoShape 19"/>
            <p:cNvSpPr>
              <a:spLocks noChangeArrowheads="1"/>
            </p:cNvSpPr>
            <p:nvPr/>
          </p:nvSpPr>
          <p:spPr bwMode="auto">
            <a:xfrm>
              <a:off x="714375" y="5295875"/>
              <a:ext cx="7704138" cy="596900"/>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endParaRPr lang="zh-CN" altLang="en-US"/>
            </a:p>
          </p:txBody>
        </p:sp>
        <p:sp>
          <p:nvSpPr>
            <p:cNvPr id="24581" name="AutoShape 20"/>
            <p:cNvSpPr>
              <a:spLocks noChangeArrowheads="1"/>
            </p:cNvSpPr>
            <p:nvPr/>
          </p:nvSpPr>
          <p:spPr bwMode="auto">
            <a:xfrm>
              <a:off x="712788" y="4541812"/>
              <a:ext cx="7704137" cy="703262"/>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endParaRPr lang="zh-CN" altLang="en-US"/>
            </a:p>
          </p:txBody>
        </p:sp>
        <p:sp>
          <p:nvSpPr>
            <p:cNvPr id="24582" name="AutoShape 21"/>
            <p:cNvSpPr>
              <a:spLocks noChangeArrowheads="1"/>
            </p:cNvSpPr>
            <p:nvPr/>
          </p:nvSpPr>
          <p:spPr bwMode="auto">
            <a:xfrm>
              <a:off x="714375" y="738174"/>
              <a:ext cx="7704138" cy="787400"/>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endParaRPr lang="zh-CN" altLang="en-US"/>
            </a:p>
          </p:txBody>
        </p:sp>
        <p:sp>
          <p:nvSpPr>
            <p:cNvPr id="24583" name="AutoShape 22"/>
            <p:cNvSpPr>
              <a:spLocks noChangeArrowheads="1"/>
            </p:cNvSpPr>
            <p:nvPr/>
          </p:nvSpPr>
          <p:spPr bwMode="auto">
            <a:xfrm>
              <a:off x="714375" y="1584358"/>
              <a:ext cx="7704138" cy="595312"/>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endParaRPr lang="zh-CN" altLang="en-US"/>
            </a:p>
          </p:txBody>
        </p:sp>
        <p:sp>
          <p:nvSpPr>
            <p:cNvPr id="24584" name="AutoShape 23"/>
            <p:cNvSpPr>
              <a:spLocks noChangeArrowheads="1"/>
            </p:cNvSpPr>
            <p:nvPr/>
          </p:nvSpPr>
          <p:spPr bwMode="auto">
            <a:xfrm>
              <a:off x="708025" y="2286030"/>
              <a:ext cx="7704138" cy="793750"/>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endParaRPr lang="zh-CN" altLang="en-US"/>
            </a:p>
          </p:txBody>
        </p:sp>
        <p:sp>
          <p:nvSpPr>
            <p:cNvPr id="24585" name="AutoShape 24"/>
            <p:cNvSpPr>
              <a:spLocks noChangeArrowheads="1"/>
            </p:cNvSpPr>
            <p:nvPr/>
          </p:nvSpPr>
          <p:spPr bwMode="auto">
            <a:xfrm>
              <a:off x="708025" y="3765524"/>
              <a:ext cx="7704138" cy="695325"/>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endParaRPr lang="zh-CN" altLang="en-US"/>
            </a:p>
          </p:txBody>
        </p:sp>
        <p:pic>
          <p:nvPicPr>
            <p:cNvPr id="24586" name="Picture 26" descr="03"/>
            <p:cNvPicPr>
              <a:picLocks noChangeAspect="1" noChangeArrowheads="1"/>
            </p:cNvPicPr>
            <p:nvPr/>
          </p:nvPicPr>
          <p:blipFill>
            <a:blip r:embed="rId3" cstate="print"/>
            <a:srcRect/>
            <a:stretch>
              <a:fillRect/>
            </a:stretch>
          </p:blipFill>
          <p:spPr bwMode="auto">
            <a:xfrm rot="-367933">
              <a:off x="958850" y="954074"/>
              <a:ext cx="455613" cy="411162"/>
            </a:xfrm>
            <a:prstGeom prst="rect">
              <a:avLst/>
            </a:prstGeom>
            <a:noFill/>
            <a:ln w="9525">
              <a:noFill/>
              <a:miter lim="800000"/>
              <a:headEnd/>
              <a:tailEnd/>
            </a:ln>
          </p:spPr>
        </p:pic>
        <p:pic>
          <p:nvPicPr>
            <p:cNvPr id="24587" name="Picture 27" descr="01"/>
            <p:cNvPicPr>
              <a:picLocks noChangeAspect="1" noChangeArrowheads="1"/>
            </p:cNvPicPr>
            <p:nvPr/>
          </p:nvPicPr>
          <p:blipFill>
            <a:blip r:embed="rId4" cstate="print"/>
            <a:srcRect/>
            <a:stretch>
              <a:fillRect/>
            </a:stretch>
          </p:blipFill>
          <p:spPr bwMode="auto">
            <a:xfrm>
              <a:off x="928688" y="4798987"/>
              <a:ext cx="431800" cy="358775"/>
            </a:xfrm>
            <a:prstGeom prst="rect">
              <a:avLst/>
            </a:prstGeom>
            <a:noFill/>
            <a:ln w="9525">
              <a:noFill/>
              <a:miter lim="800000"/>
              <a:headEnd/>
              <a:tailEnd/>
            </a:ln>
          </p:spPr>
        </p:pic>
        <p:pic>
          <p:nvPicPr>
            <p:cNvPr id="24588" name="Picture 28" descr="02"/>
            <p:cNvPicPr>
              <a:picLocks noChangeAspect="1" noChangeArrowheads="1"/>
            </p:cNvPicPr>
            <p:nvPr/>
          </p:nvPicPr>
          <p:blipFill>
            <a:blip r:embed="rId5" cstate="print"/>
            <a:srcRect/>
            <a:stretch>
              <a:fillRect/>
            </a:stretch>
          </p:blipFill>
          <p:spPr bwMode="auto">
            <a:xfrm>
              <a:off x="923925" y="3959199"/>
              <a:ext cx="322263" cy="327025"/>
            </a:xfrm>
            <a:prstGeom prst="rect">
              <a:avLst/>
            </a:prstGeom>
            <a:noFill/>
            <a:ln w="9525">
              <a:noFill/>
              <a:miter lim="800000"/>
              <a:headEnd/>
              <a:tailEnd/>
            </a:ln>
          </p:spPr>
        </p:pic>
        <p:pic>
          <p:nvPicPr>
            <p:cNvPr id="24589" name="Picture 29" descr="09"/>
            <p:cNvPicPr>
              <a:picLocks noChangeAspect="1" noChangeArrowheads="1"/>
            </p:cNvPicPr>
            <p:nvPr/>
          </p:nvPicPr>
          <p:blipFill>
            <a:blip r:embed="rId6" cstate="print"/>
            <a:srcRect/>
            <a:stretch>
              <a:fillRect/>
            </a:stretch>
          </p:blipFill>
          <p:spPr bwMode="auto">
            <a:xfrm>
              <a:off x="930275" y="5426005"/>
              <a:ext cx="319088" cy="360362"/>
            </a:xfrm>
            <a:prstGeom prst="rect">
              <a:avLst/>
            </a:prstGeom>
            <a:noFill/>
            <a:ln w="9525">
              <a:noFill/>
              <a:miter lim="800000"/>
              <a:headEnd/>
              <a:tailEnd/>
            </a:ln>
          </p:spPr>
        </p:pic>
        <p:pic>
          <p:nvPicPr>
            <p:cNvPr id="24590" name="Picture 30" descr="04"/>
            <p:cNvPicPr>
              <a:picLocks noChangeAspect="1" noChangeArrowheads="1"/>
            </p:cNvPicPr>
            <p:nvPr/>
          </p:nvPicPr>
          <p:blipFill>
            <a:blip r:embed="rId7" cstate="print"/>
            <a:srcRect/>
            <a:stretch>
              <a:fillRect/>
            </a:stretch>
          </p:blipFill>
          <p:spPr bwMode="auto">
            <a:xfrm>
              <a:off x="930275" y="2601940"/>
              <a:ext cx="285750" cy="282575"/>
            </a:xfrm>
            <a:prstGeom prst="rect">
              <a:avLst/>
            </a:prstGeom>
            <a:noFill/>
            <a:ln w="9525">
              <a:noFill/>
              <a:miter lim="800000"/>
              <a:headEnd/>
              <a:tailEnd/>
            </a:ln>
          </p:spPr>
        </p:pic>
        <p:sp>
          <p:nvSpPr>
            <p:cNvPr id="24591" name="Rectangle 25"/>
            <p:cNvSpPr>
              <a:spLocks noChangeArrowheads="1"/>
            </p:cNvSpPr>
            <p:nvPr/>
          </p:nvSpPr>
          <p:spPr bwMode="auto">
            <a:xfrm>
              <a:off x="1571625" y="3782987"/>
              <a:ext cx="2592388" cy="647700"/>
            </a:xfrm>
            <a:prstGeom prst="rect">
              <a:avLst/>
            </a:prstGeom>
            <a:noFill/>
            <a:ln w="28575" algn="ctr">
              <a:noFill/>
              <a:miter lim="800000"/>
              <a:headEnd/>
              <a:tailEnd/>
            </a:ln>
          </p:spPr>
          <p:txBody>
            <a:bodyPr wrap="none" anchor="ctr"/>
            <a:lstStyle/>
            <a:p>
              <a:r>
                <a:rPr lang="zh-CN" altLang="en-US"/>
                <a:t>计划管控</a:t>
              </a:r>
              <a:endParaRPr lang="en-US" altLang="zh-CN"/>
            </a:p>
          </p:txBody>
        </p:sp>
        <p:sp>
          <p:nvSpPr>
            <p:cNvPr id="24592" name="Text Box 26"/>
            <p:cNvSpPr txBox="1">
              <a:spLocks noChangeArrowheads="1"/>
            </p:cNvSpPr>
            <p:nvPr/>
          </p:nvSpPr>
          <p:spPr bwMode="auto">
            <a:xfrm>
              <a:off x="4857750" y="3746474"/>
              <a:ext cx="3429000" cy="738188"/>
            </a:xfrm>
            <a:prstGeom prst="rect">
              <a:avLst/>
            </a:prstGeom>
            <a:noFill/>
            <a:ln w="19050">
              <a:noFill/>
              <a:prstDash val="sysDot"/>
              <a:miter lim="800000"/>
              <a:headEnd/>
              <a:tailEnd/>
            </a:ln>
          </p:spPr>
          <p:txBody>
            <a:bodyPr>
              <a:spAutoFit/>
            </a:bodyPr>
            <a:lstStyle/>
            <a:p>
              <a:pPr>
                <a:buClr>
                  <a:srgbClr val="FF0000"/>
                </a:buClr>
                <a:buFont typeface="Wingdings" pitchFamily="2" charset="2"/>
                <a:buChar char="n"/>
              </a:pPr>
              <a:r>
                <a:rPr lang="zh-CN" altLang="en-US" sz="1400"/>
                <a:t>均衡计划</a:t>
              </a:r>
              <a:endParaRPr lang="zh-CN" altLang="en-US" sz="1400">
                <a:latin typeface="黑体" pitchFamily="2" charset="-122"/>
              </a:endParaRPr>
            </a:p>
            <a:p>
              <a:pPr>
                <a:buClr>
                  <a:srgbClr val="FF0000"/>
                </a:buClr>
                <a:buFont typeface="Wingdings" pitchFamily="2" charset="2"/>
                <a:buChar char="n"/>
              </a:pPr>
              <a:r>
                <a:rPr lang="zh-CN" altLang="en-US" sz="1400"/>
                <a:t>准确交付</a:t>
              </a:r>
              <a:endParaRPr lang="zh-CN" altLang="en-US" sz="1400">
                <a:latin typeface="黑体" pitchFamily="2" charset="-122"/>
              </a:endParaRPr>
            </a:p>
            <a:p>
              <a:pPr>
                <a:buClr>
                  <a:srgbClr val="FF0000"/>
                </a:buClr>
                <a:buFont typeface="Wingdings" pitchFamily="2" charset="2"/>
                <a:buChar char="n"/>
              </a:pPr>
              <a:r>
                <a:rPr lang="zh-CN" altLang="en-US" sz="1400"/>
                <a:t>生产计划管理</a:t>
              </a:r>
              <a:endParaRPr lang="zh-CN" altLang="en-US" sz="1400">
                <a:latin typeface="黑体" pitchFamily="2" charset="-122"/>
              </a:endParaRPr>
            </a:p>
          </p:txBody>
        </p:sp>
        <p:sp>
          <p:nvSpPr>
            <p:cNvPr id="24593" name="Rectangle 27"/>
            <p:cNvSpPr>
              <a:spLocks noChangeArrowheads="1"/>
            </p:cNvSpPr>
            <p:nvPr/>
          </p:nvSpPr>
          <p:spPr bwMode="auto">
            <a:xfrm>
              <a:off x="1590675" y="5273609"/>
              <a:ext cx="2232025" cy="669925"/>
            </a:xfrm>
            <a:prstGeom prst="rect">
              <a:avLst/>
            </a:prstGeom>
            <a:noFill/>
            <a:ln w="28575" algn="ctr">
              <a:noFill/>
              <a:miter lim="800000"/>
              <a:headEnd/>
              <a:tailEnd/>
            </a:ln>
          </p:spPr>
          <p:txBody>
            <a:bodyPr wrap="none" anchor="ctr"/>
            <a:lstStyle/>
            <a:p>
              <a:r>
                <a:rPr lang="zh-CN" altLang="en-US"/>
                <a:t>生产、外协代工</a:t>
              </a:r>
              <a:endParaRPr lang="en-US" altLang="zh-CN"/>
            </a:p>
          </p:txBody>
        </p:sp>
        <p:sp>
          <p:nvSpPr>
            <p:cNvPr id="24594" name="Text Box 28"/>
            <p:cNvSpPr txBox="1">
              <a:spLocks noChangeArrowheads="1"/>
            </p:cNvSpPr>
            <p:nvPr/>
          </p:nvSpPr>
          <p:spPr bwMode="auto">
            <a:xfrm>
              <a:off x="4857750" y="5375249"/>
              <a:ext cx="3643313" cy="553998"/>
            </a:xfrm>
            <a:prstGeom prst="rect">
              <a:avLst/>
            </a:prstGeom>
            <a:noFill/>
            <a:ln w="19050">
              <a:noFill/>
              <a:prstDash val="sysDot"/>
              <a:miter lim="800000"/>
              <a:headEnd/>
              <a:tailEnd/>
            </a:ln>
          </p:spPr>
          <p:txBody>
            <a:bodyPr>
              <a:spAutoFit/>
            </a:bodyPr>
            <a:lstStyle/>
            <a:p>
              <a:pPr>
                <a:lnSpc>
                  <a:spcPts val="1200"/>
                </a:lnSpc>
                <a:buClr>
                  <a:srgbClr val="FF0000"/>
                </a:buClr>
                <a:buFont typeface="Wingdings" pitchFamily="2" charset="2"/>
                <a:buChar char="n"/>
              </a:pPr>
              <a:r>
                <a:rPr lang="zh-CN" altLang="en-US" sz="1400" smtClean="0"/>
                <a:t>生产</a:t>
              </a:r>
              <a:r>
                <a:rPr lang="zh-CN" altLang="en-US" sz="1400" dirty="0"/>
                <a:t>排期、车间现场管理</a:t>
              </a:r>
              <a:endParaRPr lang="zh-CN" altLang="en-US" sz="1400" dirty="0">
                <a:latin typeface="黑体" pitchFamily="2" charset="-122"/>
              </a:endParaRPr>
            </a:p>
            <a:p>
              <a:pPr>
                <a:lnSpc>
                  <a:spcPts val="1200"/>
                </a:lnSpc>
                <a:buClr>
                  <a:srgbClr val="FF0000"/>
                </a:buClr>
                <a:buFont typeface="Wingdings" pitchFamily="2" charset="2"/>
                <a:buChar char="n"/>
              </a:pPr>
              <a:r>
                <a:rPr lang="zh-CN" altLang="en-US" sz="1400" dirty="0">
                  <a:latin typeface="黑体" pitchFamily="2" charset="-122"/>
                </a:rPr>
                <a:t>跟踪生产进度，保证</a:t>
              </a:r>
              <a:r>
                <a:rPr lang="zh-CN" altLang="en-US" sz="1400">
                  <a:latin typeface="黑体" pitchFamily="2" charset="-122"/>
                </a:rPr>
                <a:t>订单</a:t>
              </a:r>
              <a:r>
                <a:rPr lang="zh-CN" altLang="en-US" sz="1400" smtClean="0">
                  <a:latin typeface="黑体" pitchFamily="2" charset="-122"/>
                </a:rPr>
                <a:t>交付</a:t>
              </a:r>
              <a:endParaRPr lang="en-US" altLang="zh-CN" sz="1400" smtClean="0">
                <a:latin typeface="黑体" pitchFamily="2" charset="-122"/>
              </a:endParaRPr>
            </a:p>
            <a:p>
              <a:pPr>
                <a:lnSpc>
                  <a:spcPts val="1200"/>
                </a:lnSpc>
                <a:buClr>
                  <a:srgbClr val="FF0000"/>
                </a:buClr>
                <a:buFont typeface="Wingdings" pitchFamily="2" charset="2"/>
                <a:buChar char="n"/>
              </a:pPr>
              <a:r>
                <a:rPr lang="zh-CN" altLang="en-US" sz="1400" smtClean="0">
                  <a:latin typeface="黑体" pitchFamily="2" charset="-122"/>
                </a:rPr>
                <a:t>车间现场管理业务（</a:t>
              </a:r>
              <a:r>
                <a:rPr lang="en-US" altLang="zh-CN" sz="1400" smtClean="0">
                  <a:latin typeface="黑体" pitchFamily="2" charset="-122"/>
                </a:rPr>
                <a:t>MES-RFID</a:t>
              </a:r>
              <a:r>
                <a:rPr lang="zh-CN" altLang="en-US" sz="1400" smtClean="0">
                  <a:latin typeface="黑体" pitchFamily="2" charset="-122"/>
                </a:rPr>
                <a:t>）</a:t>
              </a:r>
              <a:endParaRPr lang="zh-CN" altLang="en-US" sz="1400" dirty="0">
                <a:latin typeface="黑体" pitchFamily="2" charset="-122"/>
              </a:endParaRPr>
            </a:p>
          </p:txBody>
        </p:sp>
        <p:sp>
          <p:nvSpPr>
            <p:cNvPr id="24595" name="Rectangle 29"/>
            <p:cNvSpPr>
              <a:spLocks noChangeArrowheads="1"/>
            </p:cNvSpPr>
            <p:nvPr/>
          </p:nvSpPr>
          <p:spPr bwMode="auto">
            <a:xfrm>
              <a:off x="1576388" y="4602137"/>
              <a:ext cx="2592387" cy="647700"/>
            </a:xfrm>
            <a:prstGeom prst="rect">
              <a:avLst/>
            </a:prstGeom>
            <a:noFill/>
            <a:ln w="28575" algn="ctr">
              <a:noFill/>
              <a:miter lim="800000"/>
              <a:headEnd/>
              <a:tailEnd/>
            </a:ln>
          </p:spPr>
          <p:txBody>
            <a:bodyPr wrap="none" anchor="ctr"/>
            <a:lstStyle/>
            <a:p>
              <a:r>
                <a:rPr lang="zh-CN" altLang="en-US"/>
                <a:t>面辅料、仓储管理</a:t>
              </a:r>
              <a:endParaRPr lang="en-US" altLang="zh-CN"/>
            </a:p>
          </p:txBody>
        </p:sp>
        <p:sp>
          <p:nvSpPr>
            <p:cNvPr id="24596" name="Rectangle 33"/>
            <p:cNvSpPr>
              <a:spLocks noChangeArrowheads="1"/>
            </p:cNvSpPr>
            <p:nvPr/>
          </p:nvSpPr>
          <p:spPr bwMode="auto">
            <a:xfrm>
              <a:off x="1577975" y="812786"/>
              <a:ext cx="2592388" cy="647700"/>
            </a:xfrm>
            <a:prstGeom prst="rect">
              <a:avLst/>
            </a:prstGeom>
            <a:noFill/>
            <a:ln w="28575" algn="ctr">
              <a:noFill/>
              <a:miter lim="800000"/>
              <a:headEnd/>
              <a:tailEnd/>
            </a:ln>
          </p:spPr>
          <p:txBody>
            <a:bodyPr wrap="none" anchor="ctr"/>
            <a:lstStyle/>
            <a:p>
              <a:r>
                <a:rPr lang="zh-CN" altLang="en-US"/>
                <a:t>分销零售</a:t>
              </a:r>
            </a:p>
          </p:txBody>
        </p:sp>
        <p:sp>
          <p:nvSpPr>
            <p:cNvPr id="24597" name="Text Box 34"/>
            <p:cNvSpPr txBox="1">
              <a:spLocks noChangeArrowheads="1"/>
            </p:cNvSpPr>
            <p:nvPr/>
          </p:nvSpPr>
          <p:spPr bwMode="auto">
            <a:xfrm>
              <a:off x="4878388" y="777861"/>
              <a:ext cx="3494087" cy="738188"/>
            </a:xfrm>
            <a:prstGeom prst="rect">
              <a:avLst/>
            </a:prstGeom>
            <a:noFill/>
            <a:ln w="19050">
              <a:noFill/>
              <a:prstDash val="sysDot"/>
              <a:miter lim="800000"/>
              <a:headEnd/>
              <a:tailEnd/>
            </a:ln>
          </p:spPr>
          <p:txBody>
            <a:bodyPr>
              <a:spAutoFit/>
            </a:bodyPr>
            <a:lstStyle/>
            <a:p>
              <a:pPr>
                <a:buClr>
                  <a:srgbClr val="FF0000"/>
                </a:buClr>
                <a:buFont typeface="Wingdings" pitchFamily="2" charset="2"/>
                <a:buChar char="n"/>
              </a:pPr>
              <a:r>
                <a:rPr lang="zh-CN" altLang="en-US" sz="1400" dirty="0"/>
                <a:t>地区销售</a:t>
              </a:r>
              <a:r>
                <a:rPr lang="zh-CN" altLang="en-US" sz="1400" dirty="0" smtClean="0"/>
                <a:t>情况</a:t>
              </a:r>
              <a:endParaRPr lang="en-US" altLang="zh-CN" sz="1400" dirty="0"/>
            </a:p>
            <a:p>
              <a:pPr>
                <a:buClr>
                  <a:srgbClr val="FF0000"/>
                </a:buClr>
                <a:buFont typeface="Wingdings" pitchFamily="2" charset="2"/>
                <a:buChar char="n"/>
              </a:pPr>
              <a:r>
                <a:rPr lang="zh-CN" altLang="en-US" sz="1400" dirty="0">
                  <a:latin typeface="黑体" pitchFamily="2" charset="-122"/>
                </a:rPr>
                <a:t>渠道库存</a:t>
              </a:r>
              <a:r>
                <a:rPr lang="zh-CN" altLang="en-US" sz="1400" dirty="0" smtClean="0">
                  <a:latin typeface="黑体" pitchFamily="2" charset="-122"/>
                </a:rPr>
                <a:t>掌握及时</a:t>
              </a:r>
              <a:r>
                <a:rPr lang="zh-CN" altLang="en-US" sz="1400" dirty="0">
                  <a:latin typeface="黑体" pitchFamily="2" charset="-122"/>
                </a:rPr>
                <a:t>准确</a:t>
              </a:r>
              <a:endParaRPr lang="en-US" altLang="zh-CN" sz="1400" dirty="0">
                <a:latin typeface="黑体" pitchFamily="2" charset="-122"/>
              </a:endParaRPr>
            </a:p>
            <a:p>
              <a:pPr>
                <a:buClr>
                  <a:srgbClr val="FF0000"/>
                </a:buClr>
                <a:buFont typeface="Wingdings" pitchFamily="2" charset="2"/>
                <a:buChar char="n"/>
              </a:pPr>
              <a:r>
                <a:rPr lang="zh-CN" altLang="en-US" sz="1400" dirty="0">
                  <a:latin typeface="黑体" pitchFamily="2" charset="-122"/>
                </a:rPr>
                <a:t>门店</a:t>
              </a:r>
              <a:r>
                <a:rPr lang="zh-CN" altLang="en-US" sz="1400" dirty="0" smtClean="0">
                  <a:latin typeface="黑体" pitchFamily="2" charset="-122"/>
                </a:rPr>
                <a:t>销售统计快速准确</a:t>
              </a:r>
              <a:endParaRPr lang="zh-CN" altLang="en-US" sz="1400" dirty="0">
                <a:latin typeface="黑体" pitchFamily="2" charset="-122"/>
              </a:endParaRPr>
            </a:p>
          </p:txBody>
        </p:sp>
        <p:sp>
          <p:nvSpPr>
            <p:cNvPr id="24598" name="Rectangle 35"/>
            <p:cNvSpPr>
              <a:spLocks noChangeArrowheads="1"/>
            </p:cNvSpPr>
            <p:nvPr/>
          </p:nvSpPr>
          <p:spPr bwMode="auto">
            <a:xfrm>
              <a:off x="1571625" y="2362228"/>
              <a:ext cx="2592388" cy="647700"/>
            </a:xfrm>
            <a:prstGeom prst="rect">
              <a:avLst/>
            </a:prstGeom>
            <a:noFill/>
            <a:ln w="28575" algn="ctr">
              <a:noFill/>
              <a:miter lim="800000"/>
              <a:headEnd/>
              <a:tailEnd/>
            </a:ln>
          </p:spPr>
          <p:txBody>
            <a:bodyPr wrap="none" anchor="ctr"/>
            <a:lstStyle/>
            <a:p>
              <a:r>
                <a:rPr lang="zh-CN" altLang="en-US"/>
                <a:t>售前分析、订单跟踪</a:t>
              </a:r>
            </a:p>
          </p:txBody>
        </p:sp>
        <p:sp>
          <p:nvSpPr>
            <p:cNvPr id="24599" name="Text Box 36"/>
            <p:cNvSpPr txBox="1">
              <a:spLocks noChangeArrowheads="1"/>
            </p:cNvSpPr>
            <p:nvPr/>
          </p:nvSpPr>
          <p:spPr bwMode="auto">
            <a:xfrm>
              <a:off x="4859338" y="2286030"/>
              <a:ext cx="3684587" cy="738187"/>
            </a:xfrm>
            <a:prstGeom prst="rect">
              <a:avLst/>
            </a:prstGeom>
            <a:noFill/>
            <a:ln w="19050">
              <a:noFill/>
              <a:prstDash val="sysDot"/>
              <a:miter lim="800000"/>
              <a:headEnd/>
              <a:tailEnd/>
            </a:ln>
          </p:spPr>
          <p:txBody>
            <a:bodyPr>
              <a:spAutoFit/>
            </a:bodyPr>
            <a:lstStyle/>
            <a:p>
              <a:pPr>
                <a:buClr>
                  <a:srgbClr val="FF0000"/>
                </a:buClr>
                <a:buFont typeface="Wingdings" pitchFamily="2" charset="2"/>
                <a:buChar char="n"/>
              </a:pPr>
              <a:r>
                <a:rPr lang="zh-CN" altLang="en-US" sz="1400">
                  <a:latin typeface="黑体" pitchFamily="2" charset="-122"/>
                </a:rPr>
                <a:t>接单时的成本模拟与盈利评估</a:t>
              </a:r>
            </a:p>
            <a:p>
              <a:pPr>
                <a:buClr>
                  <a:srgbClr val="FF0000"/>
                </a:buClr>
                <a:buFont typeface="Wingdings" pitchFamily="2" charset="2"/>
                <a:buChar char="n"/>
              </a:pPr>
              <a:r>
                <a:rPr lang="zh-CN" altLang="en-US" sz="1400">
                  <a:latin typeface="黑体" pitchFamily="2" charset="-122"/>
                </a:rPr>
                <a:t>订单的面辅料齐料分析</a:t>
              </a:r>
            </a:p>
            <a:p>
              <a:pPr>
                <a:buClr>
                  <a:srgbClr val="FF0000"/>
                </a:buClr>
                <a:buFont typeface="Wingdings" pitchFamily="2" charset="2"/>
                <a:buChar char="n"/>
              </a:pPr>
              <a:r>
                <a:rPr lang="zh-CN" altLang="en-US" sz="1400">
                  <a:latin typeface="黑体" pitchFamily="2" charset="-122"/>
                </a:rPr>
                <a:t>订单的进程控制</a:t>
              </a:r>
            </a:p>
          </p:txBody>
        </p:sp>
        <p:sp>
          <p:nvSpPr>
            <p:cNvPr id="24600" name="Rectangle 37"/>
            <p:cNvSpPr>
              <a:spLocks noChangeArrowheads="1"/>
            </p:cNvSpPr>
            <p:nvPr/>
          </p:nvSpPr>
          <p:spPr bwMode="auto">
            <a:xfrm>
              <a:off x="1577975" y="1562132"/>
              <a:ext cx="2592388" cy="647700"/>
            </a:xfrm>
            <a:prstGeom prst="rect">
              <a:avLst/>
            </a:prstGeom>
            <a:noFill/>
            <a:ln w="28575" algn="ctr">
              <a:noFill/>
              <a:miter lim="800000"/>
              <a:headEnd/>
              <a:tailEnd/>
            </a:ln>
          </p:spPr>
          <p:txBody>
            <a:bodyPr wrap="none" anchor="ctr"/>
            <a:lstStyle/>
            <a:p>
              <a:r>
                <a:rPr lang="zh-CN" altLang="en-US"/>
                <a:t>样品管理</a:t>
              </a:r>
            </a:p>
          </p:txBody>
        </p:sp>
        <p:sp>
          <p:nvSpPr>
            <p:cNvPr id="24601" name="Text Box 38"/>
            <p:cNvSpPr txBox="1">
              <a:spLocks noChangeArrowheads="1"/>
            </p:cNvSpPr>
            <p:nvPr/>
          </p:nvSpPr>
          <p:spPr bwMode="auto">
            <a:xfrm>
              <a:off x="4873625" y="1655794"/>
              <a:ext cx="3541713" cy="523875"/>
            </a:xfrm>
            <a:prstGeom prst="rect">
              <a:avLst/>
            </a:prstGeom>
            <a:noFill/>
            <a:ln w="19050">
              <a:noFill/>
              <a:prstDash val="sysDot"/>
              <a:miter lim="800000"/>
              <a:headEnd/>
              <a:tailEnd/>
            </a:ln>
          </p:spPr>
          <p:txBody>
            <a:bodyPr>
              <a:spAutoFit/>
            </a:bodyPr>
            <a:lstStyle/>
            <a:p>
              <a:pPr>
                <a:buClr>
                  <a:srgbClr val="FF0000"/>
                </a:buClr>
                <a:buFont typeface="Wingdings" pitchFamily="2" charset="2"/>
                <a:buChar char="n"/>
              </a:pPr>
              <a:r>
                <a:rPr lang="zh-CN" altLang="en-US" sz="1400" dirty="0">
                  <a:latin typeface="黑体" pitchFamily="2" charset="-122"/>
                </a:rPr>
                <a:t>产品设计数据的快速获取</a:t>
              </a:r>
            </a:p>
            <a:p>
              <a:pPr>
                <a:buClr>
                  <a:srgbClr val="FF0000"/>
                </a:buClr>
                <a:buFont typeface="Wingdings" pitchFamily="2" charset="2"/>
                <a:buChar char="n"/>
              </a:pPr>
              <a:r>
                <a:rPr lang="zh-CN" altLang="en-US" sz="1400" dirty="0">
                  <a:latin typeface="黑体" pitchFamily="2" charset="-122"/>
                </a:rPr>
                <a:t>样品的多版本管理和追溯</a:t>
              </a:r>
            </a:p>
          </p:txBody>
        </p:sp>
        <p:pic>
          <p:nvPicPr>
            <p:cNvPr id="24603" name="Picture 32" descr="01"/>
            <p:cNvPicPr>
              <a:picLocks noChangeAspect="1" noChangeArrowheads="1"/>
            </p:cNvPicPr>
            <p:nvPr/>
          </p:nvPicPr>
          <p:blipFill>
            <a:blip r:embed="rId4" cstate="print"/>
            <a:srcRect/>
            <a:stretch>
              <a:fillRect/>
            </a:stretch>
          </p:blipFill>
          <p:spPr bwMode="auto">
            <a:xfrm>
              <a:off x="930275" y="1728819"/>
              <a:ext cx="431800" cy="358775"/>
            </a:xfrm>
            <a:prstGeom prst="rect">
              <a:avLst/>
            </a:prstGeom>
            <a:noFill/>
            <a:ln w="9525">
              <a:noFill/>
              <a:miter lim="800000"/>
              <a:headEnd/>
              <a:tailEnd/>
            </a:ln>
          </p:spPr>
        </p:pic>
        <p:sp>
          <p:nvSpPr>
            <p:cNvPr id="24604" name="Text Box 26"/>
            <p:cNvSpPr txBox="1">
              <a:spLocks noChangeArrowheads="1"/>
            </p:cNvSpPr>
            <p:nvPr/>
          </p:nvSpPr>
          <p:spPr bwMode="auto">
            <a:xfrm>
              <a:off x="4857750" y="4530699"/>
              <a:ext cx="3500438" cy="738188"/>
            </a:xfrm>
            <a:prstGeom prst="rect">
              <a:avLst/>
            </a:prstGeom>
            <a:noFill/>
            <a:ln w="19050">
              <a:noFill/>
              <a:prstDash val="sysDot"/>
              <a:miter lim="800000"/>
              <a:headEnd/>
              <a:tailEnd/>
            </a:ln>
          </p:spPr>
          <p:txBody>
            <a:bodyPr>
              <a:spAutoFit/>
            </a:bodyPr>
            <a:lstStyle/>
            <a:p>
              <a:pPr>
                <a:buClr>
                  <a:srgbClr val="FF0000"/>
                </a:buClr>
                <a:buFont typeface="Wingdings" pitchFamily="2" charset="2"/>
                <a:buChar char="n"/>
              </a:pPr>
              <a:r>
                <a:rPr lang="zh-CN" altLang="en-US" sz="1400" dirty="0"/>
                <a:t>供应商资质、询价议价</a:t>
              </a:r>
              <a:endParaRPr lang="en-US" altLang="zh-CN" sz="1400" dirty="0"/>
            </a:p>
            <a:p>
              <a:pPr>
                <a:buClr>
                  <a:srgbClr val="FF0000"/>
                </a:buClr>
                <a:buFont typeface="Wingdings" pitchFamily="2" charset="2"/>
                <a:buChar char="n"/>
              </a:pPr>
              <a:r>
                <a:rPr lang="zh-CN" altLang="en-US" sz="1400" dirty="0">
                  <a:latin typeface="黑体" pitchFamily="2" charset="-122"/>
                </a:rPr>
                <a:t>物料监控追踪</a:t>
              </a:r>
              <a:endParaRPr lang="en-US" altLang="zh-CN" sz="1400" dirty="0">
                <a:latin typeface="黑体" pitchFamily="2" charset="-122"/>
              </a:endParaRPr>
            </a:p>
            <a:p>
              <a:pPr>
                <a:buClr>
                  <a:srgbClr val="FF0000"/>
                </a:buClr>
                <a:buFont typeface="Wingdings" pitchFamily="2" charset="2"/>
                <a:buChar char="n"/>
              </a:pPr>
              <a:r>
                <a:rPr lang="zh-CN" altLang="en-US" sz="1400" dirty="0">
                  <a:latin typeface="黑体" pitchFamily="2" charset="-122"/>
                </a:rPr>
                <a:t>仓储物料情况</a:t>
              </a:r>
            </a:p>
          </p:txBody>
        </p:sp>
        <p:sp>
          <p:nvSpPr>
            <p:cNvPr id="24605" name="AutoShape 19"/>
            <p:cNvSpPr>
              <a:spLocks noChangeArrowheads="1"/>
            </p:cNvSpPr>
            <p:nvPr/>
          </p:nvSpPr>
          <p:spPr bwMode="auto">
            <a:xfrm>
              <a:off x="714375" y="6019732"/>
              <a:ext cx="7704138" cy="714375"/>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endParaRPr lang="zh-CN" altLang="en-US"/>
            </a:p>
          </p:txBody>
        </p:sp>
        <p:sp>
          <p:nvSpPr>
            <p:cNvPr id="24606" name="Rectangle 27"/>
            <p:cNvSpPr>
              <a:spLocks noChangeArrowheads="1"/>
            </p:cNvSpPr>
            <p:nvPr/>
          </p:nvSpPr>
          <p:spPr bwMode="auto">
            <a:xfrm>
              <a:off x="1590675" y="6040370"/>
              <a:ext cx="2232025" cy="669925"/>
            </a:xfrm>
            <a:prstGeom prst="rect">
              <a:avLst/>
            </a:prstGeom>
            <a:noFill/>
            <a:ln w="28575" algn="ctr">
              <a:noFill/>
              <a:miter lim="800000"/>
              <a:headEnd/>
              <a:tailEnd/>
            </a:ln>
          </p:spPr>
          <p:txBody>
            <a:bodyPr wrap="none" anchor="ctr"/>
            <a:lstStyle/>
            <a:p>
              <a:r>
                <a:rPr lang="zh-CN" altLang="en-US"/>
                <a:t>操作简单、功能强大</a:t>
              </a:r>
              <a:endParaRPr lang="en-US" altLang="zh-CN"/>
            </a:p>
          </p:txBody>
        </p:sp>
        <p:sp>
          <p:nvSpPr>
            <p:cNvPr id="24607" name="Text Box 26"/>
            <p:cNvSpPr txBox="1">
              <a:spLocks noChangeArrowheads="1"/>
            </p:cNvSpPr>
            <p:nvPr/>
          </p:nvSpPr>
          <p:spPr bwMode="auto">
            <a:xfrm>
              <a:off x="4857750" y="6019732"/>
              <a:ext cx="3500438" cy="738188"/>
            </a:xfrm>
            <a:prstGeom prst="rect">
              <a:avLst/>
            </a:prstGeom>
            <a:noFill/>
            <a:ln w="19050">
              <a:noFill/>
              <a:prstDash val="sysDot"/>
              <a:miter lim="800000"/>
              <a:headEnd/>
              <a:tailEnd/>
            </a:ln>
          </p:spPr>
          <p:txBody>
            <a:bodyPr>
              <a:spAutoFit/>
            </a:bodyPr>
            <a:lstStyle/>
            <a:p>
              <a:pPr>
                <a:buClr>
                  <a:srgbClr val="FF0000"/>
                </a:buClr>
                <a:buFont typeface="Wingdings" pitchFamily="2" charset="2"/>
                <a:buChar char="n"/>
              </a:pPr>
              <a:r>
                <a:rPr lang="zh-CN" altLang="en-US" sz="1400" dirty="0"/>
                <a:t>简单易用，新人上手容易</a:t>
              </a:r>
              <a:endParaRPr lang="en-US" altLang="zh-CN" sz="1400" dirty="0"/>
            </a:p>
            <a:p>
              <a:pPr>
                <a:buClr>
                  <a:srgbClr val="FF0000"/>
                </a:buClr>
                <a:buFont typeface="Wingdings" pitchFamily="2" charset="2"/>
                <a:buChar char="n"/>
              </a:pPr>
              <a:r>
                <a:rPr lang="zh-CN" altLang="en-US" sz="1400" dirty="0"/>
                <a:t>强大的平台支持，保障升级</a:t>
              </a:r>
              <a:endParaRPr lang="en-US" altLang="zh-CN" sz="1400" dirty="0"/>
            </a:p>
            <a:p>
              <a:pPr>
                <a:buClr>
                  <a:srgbClr val="FF0000"/>
                </a:buClr>
                <a:buFont typeface="Wingdings" pitchFamily="2" charset="2"/>
                <a:buChar char="n"/>
              </a:pPr>
              <a:r>
                <a:rPr lang="zh-CN" altLang="en-US" sz="1400" dirty="0"/>
                <a:t>权限、预警、工作流的支持</a:t>
              </a:r>
              <a:endParaRPr lang="en-US" altLang="zh-CN" sz="1400" dirty="0"/>
            </a:p>
          </p:txBody>
        </p:sp>
        <p:pic>
          <p:nvPicPr>
            <p:cNvPr id="24608" name="Picture 26" descr="03"/>
            <p:cNvPicPr>
              <a:picLocks noChangeAspect="1" noChangeArrowheads="1"/>
            </p:cNvPicPr>
            <p:nvPr/>
          </p:nvPicPr>
          <p:blipFill>
            <a:blip r:embed="rId3" cstate="print"/>
            <a:srcRect/>
            <a:stretch>
              <a:fillRect/>
            </a:stretch>
          </p:blipFill>
          <p:spPr bwMode="auto">
            <a:xfrm rot="-367933">
              <a:off x="881063" y="6186420"/>
              <a:ext cx="455612" cy="411162"/>
            </a:xfrm>
            <a:prstGeom prst="rect">
              <a:avLst/>
            </a:prstGeom>
            <a:noFill/>
            <a:ln w="9525">
              <a:noFill/>
              <a:miter lim="800000"/>
              <a:headEnd/>
              <a:tailEnd/>
            </a:ln>
          </p:spPr>
        </p:pic>
        <p:sp>
          <p:nvSpPr>
            <p:cNvPr id="33" name="AutoShape 22"/>
            <p:cNvSpPr>
              <a:spLocks noChangeArrowheads="1"/>
            </p:cNvSpPr>
            <p:nvPr/>
          </p:nvSpPr>
          <p:spPr bwMode="auto">
            <a:xfrm>
              <a:off x="708025" y="3048010"/>
              <a:ext cx="7704138" cy="595312"/>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endParaRPr lang="zh-CN" altLang="en-US"/>
            </a:p>
          </p:txBody>
        </p:sp>
        <p:sp>
          <p:nvSpPr>
            <p:cNvPr id="34" name="Rectangle 37"/>
            <p:cNvSpPr>
              <a:spLocks noChangeArrowheads="1"/>
            </p:cNvSpPr>
            <p:nvPr/>
          </p:nvSpPr>
          <p:spPr bwMode="auto">
            <a:xfrm>
              <a:off x="1571625" y="3065197"/>
              <a:ext cx="2592388" cy="647700"/>
            </a:xfrm>
            <a:prstGeom prst="rect">
              <a:avLst/>
            </a:prstGeom>
            <a:noFill/>
            <a:ln w="28575" algn="ctr">
              <a:noFill/>
              <a:miter lim="800000"/>
              <a:headEnd/>
              <a:tailEnd/>
            </a:ln>
          </p:spPr>
          <p:txBody>
            <a:bodyPr wrap="none" anchor="ctr"/>
            <a:lstStyle/>
            <a:p>
              <a:r>
                <a:rPr lang="zh-CN" altLang="en-US"/>
                <a:t>电</a:t>
              </a:r>
              <a:r>
                <a:rPr lang="zh-CN" altLang="en-US" smtClean="0"/>
                <a:t>商管理</a:t>
              </a:r>
              <a:endParaRPr lang="zh-CN" altLang="en-US"/>
            </a:p>
          </p:txBody>
        </p:sp>
        <p:sp>
          <p:nvSpPr>
            <p:cNvPr id="35" name="Text Box 38"/>
            <p:cNvSpPr txBox="1">
              <a:spLocks noChangeArrowheads="1"/>
            </p:cNvSpPr>
            <p:nvPr/>
          </p:nvSpPr>
          <p:spPr bwMode="auto">
            <a:xfrm>
              <a:off x="4867275" y="3124208"/>
              <a:ext cx="3541713" cy="523220"/>
            </a:xfrm>
            <a:prstGeom prst="rect">
              <a:avLst/>
            </a:prstGeom>
            <a:noFill/>
            <a:ln w="19050">
              <a:noFill/>
              <a:prstDash val="sysDot"/>
              <a:miter lim="800000"/>
              <a:headEnd/>
              <a:tailEnd/>
            </a:ln>
          </p:spPr>
          <p:txBody>
            <a:bodyPr>
              <a:spAutoFit/>
            </a:bodyPr>
            <a:lstStyle/>
            <a:p>
              <a:pPr>
                <a:buClr>
                  <a:srgbClr val="FF0000"/>
                </a:buClr>
                <a:buFont typeface="Wingdings" pitchFamily="2" charset="2"/>
                <a:buChar char="n"/>
              </a:pPr>
              <a:r>
                <a:rPr lang="zh-CN" altLang="en-US" sz="1400" smtClean="0">
                  <a:latin typeface="黑体" pitchFamily="2" charset="-122"/>
                </a:rPr>
                <a:t>线上线下的统一管理</a:t>
              </a:r>
              <a:endParaRPr lang="en-US" altLang="zh-CN" sz="1400" smtClean="0">
                <a:latin typeface="黑体" pitchFamily="2" charset="-122"/>
              </a:endParaRPr>
            </a:p>
            <a:p>
              <a:pPr>
                <a:buClr>
                  <a:srgbClr val="FF0000"/>
                </a:buClr>
                <a:buFont typeface="Wingdings" pitchFamily="2" charset="2"/>
                <a:buChar char="n"/>
              </a:pPr>
              <a:r>
                <a:rPr lang="zh-CN" altLang="en-US" sz="1400" smtClean="0">
                  <a:latin typeface="黑体" pitchFamily="2" charset="-122"/>
                </a:rPr>
                <a:t>电子商务的业务全面管控</a:t>
              </a:r>
              <a:endParaRPr lang="zh-CN" altLang="en-US" sz="1400" dirty="0">
                <a:latin typeface="黑体" pitchFamily="2" charset="-122"/>
              </a:endParaRPr>
            </a:p>
          </p:txBody>
        </p:sp>
        <p:pic>
          <p:nvPicPr>
            <p:cNvPr id="36" name="Picture 32" descr="01"/>
            <p:cNvPicPr>
              <a:picLocks noChangeAspect="1" noChangeArrowheads="1"/>
            </p:cNvPicPr>
            <p:nvPr/>
          </p:nvPicPr>
          <p:blipFill>
            <a:blip r:embed="rId4" cstate="print"/>
            <a:srcRect/>
            <a:stretch>
              <a:fillRect/>
            </a:stretch>
          </p:blipFill>
          <p:spPr bwMode="auto">
            <a:xfrm>
              <a:off x="923925" y="3231884"/>
              <a:ext cx="431800" cy="358775"/>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281781" y="3382963"/>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9460" name="组合 10"/>
          <p:cNvGrpSpPr>
            <a:grpSpLocks/>
          </p:cNvGrpSpPr>
          <p:nvPr/>
        </p:nvGrpSpPr>
        <p:grpSpPr bwMode="auto">
          <a:xfrm>
            <a:off x="1295400" y="1524000"/>
            <a:ext cx="7016750" cy="660400"/>
            <a:chOff x="1295400" y="1295400"/>
            <a:chExt cx="7016750" cy="660400"/>
          </a:xfrm>
        </p:grpSpPr>
        <p:sp>
          <p:nvSpPr>
            <p:cNvPr id="2" name="圆角矩形 1"/>
            <p:cNvSpPr/>
            <p:nvPr/>
          </p:nvSpPr>
          <p:spPr bwMode="auto">
            <a:xfrm>
              <a:off x="1295400" y="131921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38" y="129540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a:solidFill>
                    <a:srgbClr val="E60012"/>
                  </a:solidFill>
                  <a:latin typeface="微软雅黑" pitchFamily="34" charset="-122"/>
                </a:rPr>
                <a:t>服装</a:t>
              </a:r>
              <a:r>
                <a:rPr lang="zh-CN" altLang="en-US" sz="2400" smtClean="0">
                  <a:solidFill>
                    <a:srgbClr val="E60012"/>
                  </a:solidFill>
                  <a:latin typeface="微软雅黑" pitchFamily="34" charset="-122"/>
                </a:rPr>
                <a:t>行业</a:t>
              </a:r>
              <a:r>
                <a:rPr lang="zh-CN" altLang="en-US" sz="2400">
                  <a:solidFill>
                    <a:srgbClr val="E60012"/>
                  </a:solidFill>
                  <a:latin typeface="微软雅黑" pitchFamily="34" charset="-122"/>
                </a:rPr>
                <a:t>基础</a:t>
              </a:r>
              <a:endParaRPr lang="zh-CN" altLang="en-US" sz="1600" dirty="0">
                <a:solidFill>
                  <a:schemeClr val="tx1">
                    <a:lumMod val="75000"/>
                    <a:lumOff val="25000"/>
                  </a:schemeClr>
                </a:solidFill>
                <a:latin typeface="微软雅黑" pitchFamily="34" charset="-122"/>
              </a:endParaRPr>
            </a:p>
          </p:txBody>
        </p:sp>
        <p:sp>
          <p:nvSpPr>
            <p:cNvPr id="18" name="TextBox 17"/>
            <p:cNvSpPr txBox="1"/>
            <p:nvPr/>
          </p:nvSpPr>
          <p:spPr bwMode="auto">
            <a:xfrm>
              <a:off x="1409700" y="136366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1" name="组合 8"/>
          <p:cNvGrpSpPr>
            <a:grpSpLocks/>
          </p:cNvGrpSpPr>
          <p:nvPr/>
        </p:nvGrpSpPr>
        <p:grpSpPr bwMode="auto">
          <a:xfrm>
            <a:off x="1295400" y="2343150"/>
            <a:ext cx="7016750" cy="660400"/>
            <a:chOff x="1295400" y="2239963"/>
            <a:chExt cx="7016750" cy="660400"/>
          </a:xfrm>
        </p:grpSpPr>
        <p:sp>
          <p:nvSpPr>
            <p:cNvPr id="21" name="圆角矩形 20"/>
            <p:cNvSpPr/>
            <p:nvPr/>
          </p:nvSpPr>
          <p:spPr bwMode="auto">
            <a:xfrm>
              <a:off x="1295400" y="2263776"/>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838" y="2239963"/>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服装企业经营特点</a:t>
              </a:r>
              <a:endParaRPr lang="zh-CN" altLang="en-US" sz="1600" dirty="0">
                <a:solidFill>
                  <a:schemeClr val="tx1">
                    <a:lumMod val="75000"/>
                    <a:lumOff val="25000"/>
                  </a:schemeClr>
                </a:solidFill>
                <a:latin typeface="微软雅黑" pitchFamily="34" charset="-122"/>
              </a:endParaRPr>
            </a:p>
          </p:txBody>
        </p:sp>
        <p:sp>
          <p:nvSpPr>
            <p:cNvPr id="23" name="TextBox 22"/>
            <p:cNvSpPr txBox="1"/>
            <p:nvPr/>
          </p:nvSpPr>
          <p:spPr bwMode="auto">
            <a:xfrm>
              <a:off x="1409700" y="2308226"/>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2" name="组合 7"/>
          <p:cNvGrpSpPr>
            <a:grpSpLocks/>
          </p:cNvGrpSpPr>
          <p:nvPr/>
        </p:nvGrpSpPr>
        <p:grpSpPr bwMode="auto">
          <a:xfrm>
            <a:off x="1295400" y="3162300"/>
            <a:ext cx="7016750" cy="660400"/>
            <a:chOff x="1295400" y="3184525"/>
            <a:chExt cx="7016750" cy="660400"/>
          </a:xfrm>
        </p:grpSpPr>
        <p:sp>
          <p:nvSpPr>
            <p:cNvPr id="22" name="圆角矩形 21"/>
            <p:cNvSpPr/>
            <p:nvPr/>
          </p:nvSpPr>
          <p:spPr bwMode="auto">
            <a:xfrm>
              <a:off x="1295400" y="3208338"/>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38" y="3184525"/>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服装</a:t>
              </a:r>
              <a:r>
                <a:rPr lang="zh-CN" altLang="en-US" sz="2400" dirty="0" smtClean="0">
                  <a:solidFill>
                    <a:srgbClr val="E60012"/>
                  </a:solidFill>
                  <a:latin typeface="微软雅黑" pitchFamily="34" charset="-122"/>
                </a:rPr>
                <a:t>行业</a:t>
              </a:r>
              <a:r>
                <a:rPr lang="zh-CN" altLang="en-US" sz="2400" dirty="0">
                  <a:solidFill>
                    <a:srgbClr val="E60012"/>
                  </a:solidFill>
                  <a:latin typeface="微软雅黑" pitchFamily="34" charset="-122"/>
                </a:rPr>
                <a:t>全面信息化</a:t>
              </a:r>
              <a:r>
                <a:rPr lang="zh-CN" altLang="en-US" sz="2400">
                  <a:solidFill>
                    <a:srgbClr val="E60012"/>
                  </a:solidFill>
                  <a:latin typeface="微软雅黑" pitchFamily="34" charset="-122"/>
                </a:rPr>
                <a:t>解决</a:t>
              </a:r>
              <a:r>
                <a:rPr lang="zh-CN" altLang="en-US" sz="2400" smtClean="0">
                  <a:solidFill>
                    <a:srgbClr val="E60012"/>
                  </a:solidFill>
                  <a:latin typeface="微软雅黑" pitchFamily="34" charset="-122"/>
                </a:rPr>
                <a:t>方案讲解</a:t>
              </a:r>
              <a:endParaRPr lang="zh-CN" altLang="en-US" sz="1600" dirty="0">
                <a:solidFill>
                  <a:schemeClr val="tx1">
                    <a:lumMod val="75000"/>
                    <a:lumOff val="25000"/>
                  </a:schemeClr>
                </a:solidFill>
                <a:latin typeface="微软雅黑" pitchFamily="34" charset="-122"/>
              </a:endParaRPr>
            </a:p>
          </p:txBody>
        </p:sp>
        <p:sp>
          <p:nvSpPr>
            <p:cNvPr id="28" name="TextBox 27"/>
            <p:cNvSpPr txBox="1"/>
            <p:nvPr/>
          </p:nvSpPr>
          <p:spPr bwMode="auto">
            <a:xfrm>
              <a:off x="1409700" y="3252788"/>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3" name="组合 6"/>
          <p:cNvGrpSpPr>
            <a:grpSpLocks/>
          </p:cNvGrpSpPr>
          <p:nvPr/>
        </p:nvGrpSpPr>
        <p:grpSpPr bwMode="auto">
          <a:xfrm>
            <a:off x="1295400" y="3981450"/>
            <a:ext cx="7016750" cy="660400"/>
            <a:chOff x="1295400" y="4129088"/>
            <a:chExt cx="7016750" cy="660400"/>
          </a:xfrm>
        </p:grpSpPr>
        <p:sp>
          <p:nvSpPr>
            <p:cNvPr id="26" name="圆角矩形 25"/>
            <p:cNvSpPr/>
            <p:nvPr/>
          </p:nvSpPr>
          <p:spPr bwMode="auto">
            <a:xfrm>
              <a:off x="1295400" y="4152901"/>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38" y="4129088"/>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服装行业客户问题集</a:t>
              </a:r>
              <a:endParaRPr lang="zh-CN" altLang="en-US" sz="1600" dirty="0">
                <a:solidFill>
                  <a:schemeClr val="tx1">
                    <a:lumMod val="75000"/>
                    <a:lumOff val="25000"/>
                  </a:schemeClr>
                </a:solidFill>
                <a:latin typeface="微软雅黑" pitchFamily="34" charset="-122"/>
              </a:endParaRPr>
            </a:p>
          </p:txBody>
        </p:sp>
        <p:sp>
          <p:nvSpPr>
            <p:cNvPr id="36" name="TextBox 35"/>
            <p:cNvSpPr txBox="1"/>
            <p:nvPr/>
          </p:nvSpPr>
          <p:spPr bwMode="auto">
            <a:xfrm>
              <a:off x="1409700" y="4197351"/>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4" name="组合 4"/>
          <p:cNvGrpSpPr>
            <a:grpSpLocks/>
          </p:cNvGrpSpPr>
          <p:nvPr/>
        </p:nvGrpSpPr>
        <p:grpSpPr bwMode="auto">
          <a:xfrm>
            <a:off x="1295400" y="4800600"/>
            <a:ext cx="7016750" cy="660400"/>
            <a:chOff x="1295400" y="5073650"/>
            <a:chExt cx="7016750" cy="660400"/>
          </a:xfrm>
        </p:grpSpPr>
        <p:sp>
          <p:nvSpPr>
            <p:cNvPr id="27" name="圆角矩形 26"/>
            <p:cNvSpPr/>
            <p:nvPr/>
          </p:nvSpPr>
          <p:spPr bwMode="auto">
            <a:xfrm>
              <a:off x="1295400" y="509746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38" y="507365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行业</a:t>
              </a:r>
              <a:r>
                <a:rPr lang="zh-CN" altLang="en-US" sz="2400">
                  <a:solidFill>
                    <a:srgbClr val="E60012"/>
                  </a:solidFill>
                  <a:latin typeface="微软雅黑" pitchFamily="34" charset="-122"/>
                </a:rPr>
                <a:t>成功</a:t>
              </a:r>
              <a:r>
                <a:rPr lang="zh-CN" altLang="en-US" sz="2400" smtClean="0">
                  <a:solidFill>
                    <a:srgbClr val="E60012"/>
                  </a:solidFill>
                  <a:latin typeface="微软雅黑" pitchFamily="34" charset="-122"/>
                </a:rPr>
                <a:t>客户经验介绍</a:t>
              </a:r>
              <a:endParaRPr lang="zh-CN" altLang="en-US" sz="1600" dirty="0">
                <a:solidFill>
                  <a:schemeClr val="tx1">
                    <a:lumMod val="75000"/>
                    <a:lumOff val="25000"/>
                  </a:schemeClr>
                </a:solidFill>
                <a:latin typeface="微软雅黑" pitchFamily="34" charset="-122"/>
              </a:endParaRPr>
            </a:p>
          </p:txBody>
        </p:sp>
        <p:sp>
          <p:nvSpPr>
            <p:cNvPr id="41" name="TextBox 40"/>
            <p:cNvSpPr txBox="1"/>
            <p:nvPr/>
          </p:nvSpPr>
          <p:spPr bwMode="auto">
            <a:xfrm>
              <a:off x="1409700" y="514191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36745255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prstGeom prst="rect">
            <a:avLst/>
          </a:prstGeom>
          <a:ln>
            <a:miter lim="800000"/>
            <a:headEnd/>
            <a:tailEnd/>
          </a:ln>
        </p:spPr>
        <p:txBody>
          <a:bodyPr/>
          <a:lstStyle/>
          <a:p>
            <a:pPr algn="l" eaLnBrk="1" hangingPunct="1">
              <a:defRPr/>
            </a:pPr>
            <a:r>
              <a:rPr lang="zh-CN" altLang="en-US" kern="1200" dirty="0" smtClean="0">
                <a:solidFill>
                  <a:srgbClr val="FF0000"/>
                </a:solidFill>
                <a:latin typeface="微软雅黑" pitchFamily="34" charset="-122"/>
                <a:ea typeface="微软雅黑" pitchFamily="34" charset="-122"/>
                <a:cs typeface="+mn-cs"/>
              </a:rPr>
              <a:t>中国服装企业最佳经营管理平台</a:t>
            </a:r>
            <a:r>
              <a:rPr lang="en-US" altLang="zh-CN" kern="1200" dirty="0" smtClean="0">
                <a:solidFill>
                  <a:srgbClr val="FF0000"/>
                </a:solidFill>
                <a:latin typeface="微软雅黑" pitchFamily="34" charset="-122"/>
                <a:ea typeface="微软雅黑" pitchFamily="34" charset="-122"/>
                <a:cs typeface="+mn-cs"/>
              </a:rPr>
              <a:t>-</a:t>
            </a:r>
            <a:r>
              <a:rPr lang="zh-CN" altLang="en-US" kern="1200" dirty="0" smtClean="0">
                <a:solidFill>
                  <a:srgbClr val="FF0000"/>
                </a:solidFill>
                <a:latin typeface="微软雅黑" pitchFamily="34" charset="-122"/>
                <a:ea typeface="微软雅黑" pitchFamily="34" charset="-122"/>
                <a:cs typeface="+mn-cs"/>
              </a:rPr>
              <a:t>分销零售解决方案</a:t>
            </a:r>
          </a:p>
        </p:txBody>
      </p:sp>
      <p:pic>
        <p:nvPicPr>
          <p:cNvPr id="28675" name="Picture 5"/>
          <p:cNvPicPr>
            <a:picLocks noChangeAspect="1" noChangeArrowheads="1"/>
          </p:cNvPicPr>
          <p:nvPr/>
        </p:nvPicPr>
        <p:blipFill>
          <a:blip r:embed="rId3" cstate="print"/>
          <a:srcRect/>
          <a:stretch>
            <a:fillRect/>
          </a:stretch>
        </p:blipFill>
        <p:spPr bwMode="auto">
          <a:xfrm>
            <a:off x="990600" y="723900"/>
            <a:ext cx="6781800" cy="5753100"/>
          </a:xfrm>
          <a:prstGeom prst="rect">
            <a:avLst/>
          </a:prstGeom>
          <a:noFill/>
          <a:ln w="9525">
            <a:noFill/>
            <a:miter lim="800000"/>
            <a:headEnd/>
            <a:tailEnd/>
          </a:ln>
        </p:spPr>
      </p:pic>
      <p:sp>
        <p:nvSpPr>
          <p:cNvPr id="84" name="AutoShape 4"/>
          <p:cNvSpPr>
            <a:spLocks noChangeArrowheads="1"/>
          </p:cNvSpPr>
          <p:nvPr/>
        </p:nvSpPr>
        <p:spPr bwMode="auto">
          <a:xfrm>
            <a:off x="5791200" y="1752600"/>
            <a:ext cx="1828800" cy="2743200"/>
          </a:xfrm>
          <a:prstGeom prst="roundRect">
            <a:avLst>
              <a:gd name="adj" fmla="val 16667"/>
            </a:avLst>
          </a:prstGeom>
          <a:solidFill>
            <a:srgbClr val="FFFFFF">
              <a:alpha val="0"/>
            </a:srgbClr>
          </a:solidFill>
          <a:ln w="50800">
            <a:solidFill>
              <a:srgbClr val="FF0000"/>
            </a:solidFill>
            <a:round/>
            <a:headEnd/>
            <a:tailEnd/>
          </a:ln>
        </p:spPr>
        <p:txBody>
          <a:bodyPr/>
          <a:lstStyle/>
          <a:p>
            <a:endParaRPr lang="zh-CN"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4"/>
                                        </p:tgtEl>
                                      </p:cBhvr>
                                    </p:animEffect>
                                    <p:animScale>
                                      <p:cBhvr>
                                        <p:cTn id="7" dur="250" autoRev="1" fill="hold"/>
                                        <p:tgtEl>
                                          <p:spTgt spid="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prstGeom prst="rect">
            <a:avLst/>
          </a:prstGeom>
          <a:noFill/>
          <a:ln>
            <a:miter lim="800000"/>
            <a:headEnd/>
            <a:tailEnd/>
          </a:ln>
        </p:spPr>
        <p:txBody>
          <a:bodyPr/>
          <a:lstStyle/>
          <a:p>
            <a:pPr algn="l" eaLnBrk="1" hangingPunct="1"/>
            <a:r>
              <a:rPr lang="zh-CN" altLang="en-US" dirty="0" smtClean="0">
                <a:solidFill>
                  <a:srgbClr val="FF0000"/>
                </a:solidFill>
              </a:rPr>
              <a:t>连锁零售系统功能框架 </a:t>
            </a:r>
          </a:p>
        </p:txBody>
      </p:sp>
      <p:sp>
        <p:nvSpPr>
          <p:cNvPr id="31747" name="AutoShape 3"/>
          <p:cNvSpPr>
            <a:spLocks noChangeArrowheads="1"/>
          </p:cNvSpPr>
          <p:nvPr/>
        </p:nvSpPr>
        <p:spPr bwMode="auto">
          <a:xfrm>
            <a:off x="419100" y="3565525"/>
            <a:ext cx="7543800" cy="304800"/>
          </a:xfrm>
          <a:prstGeom prst="roundRect">
            <a:avLst>
              <a:gd name="adj" fmla="val 16667"/>
            </a:avLst>
          </a:prstGeom>
          <a:gradFill rotWithShape="0">
            <a:gsLst>
              <a:gs pos="0">
                <a:srgbClr val="CCFFCC"/>
              </a:gs>
              <a:gs pos="100000">
                <a:srgbClr val="5E765E"/>
              </a:gs>
            </a:gsLst>
            <a:path path="shape">
              <a:fillToRect l="50000" t="50000" r="50000" b="50000"/>
            </a:path>
          </a:gradFill>
          <a:ln w="19050">
            <a:solidFill>
              <a:schemeClr val="bg2"/>
            </a:solidFill>
            <a:round/>
            <a:headEnd/>
            <a:tailEnd/>
          </a:ln>
        </p:spPr>
        <p:txBody>
          <a:bodyPr wrap="none" anchor="ctr"/>
          <a:lstStyle/>
          <a:p>
            <a:r>
              <a:rPr lang="zh-CN" altLang="en-US">
                <a:solidFill>
                  <a:srgbClr val="0033CC"/>
                </a:solidFill>
                <a:ea typeface="黑体" pitchFamily="2" charset="-122"/>
              </a:rPr>
              <a:t>通用数据交换服务器</a:t>
            </a:r>
          </a:p>
        </p:txBody>
      </p:sp>
      <p:sp>
        <p:nvSpPr>
          <p:cNvPr id="31748" name="Freeform 4"/>
          <p:cNvSpPr>
            <a:spLocks/>
          </p:cNvSpPr>
          <p:nvPr/>
        </p:nvSpPr>
        <p:spPr bwMode="auto">
          <a:xfrm>
            <a:off x="266700" y="4175125"/>
            <a:ext cx="7848600" cy="381000"/>
          </a:xfrm>
          <a:custGeom>
            <a:avLst/>
            <a:gdLst>
              <a:gd name="T0" fmla="*/ 2147483647 w 4944"/>
              <a:gd name="T1" fmla="*/ 2147483647 h 192"/>
              <a:gd name="T2" fmla="*/ 2147483647 w 4944"/>
              <a:gd name="T3" fmla="*/ 2147483647 h 192"/>
              <a:gd name="T4" fmla="*/ 2147483647 w 4944"/>
              <a:gd name="T5" fmla="*/ 0 h 192"/>
              <a:gd name="T6" fmla="*/ 2147483647 w 4944"/>
              <a:gd name="T7" fmla="*/ 2147483647 h 192"/>
              <a:gd name="T8" fmla="*/ 2147483647 w 4944"/>
              <a:gd name="T9" fmla="*/ 2147483647 h 192"/>
              <a:gd name="T10" fmla="*/ 0 60000 65536"/>
              <a:gd name="T11" fmla="*/ 0 60000 65536"/>
              <a:gd name="T12" fmla="*/ 0 60000 65536"/>
              <a:gd name="T13" fmla="*/ 0 60000 65536"/>
              <a:gd name="T14" fmla="*/ 0 60000 65536"/>
              <a:gd name="T15" fmla="*/ 0 w 4944"/>
              <a:gd name="T16" fmla="*/ 0 h 192"/>
              <a:gd name="T17" fmla="*/ 4944 w 4944"/>
              <a:gd name="T18" fmla="*/ 192 h 192"/>
            </a:gdLst>
            <a:ahLst/>
            <a:cxnLst>
              <a:cxn ang="T10">
                <a:pos x="T0" y="T1"/>
              </a:cxn>
              <a:cxn ang="T11">
                <a:pos x="T2" y="T3"/>
              </a:cxn>
              <a:cxn ang="T12">
                <a:pos x="T4" y="T5"/>
              </a:cxn>
              <a:cxn ang="T13">
                <a:pos x="T6" y="T7"/>
              </a:cxn>
              <a:cxn ang="T14">
                <a:pos x="T8" y="T9"/>
              </a:cxn>
            </a:cxnLst>
            <a:rect l="T15" t="T16" r="T17" b="T18"/>
            <a:pathLst>
              <a:path w="4944" h="192">
                <a:moveTo>
                  <a:pt x="60" y="170"/>
                </a:moveTo>
                <a:lnTo>
                  <a:pt x="4891" y="192"/>
                </a:lnTo>
                <a:cubicBezTo>
                  <a:pt x="4883" y="183"/>
                  <a:pt x="4944" y="3"/>
                  <a:pt x="4643" y="0"/>
                </a:cubicBezTo>
                <a:lnTo>
                  <a:pt x="273" y="4"/>
                </a:lnTo>
                <a:cubicBezTo>
                  <a:pt x="0" y="35"/>
                  <a:pt x="72" y="176"/>
                  <a:pt x="60" y="170"/>
                </a:cubicBezTo>
                <a:close/>
              </a:path>
            </a:pathLst>
          </a:custGeom>
          <a:gradFill rotWithShape="1">
            <a:gsLst>
              <a:gs pos="0">
                <a:srgbClr val="6A6A59"/>
              </a:gs>
              <a:gs pos="50000">
                <a:srgbClr val="E5E4C0"/>
              </a:gs>
              <a:gs pos="100000">
                <a:srgbClr val="6A6A59"/>
              </a:gs>
            </a:gsLst>
            <a:lin ang="2700000" scaled="1"/>
          </a:gradFill>
          <a:ln w="9525">
            <a:noFill/>
            <a:round/>
            <a:headEnd/>
            <a:tailEnd/>
          </a:ln>
        </p:spPr>
        <p:txBody>
          <a:bodyPr/>
          <a:lstStyle/>
          <a:p>
            <a:endParaRPr lang="zh-CN" altLang="en-US"/>
          </a:p>
        </p:txBody>
      </p:sp>
      <p:sp>
        <p:nvSpPr>
          <p:cNvPr id="31749" name="AutoShape 5"/>
          <p:cNvSpPr>
            <a:spLocks noChangeArrowheads="1"/>
          </p:cNvSpPr>
          <p:nvPr/>
        </p:nvSpPr>
        <p:spPr bwMode="auto">
          <a:xfrm>
            <a:off x="331788" y="4175125"/>
            <a:ext cx="7710487" cy="2133600"/>
          </a:xfrm>
          <a:prstGeom prst="roundRect">
            <a:avLst>
              <a:gd name="adj" fmla="val 16667"/>
            </a:avLst>
          </a:prstGeom>
          <a:noFill/>
          <a:ln w="19050">
            <a:solidFill>
              <a:schemeClr val="bg2"/>
            </a:solidFill>
            <a:round/>
            <a:headEnd/>
            <a:tailEnd/>
          </a:ln>
        </p:spPr>
        <p:txBody>
          <a:bodyPr wrap="none" anchor="ctr"/>
          <a:lstStyle/>
          <a:p>
            <a:endParaRPr lang="zh-CN" altLang="zh-CN"/>
          </a:p>
        </p:txBody>
      </p:sp>
      <p:sp>
        <p:nvSpPr>
          <p:cNvPr id="31750" name="Text Box 6"/>
          <p:cNvSpPr txBox="1">
            <a:spLocks noChangeArrowheads="1"/>
          </p:cNvSpPr>
          <p:nvPr/>
        </p:nvSpPr>
        <p:spPr bwMode="auto">
          <a:xfrm>
            <a:off x="2293938" y="4222750"/>
            <a:ext cx="2982912" cy="274638"/>
          </a:xfrm>
          <a:prstGeom prst="rect">
            <a:avLst/>
          </a:prstGeom>
          <a:noFill/>
          <a:ln w="9525">
            <a:noFill/>
            <a:miter lim="800000"/>
            <a:headEnd/>
            <a:tailEnd/>
          </a:ln>
        </p:spPr>
        <p:txBody>
          <a:bodyPr wrap="none" lIns="0" tIns="0" rIns="0" bIns="0">
            <a:spAutoFit/>
          </a:bodyPr>
          <a:lstStyle/>
          <a:p>
            <a:r>
              <a:rPr lang="en-US" altLang="zh-CN">
                <a:ea typeface="黑体" pitchFamily="2" charset="-122"/>
              </a:rPr>
              <a:t>           </a:t>
            </a:r>
            <a:r>
              <a:rPr lang="zh-CN" altLang="en-US">
                <a:ea typeface="黑体" pitchFamily="2" charset="-122"/>
              </a:rPr>
              <a:t>连锁零售门店端子系统</a:t>
            </a:r>
          </a:p>
        </p:txBody>
      </p:sp>
      <p:sp>
        <p:nvSpPr>
          <p:cNvPr id="31751" name="AutoShape 7"/>
          <p:cNvSpPr>
            <a:spLocks noChangeArrowheads="1"/>
          </p:cNvSpPr>
          <p:nvPr/>
        </p:nvSpPr>
        <p:spPr bwMode="auto">
          <a:xfrm rot="5400000">
            <a:off x="6019800" y="3375025"/>
            <a:ext cx="5181600" cy="381000"/>
          </a:xfrm>
          <a:prstGeom prst="roundRect">
            <a:avLst>
              <a:gd name="adj" fmla="val 16667"/>
            </a:avLst>
          </a:prstGeom>
          <a:gradFill rotWithShape="0">
            <a:gsLst>
              <a:gs pos="0">
                <a:srgbClr val="339966"/>
              </a:gs>
              <a:gs pos="100000">
                <a:srgbClr val="18472F"/>
              </a:gs>
            </a:gsLst>
            <a:lin ang="0" scaled="1"/>
          </a:gradFill>
          <a:ln w="9525">
            <a:solidFill>
              <a:schemeClr val="tx1"/>
            </a:solidFill>
            <a:round/>
            <a:headEnd/>
            <a:tailEnd/>
          </a:ln>
        </p:spPr>
        <p:txBody>
          <a:bodyPr rot="10800000" vert="eaVert" anchor="ctr"/>
          <a:lstStyle/>
          <a:p>
            <a:r>
              <a:rPr lang="zh-CN" altLang="en-US" sz="2000">
                <a:solidFill>
                  <a:srgbClr val="00FFFF"/>
                </a:solidFill>
                <a:ea typeface="黑体" pitchFamily="2" charset="-122"/>
              </a:rPr>
              <a:t>与连锁零售系统接口的后台业务系统</a:t>
            </a:r>
          </a:p>
        </p:txBody>
      </p:sp>
      <p:sp>
        <p:nvSpPr>
          <p:cNvPr id="31752" name="Rectangle 8"/>
          <p:cNvSpPr>
            <a:spLocks noChangeArrowheads="1"/>
          </p:cNvSpPr>
          <p:nvPr/>
        </p:nvSpPr>
        <p:spPr bwMode="auto">
          <a:xfrm>
            <a:off x="342900" y="1203325"/>
            <a:ext cx="7666038" cy="2052638"/>
          </a:xfrm>
          <a:prstGeom prst="rect">
            <a:avLst/>
          </a:prstGeom>
          <a:gradFill rotWithShape="1">
            <a:gsLst>
              <a:gs pos="0">
                <a:srgbClr val="D1D1E7"/>
              </a:gs>
              <a:gs pos="100000">
                <a:schemeClr val="bg1"/>
              </a:gs>
            </a:gsLst>
            <a:lin ang="5400000" scaled="1"/>
          </a:gradFill>
          <a:ln w="9525">
            <a:noFill/>
            <a:miter lim="800000"/>
            <a:headEnd/>
            <a:tailEnd/>
          </a:ln>
        </p:spPr>
        <p:txBody>
          <a:bodyPr wrap="none" anchor="ctr"/>
          <a:lstStyle/>
          <a:p>
            <a:endParaRPr lang="zh-CN" altLang="zh-CN"/>
          </a:p>
        </p:txBody>
      </p:sp>
      <p:sp>
        <p:nvSpPr>
          <p:cNvPr id="31753" name="AutoShape 9"/>
          <p:cNvSpPr>
            <a:spLocks noChangeArrowheads="1"/>
          </p:cNvSpPr>
          <p:nvPr/>
        </p:nvSpPr>
        <p:spPr bwMode="auto">
          <a:xfrm>
            <a:off x="336550" y="900113"/>
            <a:ext cx="7667625" cy="2360612"/>
          </a:xfrm>
          <a:prstGeom prst="roundRect">
            <a:avLst>
              <a:gd name="adj" fmla="val 9764"/>
            </a:avLst>
          </a:prstGeom>
          <a:noFill/>
          <a:ln w="19050">
            <a:solidFill>
              <a:schemeClr val="bg2"/>
            </a:solidFill>
            <a:round/>
            <a:headEnd/>
            <a:tailEnd/>
          </a:ln>
        </p:spPr>
        <p:txBody>
          <a:bodyPr wrap="none" anchor="ctr"/>
          <a:lstStyle/>
          <a:p>
            <a:endParaRPr lang="zh-CN" altLang="zh-CN"/>
          </a:p>
        </p:txBody>
      </p:sp>
      <p:sp>
        <p:nvSpPr>
          <p:cNvPr id="31754" name="Freeform 10"/>
          <p:cNvSpPr>
            <a:spLocks/>
          </p:cNvSpPr>
          <p:nvPr/>
        </p:nvSpPr>
        <p:spPr bwMode="auto">
          <a:xfrm>
            <a:off x="266700" y="898525"/>
            <a:ext cx="7837488" cy="315913"/>
          </a:xfrm>
          <a:custGeom>
            <a:avLst/>
            <a:gdLst>
              <a:gd name="T0" fmla="*/ 2147483647 w 4937"/>
              <a:gd name="T1" fmla="*/ 2147483647 h 199"/>
              <a:gd name="T2" fmla="*/ 2147483647 w 4937"/>
              <a:gd name="T3" fmla="*/ 2147483647 h 199"/>
              <a:gd name="T4" fmla="*/ 2147483647 w 4937"/>
              <a:gd name="T5" fmla="*/ 0 h 199"/>
              <a:gd name="T6" fmla="*/ 2147483647 w 4937"/>
              <a:gd name="T7" fmla="*/ 2147483647 h 199"/>
              <a:gd name="T8" fmla="*/ 2147483647 w 4937"/>
              <a:gd name="T9" fmla="*/ 2147483647 h 199"/>
              <a:gd name="T10" fmla="*/ 0 60000 65536"/>
              <a:gd name="T11" fmla="*/ 0 60000 65536"/>
              <a:gd name="T12" fmla="*/ 0 60000 65536"/>
              <a:gd name="T13" fmla="*/ 0 60000 65536"/>
              <a:gd name="T14" fmla="*/ 0 60000 65536"/>
              <a:gd name="T15" fmla="*/ 0 w 4937"/>
              <a:gd name="T16" fmla="*/ 0 h 199"/>
              <a:gd name="T17" fmla="*/ 4937 w 4937"/>
              <a:gd name="T18" fmla="*/ 199 h 199"/>
            </a:gdLst>
            <a:ahLst/>
            <a:cxnLst>
              <a:cxn ang="T10">
                <a:pos x="T0" y="T1"/>
              </a:cxn>
              <a:cxn ang="T11">
                <a:pos x="T2" y="T3"/>
              </a:cxn>
              <a:cxn ang="T12">
                <a:pos x="T4" y="T5"/>
              </a:cxn>
              <a:cxn ang="T13">
                <a:pos x="T6" y="T7"/>
              </a:cxn>
              <a:cxn ang="T14">
                <a:pos x="T8" y="T9"/>
              </a:cxn>
            </a:cxnLst>
            <a:rect l="T15" t="T16" r="T17" b="T18"/>
            <a:pathLst>
              <a:path w="4937" h="199">
                <a:moveTo>
                  <a:pt x="38" y="194"/>
                </a:moveTo>
                <a:lnTo>
                  <a:pt x="4873" y="185"/>
                </a:lnTo>
                <a:cubicBezTo>
                  <a:pt x="4873" y="157"/>
                  <a:pt x="4937" y="3"/>
                  <a:pt x="4644" y="0"/>
                </a:cubicBezTo>
                <a:lnTo>
                  <a:pt x="234" y="1"/>
                </a:lnTo>
                <a:cubicBezTo>
                  <a:pt x="0" y="35"/>
                  <a:pt x="50" y="199"/>
                  <a:pt x="38" y="194"/>
                </a:cubicBezTo>
                <a:close/>
              </a:path>
            </a:pathLst>
          </a:custGeom>
          <a:gradFill rotWithShape="1">
            <a:gsLst>
              <a:gs pos="0">
                <a:srgbClr val="61616B"/>
              </a:gs>
              <a:gs pos="50000">
                <a:srgbClr val="D1D1E7"/>
              </a:gs>
              <a:gs pos="100000">
                <a:srgbClr val="61616B"/>
              </a:gs>
            </a:gsLst>
            <a:lin ang="2700000" scaled="1"/>
          </a:gradFill>
          <a:ln w="9525">
            <a:noFill/>
            <a:round/>
            <a:headEnd/>
            <a:tailEnd/>
          </a:ln>
        </p:spPr>
        <p:txBody>
          <a:bodyPr/>
          <a:lstStyle/>
          <a:p>
            <a:endParaRPr lang="zh-CN" altLang="en-US"/>
          </a:p>
        </p:txBody>
      </p:sp>
      <p:grpSp>
        <p:nvGrpSpPr>
          <p:cNvPr id="2" name="Group 11"/>
          <p:cNvGrpSpPr>
            <a:grpSpLocks/>
          </p:cNvGrpSpPr>
          <p:nvPr/>
        </p:nvGrpSpPr>
        <p:grpSpPr bwMode="auto">
          <a:xfrm>
            <a:off x="427038" y="2884488"/>
            <a:ext cx="1135062" cy="279400"/>
            <a:chOff x="589" y="686"/>
            <a:chExt cx="1202" cy="1111"/>
          </a:xfrm>
        </p:grpSpPr>
        <p:sp>
          <p:nvSpPr>
            <p:cNvPr id="32081" name="Freeform 12"/>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82" name="Freeform 13"/>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83" name="Freeform 14"/>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84" name="Freeform 15"/>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85" name="Freeform 16"/>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86" name="Freeform 17"/>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3" name="Group 18"/>
          <p:cNvGrpSpPr>
            <a:grpSpLocks/>
          </p:cNvGrpSpPr>
          <p:nvPr/>
        </p:nvGrpSpPr>
        <p:grpSpPr bwMode="auto">
          <a:xfrm>
            <a:off x="427038" y="2632075"/>
            <a:ext cx="1135062" cy="279400"/>
            <a:chOff x="589" y="686"/>
            <a:chExt cx="1202" cy="1111"/>
          </a:xfrm>
        </p:grpSpPr>
        <p:sp>
          <p:nvSpPr>
            <p:cNvPr id="32075" name="Freeform 19"/>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76" name="Freeform 20"/>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77" name="Freeform 21"/>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78" name="Freeform 22"/>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79" name="Freeform 23"/>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80" name="Freeform 24"/>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4" name="Group 25"/>
          <p:cNvGrpSpPr>
            <a:grpSpLocks/>
          </p:cNvGrpSpPr>
          <p:nvPr/>
        </p:nvGrpSpPr>
        <p:grpSpPr bwMode="auto">
          <a:xfrm>
            <a:off x="427038" y="2357438"/>
            <a:ext cx="1135062" cy="279400"/>
            <a:chOff x="589" y="686"/>
            <a:chExt cx="1202" cy="1111"/>
          </a:xfrm>
        </p:grpSpPr>
        <p:sp>
          <p:nvSpPr>
            <p:cNvPr id="32069" name="Freeform 26"/>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70" name="Freeform 27"/>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71" name="Freeform 28"/>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72" name="Freeform 29"/>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73" name="Freeform 30"/>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74" name="Freeform 31"/>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5" name="Group 32"/>
          <p:cNvGrpSpPr>
            <a:grpSpLocks/>
          </p:cNvGrpSpPr>
          <p:nvPr/>
        </p:nvGrpSpPr>
        <p:grpSpPr bwMode="auto">
          <a:xfrm>
            <a:off x="495300" y="1214438"/>
            <a:ext cx="990600" cy="280987"/>
            <a:chOff x="340" y="1613"/>
            <a:chExt cx="930" cy="227"/>
          </a:xfrm>
        </p:grpSpPr>
        <p:sp>
          <p:nvSpPr>
            <p:cNvPr id="1824801" name="AutoShape 33"/>
            <p:cNvSpPr>
              <a:spLocks noChangeArrowheads="1"/>
            </p:cNvSpPr>
            <p:nvPr/>
          </p:nvSpPr>
          <p:spPr bwMode="auto">
            <a:xfrm>
              <a:off x="340" y="1613"/>
              <a:ext cx="930" cy="227"/>
            </a:xfrm>
            <a:prstGeom prst="roundRect">
              <a:avLst>
                <a:gd name="adj" fmla="val 16667"/>
              </a:avLst>
            </a:prstGeom>
            <a:solidFill>
              <a:srgbClr val="B7BBD9"/>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2068" name="Rectangle 34"/>
            <p:cNvSpPr>
              <a:spLocks noChangeArrowheads="1"/>
            </p:cNvSpPr>
            <p:nvPr/>
          </p:nvSpPr>
          <p:spPr bwMode="auto">
            <a:xfrm>
              <a:off x="441" y="1672"/>
              <a:ext cx="668" cy="155"/>
            </a:xfrm>
            <a:prstGeom prst="rect">
              <a:avLst/>
            </a:prstGeom>
            <a:no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数据交换</a:t>
              </a:r>
            </a:p>
          </p:txBody>
        </p:sp>
      </p:grpSp>
      <p:sp>
        <p:nvSpPr>
          <p:cNvPr id="31759" name="Text Box 35"/>
          <p:cNvSpPr txBox="1">
            <a:spLocks noChangeArrowheads="1"/>
          </p:cNvSpPr>
          <p:nvPr/>
        </p:nvSpPr>
        <p:spPr bwMode="auto">
          <a:xfrm>
            <a:off x="3024188" y="911225"/>
            <a:ext cx="2286000" cy="274638"/>
          </a:xfrm>
          <a:prstGeom prst="rect">
            <a:avLst/>
          </a:prstGeom>
          <a:noFill/>
          <a:ln w="9525">
            <a:noFill/>
            <a:miter lim="800000"/>
            <a:headEnd/>
            <a:tailEnd/>
          </a:ln>
        </p:spPr>
        <p:txBody>
          <a:bodyPr wrap="none" lIns="0" tIns="0" rIns="0" bIns="0">
            <a:spAutoFit/>
          </a:bodyPr>
          <a:lstStyle/>
          <a:p>
            <a:r>
              <a:rPr lang="zh-CN" altLang="en-US">
                <a:ea typeface="黑体" pitchFamily="2" charset="-122"/>
              </a:rPr>
              <a:t>连锁零售管理端子系统</a:t>
            </a:r>
          </a:p>
        </p:txBody>
      </p:sp>
      <p:sp>
        <p:nvSpPr>
          <p:cNvPr id="31760" name="Rectangle 36"/>
          <p:cNvSpPr>
            <a:spLocks noChangeArrowheads="1"/>
          </p:cNvSpPr>
          <p:nvPr/>
        </p:nvSpPr>
        <p:spPr bwMode="auto">
          <a:xfrm>
            <a:off x="419100" y="2433638"/>
            <a:ext cx="762000" cy="192087"/>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接口参数</a:t>
            </a:r>
          </a:p>
        </p:txBody>
      </p:sp>
      <p:sp>
        <p:nvSpPr>
          <p:cNvPr id="31761" name="Rectangle 37"/>
          <p:cNvSpPr>
            <a:spLocks noChangeArrowheads="1"/>
          </p:cNvSpPr>
          <p:nvPr/>
        </p:nvSpPr>
        <p:spPr bwMode="auto">
          <a:xfrm>
            <a:off x="419100" y="2698750"/>
            <a:ext cx="711200" cy="192088"/>
          </a:xfrm>
          <a:prstGeom prst="rect">
            <a:avLst/>
          </a:prstGeom>
          <a:noFill/>
          <a:ln w="9525">
            <a:noFill/>
            <a:miter lim="800000"/>
            <a:headEnd/>
            <a:tailEnd/>
          </a:ln>
        </p:spPr>
        <p:txBody>
          <a:bodyPr wrap="none"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接口创建</a:t>
            </a:r>
          </a:p>
        </p:txBody>
      </p:sp>
      <p:sp>
        <p:nvSpPr>
          <p:cNvPr id="31762" name="Rectangle 38"/>
          <p:cNvSpPr>
            <a:spLocks noChangeArrowheads="1"/>
          </p:cNvSpPr>
          <p:nvPr/>
        </p:nvSpPr>
        <p:spPr bwMode="auto">
          <a:xfrm>
            <a:off x="419100" y="2967038"/>
            <a:ext cx="711200" cy="192087"/>
          </a:xfrm>
          <a:prstGeom prst="rect">
            <a:avLst/>
          </a:prstGeom>
          <a:noFill/>
          <a:ln w="9525">
            <a:noFill/>
            <a:miter lim="800000"/>
            <a:headEnd/>
            <a:tailEnd/>
          </a:ln>
        </p:spPr>
        <p:txBody>
          <a:bodyPr wrap="none"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数据传递</a:t>
            </a:r>
          </a:p>
        </p:txBody>
      </p:sp>
      <p:grpSp>
        <p:nvGrpSpPr>
          <p:cNvPr id="6" name="Group 39"/>
          <p:cNvGrpSpPr>
            <a:grpSpLocks/>
          </p:cNvGrpSpPr>
          <p:nvPr/>
        </p:nvGrpSpPr>
        <p:grpSpPr bwMode="auto">
          <a:xfrm>
            <a:off x="1562100" y="1214438"/>
            <a:ext cx="990600" cy="280987"/>
            <a:chOff x="340" y="1613"/>
            <a:chExt cx="930" cy="227"/>
          </a:xfrm>
        </p:grpSpPr>
        <p:sp>
          <p:nvSpPr>
            <p:cNvPr id="1824808" name="AutoShape 40"/>
            <p:cNvSpPr>
              <a:spLocks noChangeArrowheads="1"/>
            </p:cNvSpPr>
            <p:nvPr/>
          </p:nvSpPr>
          <p:spPr bwMode="auto">
            <a:xfrm>
              <a:off x="340" y="1613"/>
              <a:ext cx="930" cy="227"/>
            </a:xfrm>
            <a:prstGeom prst="roundRect">
              <a:avLst>
                <a:gd name="adj" fmla="val 16667"/>
              </a:avLst>
            </a:prstGeom>
            <a:solidFill>
              <a:srgbClr val="B7BBD9"/>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2066" name="Rectangle 41"/>
            <p:cNvSpPr>
              <a:spLocks noChangeArrowheads="1"/>
            </p:cNvSpPr>
            <p:nvPr/>
          </p:nvSpPr>
          <p:spPr bwMode="auto">
            <a:xfrm>
              <a:off x="441" y="1672"/>
              <a:ext cx="668" cy="155"/>
            </a:xfrm>
            <a:prstGeom prst="rect">
              <a:avLst/>
            </a:prstGeom>
            <a:no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系统管理</a:t>
              </a:r>
            </a:p>
          </p:txBody>
        </p:sp>
      </p:grpSp>
      <p:grpSp>
        <p:nvGrpSpPr>
          <p:cNvPr id="7" name="Group 42"/>
          <p:cNvGrpSpPr>
            <a:grpSpLocks/>
          </p:cNvGrpSpPr>
          <p:nvPr/>
        </p:nvGrpSpPr>
        <p:grpSpPr bwMode="auto">
          <a:xfrm>
            <a:off x="2628900" y="1214438"/>
            <a:ext cx="990600" cy="280987"/>
            <a:chOff x="340" y="1613"/>
            <a:chExt cx="930" cy="227"/>
          </a:xfrm>
        </p:grpSpPr>
        <p:sp>
          <p:nvSpPr>
            <p:cNvPr id="1824811" name="AutoShape 43"/>
            <p:cNvSpPr>
              <a:spLocks noChangeArrowheads="1"/>
            </p:cNvSpPr>
            <p:nvPr/>
          </p:nvSpPr>
          <p:spPr bwMode="auto">
            <a:xfrm>
              <a:off x="340" y="1613"/>
              <a:ext cx="930" cy="227"/>
            </a:xfrm>
            <a:prstGeom prst="roundRect">
              <a:avLst>
                <a:gd name="adj" fmla="val 16667"/>
              </a:avLst>
            </a:prstGeom>
            <a:solidFill>
              <a:srgbClr val="B7BBD9"/>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2064" name="Rectangle 44"/>
            <p:cNvSpPr>
              <a:spLocks noChangeArrowheads="1"/>
            </p:cNvSpPr>
            <p:nvPr/>
          </p:nvSpPr>
          <p:spPr bwMode="auto">
            <a:xfrm>
              <a:off x="441" y="1672"/>
              <a:ext cx="668" cy="155"/>
            </a:xfrm>
            <a:prstGeom prst="rect">
              <a:avLst/>
            </a:prstGeom>
            <a:no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基础设置</a:t>
              </a:r>
            </a:p>
          </p:txBody>
        </p:sp>
      </p:grpSp>
      <p:grpSp>
        <p:nvGrpSpPr>
          <p:cNvPr id="8" name="Group 45"/>
          <p:cNvGrpSpPr>
            <a:grpSpLocks/>
          </p:cNvGrpSpPr>
          <p:nvPr/>
        </p:nvGrpSpPr>
        <p:grpSpPr bwMode="auto">
          <a:xfrm>
            <a:off x="3695700" y="1214438"/>
            <a:ext cx="990600" cy="280987"/>
            <a:chOff x="340" y="1613"/>
            <a:chExt cx="930" cy="227"/>
          </a:xfrm>
        </p:grpSpPr>
        <p:sp>
          <p:nvSpPr>
            <p:cNvPr id="1824814" name="AutoShape 46"/>
            <p:cNvSpPr>
              <a:spLocks noChangeArrowheads="1"/>
            </p:cNvSpPr>
            <p:nvPr/>
          </p:nvSpPr>
          <p:spPr bwMode="auto">
            <a:xfrm>
              <a:off x="340" y="1613"/>
              <a:ext cx="930" cy="227"/>
            </a:xfrm>
            <a:prstGeom prst="roundRect">
              <a:avLst>
                <a:gd name="adj" fmla="val 16667"/>
              </a:avLst>
            </a:prstGeom>
            <a:solidFill>
              <a:srgbClr val="B7BBD9"/>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2062" name="Rectangle 47"/>
            <p:cNvSpPr>
              <a:spLocks noChangeArrowheads="1"/>
            </p:cNvSpPr>
            <p:nvPr/>
          </p:nvSpPr>
          <p:spPr bwMode="auto">
            <a:xfrm>
              <a:off x="441" y="1672"/>
              <a:ext cx="668" cy="155"/>
            </a:xfrm>
            <a:prstGeom prst="rect">
              <a:avLst/>
            </a:prstGeom>
            <a:no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价格管理</a:t>
              </a:r>
            </a:p>
          </p:txBody>
        </p:sp>
      </p:grpSp>
      <p:grpSp>
        <p:nvGrpSpPr>
          <p:cNvPr id="9" name="Group 48"/>
          <p:cNvGrpSpPr>
            <a:grpSpLocks/>
          </p:cNvGrpSpPr>
          <p:nvPr/>
        </p:nvGrpSpPr>
        <p:grpSpPr bwMode="auto">
          <a:xfrm>
            <a:off x="4762500" y="1214438"/>
            <a:ext cx="990600" cy="280987"/>
            <a:chOff x="340" y="1613"/>
            <a:chExt cx="930" cy="227"/>
          </a:xfrm>
        </p:grpSpPr>
        <p:sp>
          <p:nvSpPr>
            <p:cNvPr id="1824817" name="AutoShape 49"/>
            <p:cNvSpPr>
              <a:spLocks noChangeArrowheads="1"/>
            </p:cNvSpPr>
            <p:nvPr/>
          </p:nvSpPr>
          <p:spPr bwMode="auto">
            <a:xfrm>
              <a:off x="340" y="1613"/>
              <a:ext cx="930" cy="227"/>
            </a:xfrm>
            <a:prstGeom prst="roundRect">
              <a:avLst>
                <a:gd name="adj" fmla="val 16667"/>
              </a:avLst>
            </a:prstGeom>
            <a:solidFill>
              <a:srgbClr val="B7BBD9"/>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2060" name="Rectangle 50"/>
            <p:cNvSpPr>
              <a:spLocks noChangeArrowheads="1"/>
            </p:cNvSpPr>
            <p:nvPr/>
          </p:nvSpPr>
          <p:spPr bwMode="auto">
            <a:xfrm>
              <a:off x="441" y="1672"/>
              <a:ext cx="668" cy="155"/>
            </a:xfrm>
            <a:prstGeom prst="rect">
              <a:avLst/>
            </a:prstGeom>
            <a:no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折扣管理</a:t>
              </a:r>
            </a:p>
          </p:txBody>
        </p:sp>
      </p:grpSp>
      <p:grpSp>
        <p:nvGrpSpPr>
          <p:cNvPr id="10" name="Group 51"/>
          <p:cNvGrpSpPr>
            <a:grpSpLocks/>
          </p:cNvGrpSpPr>
          <p:nvPr/>
        </p:nvGrpSpPr>
        <p:grpSpPr bwMode="auto">
          <a:xfrm>
            <a:off x="5829300" y="1214438"/>
            <a:ext cx="990600" cy="280987"/>
            <a:chOff x="340" y="1613"/>
            <a:chExt cx="930" cy="227"/>
          </a:xfrm>
        </p:grpSpPr>
        <p:sp>
          <p:nvSpPr>
            <p:cNvPr id="1824820" name="AutoShape 52"/>
            <p:cNvSpPr>
              <a:spLocks noChangeArrowheads="1"/>
            </p:cNvSpPr>
            <p:nvPr/>
          </p:nvSpPr>
          <p:spPr bwMode="auto">
            <a:xfrm>
              <a:off x="340" y="1613"/>
              <a:ext cx="930" cy="227"/>
            </a:xfrm>
            <a:prstGeom prst="roundRect">
              <a:avLst>
                <a:gd name="adj" fmla="val 16667"/>
              </a:avLst>
            </a:prstGeom>
            <a:solidFill>
              <a:srgbClr val="B7BBD9"/>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2058" name="Rectangle 53"/>
            <p:cNvSpPr>
              <a:spLocks noChangeArrowheads="1"/>
            </p:cNvSpPr>
            <p:nvPr/>
          </p:nvSpPr>
          <p:spPr bwMode="auto">
            <a:xfrm>
              <a:off x="483" y="1672"/>
              <a:ext cx="584" cy="155"/>
            </a:xfrm>
            <a:prstGeom prst="rect">
              <a:avLst/>
            </a:prstGeom>
            <a:noFill/>
            <a:ln w="9525">
              <a:noFill/>
              <a:miter lim="800000"/>
              <a:headEnd/>
              <a:tailEnd/>
            </a:ln>
          </p:spPr>
          <p:txBody>
            <a:bodyPr wrap="none" lIns="0" tIns="0" rIns="0" bIns="0">
              <a:spAutoFit/>
            </a:bodyPr>
            <a:lstStyle/>
            <a:p>
              <a:pPr defTabSz="673100" eaLnBrk="0" hangingPunct="0">
                <a:lnSpc>
                  <a:spcPct val="90000"/>
                </a:lnSpc>
              </a:pPr>
              <a:r>
                <a:rPr lang="en-US" altLang="zh-CN" sz="1400">
                  <a:latin typeface="黑体" pitchFamily="2" charset="-122"/>
                  <a:ea typeface="黑体" pitchFamily="2" charset="-122"/>
                </a:rPr>
                <a:t>VIP</a:t>
              </a:r>
              <a:r>
                <a:rPr lang="zh-CN" altLang="en-US" sz="1400">
                  <a:latin typeface="黑体" pitchFamily="2" charset="-122"/>
                  <a:ea typeface="黑体" pitchFamily="2" charset="-122"/>
                </a:rPr>
                <a:t>管理</a:t>
              </a:r>
            </a:p>
          </p:txBody>
        </p:sp>
      </p:grpSp>
      <p:grpSp>
        <p:nvGrpSpPr>
          <p:cNvPr id="11" name="Group 54"/>
          <p:cNvGrpSpPr>
            <a:grpSpLocks/>
          </p:cNvGrpSpPr>
          <p:nvPr/>
        </p:nvGrpSpPr>
        <p:grpSpPr bwMode="auto">
          <a:xfrm>
            <a:off x="6896100" y="1214438"/>
            <a:ext cx="990600" cy="280987"/>
            <a:chOff x="340" y="1613"/>
            <a:chExt cx="930" cy="227"/>
          </a:xfrm>
        </p:grpSpPr>
        <p:sp>
          <p:nvSpPr>
            <p:cNvPr id="1824823" name="AutoShape 55"/>
            <p:cNvSpPr>
              <a:spLocks noChangeArrowheads="1"/>
            </p:cNvSpPr>
            <p:nvPr/>
          </p:nvSpPr>
          <p:spPr bwMode="auto">
            <a:xfrm>
              <a:off x="340" y="1613"/>
              <a:ext cx="930" cy="227"/>
            </a:xfrm>
            <a:prstGeom prst="roundRect">
              <a:avLst>
                <a:gd name="adj" fmla="val 16667"/>
              </a:avLst>
            </a:prstGeom>
            <a:solidFill>
              <a:srgbClr val="B7BBD9"/>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2056" name="Rectangle 56"/>
            <p:cNvSpPr>
              <a:spLocks noChangeArrowheads="1"/>
            </p:cNvSpPr>
            <p:nvPr/>
          </p:nvSpPr>
          <p:spPr bwMode="auto">
            <a:xfrm>
              <a:off x="441" y="1672"/>
              <a:ext cx="668" cy="155"/>
            </a:xfrm>
            <a:prstGeom prst="rect">
              <a:avLst/>
            </a:prstGeom>
            <a:no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统计查询</a:t>
              </a:r>
            </a:p>
          </p:txBody>
        </p:sp>
      </p:grpSp>
      <p:grpSp>
        <p:nvGrpSpPr>
          <p:cNvPr id="12" name="Group 57"/>
          <p:cNvGrpSpPr>
            <a:grpSpLocks/>
          </p:cNvGrpSpPr>
          <p:nvPr/>
        </p:nvGrpSpPr>
        <p:grpSpPr bwMode="auto">
          <a:xfrm>
            <a:off x="2560638" y="2916238"/>
            <a:ext cx="1135062" cy="279400"/>
            <a:chOff x="589" y="686"/>
            <a:chExt cx="1202" cy="1111"/>
          </a:xfrm>
        </p:grpSpPr>
        <p:sp>
          <p:nvSpPr>
            <p:cNvPr id="32049" name="Freeform 58"/>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50" name="Freeform 59"/>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51" name="Freeform 60"/>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52" name="Freeform 61"/>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53" name="Freeform 62"/>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54" name="Freeform 63"/>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13" name="Group 64"/>
          <p:cNvGrpSpPr>
            <a:grpSpLocks/>
          </p:cNvGrpSpPr>
          <p:nvPr/>
        </p:nvGrpSpPr>
        <p:grpSpPr bwMode="auto">
          <a:xfrm>
            <a:off x="2560638" y="2662238"/>
            <a:ext cx="1135062" cy="279400"/>
            <a:chOff x="589" y="686"/>
            <a:chExt cx="1202" cy="1111"/>
          </a:xfrm>
        </p:grpSpPr>
        <p:sp>
          <p:nvSpPr>
            <p:cNvPr id="32043" name="Freeform 65"/>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44" name="Freeform 66"/>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45" name="Freeform 67"/>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46" name="Freeform 68"/>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47" name="Freeform 69"/>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48" name="Freeform 70"/>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14" name="Group 71"/>
          <p:cNvGrpSpPr>
            <a:grpSpLocks/>
          </p:cNvGrpSpPr>
          <p:nvPr/>
        </p:nvGrpSpPr>
        <p:grpSpPr bwMode="auto">
          <a:xfrm>
            <a:off x="2560638" y="2382838"/>
            <a:ext cx="1135062" cy="279400"/>
            <a:chOff x="589" y="686"/>
            <a:chExt cx="1202" cy="1111"/>
          </a:xfrm>
        </p:grpSpPr>
        <p:sp>
          <p:nvSpPr>
            <p:cNvPr id="32037" name="Freeform 72"/>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38" name="Freeform 73"/>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39" name="Freeform 74"/>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40" name="Freeform 75"/>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41" name="Freeform 76"/>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42" name="Freeform 77"/>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1772" name="Rectangle 78"/>
          <p:cNvSpPr>
            <a:spLocks noChangeArrowheads="1"/>
          </p:cNvSpPr>
          <p:nvPr/>
        </p:nvSpPr>
        <p:spPr bwMode="auto">
          <a:xfrm>
            <a:off x="2552700" y="2470150"/>
            <a:ext cx="762000"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商品调整</a:t>
            </a:r>
          </a:p>
        </p:txBody>
      </p:sp>
      <p:sp>
        <p:nvSpPr>
          <p:cNvPr id="31773" name="Rectangle 79"/>
          <p:cNvSpPr>
            <a:spLocks noChangeArrowheads="1"/>
          </p:cNvSpPr>
          <p:nvPr/>
        </p:nvSpPr>
        <p:spPr bwMode="auto">
          <a:xfrm>
            <a:off x="2552700" y="3003550"/>
            <a:ext cx="762000"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其他档案</a:t>
            </a:r>
          </a:p>
        </p:txBody>
      </p:sp>
      <p:grpSp>
        <p:nvGrpSpPr>
          <p:cNvPr id="15" name="Group 80"/>
          <p:cNvGrpSpPr>
            <a:grpSpLocks/>
          </p:cNvGrpSpPr>
          <p:nvPr/>
        </p:nvGrpSpPr>
        <p:grpSpPr bwMode="auto">
          <a:xfrm>
            <a:off x="2552700" y="2128838"/>
            <a:ext cx="1135063" cy="279400"/>
            <a:chOff x="1680" y="960"/>
            <a:chExt cx="715" cy="176"/>
          </a:xfrm>
        </p:grpSpPr>
        <p:grpSp>
          <p:nvGrpSpPr>
            <p:cNvPr id="16" name="Group 81"/>
            <p:cNvGrpSpPr>
              <a:grpSpLocks/>
            </p:cNvGrpSpPr>
            <p:nvPr/>
          </p:nvGrpSpPr>
          <p:grpSpPr bwMode="auto">
            <a:xfrm>
              <a:off x="1680" y="960"/>
              <a:ext cx="715" cy="176"/>
              <a:chOff x="589" y="686"/>
              <a:chExt cx="1202" cy="1111"/>
            </a:xfrm>
          </p:grpSpPr>
          <p:sp>
            <p:nvSpPr>
              <p:cNvPr id="32031" name="Freeform 82"/>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32" name="Freeform 83"/>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33" name="Freeform 84"/>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34" name="Freeform 85"/>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35" name="Freeform 86"/>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36" name="Freeform 87"/>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2030" name="Rectangle 88"/>
            <p:cNvSpPr>
              <a:spLocks noChangeArrowheads="1"/>
            </p:cNvSpPr>
            <p:nvPr/>
          </p:nvSpPr>
          <p:spPr bwMode="auto">
            <a:xfrm>
              <a:off x="1680" y="1008"/>
              <a:ext cx="480" cy="121"/>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门店档案</a:t>
              </a:r>
            </a:p>
          </p:txBody>
        </p:sp>
      </p:grpSp>
      <p:sp>
        <p:nvSpPr>
          <p:cNvPr id="31775" name="Rectangle 89"/>
          <p:cNvSpPr>
            <a:spLocks noChangeArrowheads="1"/>
          </p:cNvSpPr>
          <p:nvPr/>
        </p:nvSpPr>
        <p:spPr bwMode="auto">
          <a:xfrm>
            <a:off x="2552700" y="2738438"/>
            <a:ext cx="762000" cy="192087"/>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零售类型</a:t>
            </a:r>
          </a:p>
        </p:txBody>
      </p:sp>
      <p:grpSp>
        <p:nvGrpSpPr>
          <p:cNvPr id="17" name="Group 90"/>
          <p:cNvGrpSpPr>
            <a:grpSpLocks/>
          </p:cNvGrpSpPr>
          <p:nvPr/>
        </p:nvGrpSpPr>
        <p:grpSpPr bwMode="auto">
          <a:xfrm>
            <a:off x="3543300" y="2916238"/>
            <a:ext cx="1211263" cy="279400"/>
            <a:chOff x="589" y="686"/>
            <a:chExt cx="1202" cy="1111"/>
          </a:xfrm>
        </p:grpSpPr>
        <p:sp>
          <p:nvSpPr>
            <p:cNvPr id="32023" name="Freeform 91"/>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24" name="Freeform 92"/>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25" name="Freeform 93"/>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26" name="Freeform 94"/>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27" name="Freeform 95"/>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28" name="Freeform 96"/>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18" name="Group 97"/>
          <p:cNvGrpSpPr>
            <a:grpSpLocks/>
          </p:cNvGrpSpPr>
          <p:nvPr/>
        </p:nvGrpSpPr>
        <p:grpSpPr bwMode="auto">
          <a:xfrm>
            <a:off x="3543300" y="2662238"/>
            <a:ext cx="1211263" cy="279400"/>
            <a:chOff x="589" y="686"/>
            <a:chExt cx="1202" cy="1111"/>
          </a:xfrm>
        </p:grpSpPr>
        <p:sp>
          <p:nvSpPr>
            <p:cNvPr id="32017" name="Freeform 98"/>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18" name="Freeform 99"/>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19" name="Freeform 100"/>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20" name="Freeform 101"/>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21" name="Freeform 102"/>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22" name="Freeform 103"/>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1778" name="Rectangle 104"/>
          <p:cNvSpPr>
            <a:spLocks noChangeArrowheads="1"/>
          </p:cNvSpPr>
          <p:nvPr/>
        </p:nvSpPr>
        <p:spPr bwMode="auto">
          <a:xfrm>
            <a:off x="3543300" y="3003550"/>
            <a:ext cx="914400"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零售价格表</a:t>
            </a:r>
          </a:p>
        </p:txBody>
      </p:sp>
      <p:sp>
        <p:nvSpPr>
          <p:cNvPr id="31779" name="Rectangle 105"/>
          <p:cNvSpPr>
            <a:spLocks noChangeArrowheads="1"/>
          </p:cNvSpPr>
          <p:nvPr/>
        </p:nvSpPr>
        <p:spPr bwMode="auto">
          <a:xfrm>
            <a:off x="3543300" y="2774950"/>
            <a:ext cx="914400"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零售调价单</a:t>
            </a:r>
          </a:p>
        </p:txBody>
      </p:sp>
      <p:grpSp>
        <p:nvGrpSpPr>
          <p:cNvPr id="19" name="Group 106"/>
          <p:cNvGrpSpPr>
            <a:grpSpLocks/>
          </p:cNvGrpSpPr>
          <p:nvPr/>
        </p:nvGrpSpPr>
        <p:grpSpPr bwMode="auto">
          <a:xfrm>
            <a:off x="4610100" y="2916238"/>
            <a:ext cx="1135063" cy="279400"/>
            <a:chOff x="589" y="686"/>
            <a:chExt cx="1202" cy="1111"/>
          </a:xfrm>
        </p:grpSpPr>
        <p:sp>
          <p:nvSpPr>
            <p:cNvPr id="32011" name="Freeform 107"/>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12" name="Freeform 108"/>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13" name="Freeform 109"/>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14" name="Freeform 110"/>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15" name="Freeform 111"/>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16" name="Freeform 112"/>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20" name="Group 113"/>
          <p:cNvGrpSpPr>
            <a:grpSpLocks/>
          </p:cNvGrpSpPr>
          <p:nvPr/>
        </p:nvGrpSpPr>
        <p:grpSpPr bwMode="auto">
          <a:xfrm>
            <a:off x="4618038" y="2662238"/>
            <a:ext cx="1135062" cy="279400"/>
            <a:chOff x="589" y="686"/>
            <a:chExt cx="1202" cy="1111"/>
          </a:xfrm>
        </p:grpSpPr>
        <p:sp>
          <p:nvSpPr>
            <p:cNvPr id="32005" name="Freeform 114"/>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06" name="Freeform 115"/>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07" name="Freeform 116"/>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08" name="Freeform 117"/>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09" name="Freeform 118"/>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10" name="Freeform 119"/>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1782" name="Rectangle 120"/>
          <p:cNvSpPr>
            <a:spLocks noChangeArrowheads="1"/>
          </p:cNvSpPr>
          <p:nvPr/>
        </p:nvSpPr>
        <p:spPr bwMode="auto">
          <a:xfrm>
            <a:off x="4610100" y="2738438"/>
            <a:ext cx="762000" cy="192087"/>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折扣卡</a:t>
            </a:r>
          </a:p>
        </p:txBody>
      </p:sp>
      <p:sp>
        <p:nvSpPr>
          <p:cNvPr id="31783" name="Rectangle 121"/>
          <p:cNvSpPr>
            <a:spLocks noChangeArrowheads="1"/>
          </p:cNvSpPr>
          <p:nvPr/>
        </p:nvSpPr>
        <p:spPr bwMode="auto">
          <a:xfrm>
            <a:off x="4610100" y="3003550"/>
            <a:ext cx="762000"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整单折扣</a:t>
            </a:r>
          </a:p>
        </p:txBody>
      </p:sp>
      <p:grpSp>
        <p:nvGrpSpPr>
          <p:cNvPr id="21" name="Group 122"/>
          <p:cNvGrpSpPr>
            <a:grpSpLocks/>
          </p:cNvGrpSpPr>
          <p:nvPr/>
        </p:nvGrpSpPr>
        <p:grpSpPr bwMode="auto">
          <a:xfrm>
            <a:off x="5600700" y="2916238"/>
            <a:ext cx="1135063" cy="279400"/>
            <a:chOff x="589" y="686"/>
            <a:chExt cx="1202" cy="1111"/>
          </a:xfrm>
        </p:grpSpPr>
        <p:sp>
          <p:nvSpPr>
            <p:cNvPr id="31999" name="Freeform 123"/>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2000" name="Freeform 124"/>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2001" name="Freeform 125"/>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2002" name="Freeform 126"/>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2003" name="Freeform 127"/>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2004" name="Freeform 128"/>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22" name="Group 129"/>
          <p:cNvGrpSpPr>
            <a:grpSpLocks/>
          </p:cNvGrpSpPr>
          <p:nvPr/>
        </p:nvGrpSpPr>
        <p:grpSpPr bwMode="auto">
          <a:xfrm>
            <a:off x="5608638" y="2662238"/>
            <a:ext cx="1135062" cy="279400"/>
            <a:chOff x="589" y="686"/>
            <a:chExt cx="1202" cy="1111"/>
          </a:xfrm>
        </p:grpSpPr>
        <p:sp>
          <p:nvSpPr>
            <p:cNvPr id="31993" name="Freeform 130"/>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94" name="Freeform 131"/>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95" name="Freeform 132"/>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1996" name="Freeform 133"/>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97" name="Freeform 134"/>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1998" name="Freeform 135"/>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1786" name="Rectangle 136"/>
          <p:cNvSpPr>
            <a:spLocks noChangeArrowheads="1"/>
          </p:cNvSpPr>
          <p:nvPr/>
        </p:nvSpPr>
        <p:spPr bwMode="auto">
          <a:xfrm>
            <a:off x="5600700" y="3003550"/>
            <a:ext cx="762000"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积分兑付</a:t>
            </a:r>
          </a:p>
        </p:txBody>
      </p:sp>
      <p:sp>
        <p:nvSpPr>
          <p:cNvPr id="31787" name="Rectangle 137"/>
          <p:cNvSpPr>
            <a:spLocks noChangeArrowheads="1"/>
          </p:cNvSpPr>
          <p:nvPr/>
        </p:nvSpPr>
        <p:spPr bwMode="auto">
          <a:xfrm>
            <a:off x="5600700" y="2738438"/>
            <a:ext cx="762000" cy="192087"/>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积分规则</a:t>
            </a:r>
          </a:p>
        </p:txBody>
      </p:sp>
      <p:grpSp>
        <p:nvGrpSpPr>
          <p:cNvPr id="23" name="Group 138"/>
          <p:cNvGrpSpPr>
            <a:grpSpLocks/>
          </p:cNvGrpSpPr>
          <p:nvPr/>
        </p:nvGrpSpPr>
        <p:grpSpPr bwMode="auto">
          <a:xfrm>
            <a:off x="6591300" y="2916238"/>
            <a:ext cx="1371600" cy="279400"/>
            <a:chOff x="589" y="686"/>
            <a:chExt cx="1202" cy="1111"/>
          </a:xfrm>
        </p:grpSpPr>
        <p:sp>
          <p:nvSpPr>
            <p:cNvPr id="31987" name="Freeform 139"/>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88" name="Freeform 140"/>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89" name="Freeform 141"/>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1990" name="Freeform 142"/>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91" name="Freeform 143"/>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1992" name="Freeform 144"/>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24" name="Group 145"/>
          <p:cNvGrpSpPr>
            <a:grpSpLocks/>
          </p:cNvGrpSpPr>
          <p:nvPr/>
        </p:nvGrpSpPr>
        <p:grpSpPr bwMode="auto">
          <a:xfrm>
            <a:off x="6591300" y="2128838"/>
            <a:ext cx="1371600" cy="279400"/>
            <a:chOff x="589" y="686"/>
            <a:chExt cx="1202" cy="1111"/>
          </a:xfrm>
        </p:grpSpPr>
        <p:sp>
          <p:nvSpPr>
            <p:cNvPr id="31981" name="Freeform 146"/>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82" name="Freeform 147"/>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83" name="Freeform 148"/>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1984" name="Freeform 149"/>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85" name="Freeform 150"/>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1986" name="Freeform 151"/>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grpSp>
        <p:nvGrpSpPr>
          <p:cNvPr id="25" name="Group 152"/>
          <p:cNvGrpSpPr>
            <a:grpSpLocks/>
          </p:cNvGrpSpPr>
          <p:nvPr/>
        </p:nvGrpSpPr>
        <p:grpSpPr bwMode="auto">
          <a:xfrm>
            <a:off x="6591300" y="2662238"/>
            <a:ext cx="1371600" cy="279400"/>
            <a:chOff x="589" y="686"/>
            <a:chExt cx="1202" cy="1111"/>
          </a:xfrm>
        </p:grpSpPr>
        <p:sp>
          <p:nvSpPr>
            <p:cNvPr id="31975" name="Freeform 153"/>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76" name="Freeform 154"/>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77" name="Freeform 155"/>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1978" name="Freeform 156"/>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79" name="Freeform 157"/>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1980" name="Freeform 158"/>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1791" name="Rectangle 159"/>
          <p:cNvSpPr>
            <a:spLocks noChangeArrowheads="1"/>
          </p:cNvSpPr>
          <p:nvPr/>
        </p:nvSpPr>
        <p:spPr bwMode="auto">
          <a:xfrm>
            <a:off x="6591300" y="3003550"/>
            <a:ext cx="1066800"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促销组合分析</a:t>
            </a:r>
          </a:p>
        </p:txBody>
      </p:sp>
      <p:sp>
        <p:nvSpPr>
          <p:cNvPr id="31792" name="Rectangle 160"/>
          <p:cNvSpPr>
            <a:spLocks noChangeArrowheads="1"/>
          </p:cNvSpPr>
          <p:nvPr/>
        </p:nvSpPr>
        <p:spPr bwMode="auto">
          <a:xfrm>
            <a:off x="6591300" y="2738438"/>
            <a:ext cx="1066800" cy="192087"/>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营业员分析</a:t>
            </a:r>
          </a:p>
        </p:txBody>
      </p:sp>
      <p:grpSp>
        <p:nvGrpSpPr>
          <p:cNvPr id="26" name="Group 161"/>
          <p:cNvGrpSpPr>
            <a:grpSpLocks/>
          </p:cNvGrpSpPr>
          <p:nvPr/>
        </p:nvGrpSpPr>
        <p:grpSpPr bwMode="auto">
          <a:xfrm>
            <a:off x="1417638" y="2916238"/>
            <a:ext cx="1135062" cy="279400"/>
            <a:chOff x="1680" y="960"/>
            <a:chExt cx="715" cy="176"/>
          </a:xfrm>
        </p:grpSpPr>
        <p:grpSp>
          <p:nvGrpSpPr>
            <p:cNvPr id="27" name="Group 162"/>
            <p:cNvGrpSpPr>
              <a:grpSpLocks/>
            </p:cNvGrpSpPr>
            <p:nvPr/>
          </p:nvGrpSpPr>
          <p:grpSpPr bwMode="auto">
            <a:xfrm>
              <a:off x="1680" y="960"/>
              <a:ext cx="715" cy="176"/>
              <a:chOff x="589" y="686"/>
              <a:chExt cx="1202" cy="1111"/>
            </a:xfrm>
          </p:grpSpPr>
          <p:sp>
            <p:nvSpPr>
              <p:cNvPr id="31969" name="Freeform 163"/>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70" name="Freeform 164"/>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71" name="Freeform 165"/>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1972" name="Freeform 166"/>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73" name="Freeform 167"/>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1974" name="Freeform 168"/>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1968" name="Rectangle 169"/>
            <p:cNvSpPr>
              <a:spLocks noChangeArrowheads="1"/>
            </p:cNvSpPr>
            <p:nvPr/>
          </p:nvSpPr>
          <p:spPr bwMode="auto">
            <a:xfrm>
              <a:off x="1680" y="1008"/>
              <a:ext cx="480" cy="121"/>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系统参数</a:t>
              </a:r>
            </a:p>
          </p:txBody>
        </p:sp>
      </p:grpSp>
      <p:grpSp>
        <p:nvGrpSpPr>
          <p:cNvPr id="28" name="Group 170"/>
          <p:cNvGrpSpPr>
            <a:grpSpLocks/>
          </p:cNvGrpSpPr>
          <p:nvPr/>
        </p:nvGrpSpPr>
        <p:grpSpPr bwMode="auto">
          <a:xfrm>
            <a:off x="1409700" y="2636838"/>
            <a:ext cx="1135063" cy="279400"/>
            <a:chOff x="1680" y="960"/>
            <a:chExt cx="715" cy="176"/>
          </a:xfrm>
        </p:grpSpPr>
        <p:grpSp>
          <p:nvGrpSpPr>
            <p:cNvPr id="29" name="Group 171"/>
            <p:cNvGrpSpPr>
              <a:grpSpLocks/>
            </p:cNvGrpSpPr>
            <p:nvPr/>
          </p:nvGrpSpPr>
          <p:grpSpPr bwMode="auto">
            <a:xfrm>
              <a:off x="1680" y="960"/>
              <a:ext cx="715" cy="176"/>
              <a:chOff x="589" y="686"/>
              <a:chExt cx="1202" cy="1111"/>
            </a:xfrm>
          </p:grpSpPr>
          <p:sp>
            <p:nvSpPr>
              <p:cNvPr id="31961" name="Freeform 172"/>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62" name="Freeform 173"/>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63" name="Freeform 174"/>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1964" name="Freeform 175"/>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65" name="Freeform 176"/>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1966" name="Freeform 177"/>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1960" name="Rectangle 178"/>
            <p:cNvSpPr>
              <a:spLocks noChangeArrowheads="1"/>
            </p:cNvSpPr>
            <p:nvPr/>
          </p:nvSpPr>
          <p:spPr bwMode="auto">
            <a:xfrm>
              <a:off x="1680" y="1008"/>
              <a:ext cx="480" cy="121"/>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操作权限</a:t>
              </a:r>
            </a:p>
          </p:txBody>
        </p:sp>
      </p:grpSp>
      <p:sp>
        <p:nvSpPr>
          <p:cNvPr id="31795" name="Rectangle 179"/>
          <p:cNvSpPr>
            <a:spLocks noChangeArrowheads="1"/>
          </p:cNvSpPr>
          <p:nvPr/>
        </p:nvSpPr>
        <p:spPr bwMode="auto">
          <a:xfrm>
            <a:off x="6591300" y="2205038"/>
            <a:ext cx="1066800" cy="192087"/>
          </a:xfrm>
          <a:prstGeom prst="rect">
            <a:avLst/>
          </a:prstGeom>
          <a:noFill/>
          <a:ln w="9525">
            <a:noFill/>
            <a:miter lim="800000"/>
            <a:headEnd/>
            <a:tailEnd/>
          </a:ln>
        </p:spPr>
        <p:txBody>
          <a:bodyPr lIns="0" tIns="0" rIns="0" bIns="0">
            <a:spAutoFit/>
          </a:bodyPr>
          <a:lstStyle/>
          <a:p>
            <a:pPr defTabSz="673100" eaLnBrk="0" hangingPunct="0">
              <a:lnSpc>
                <a:spcPct val="90000"/>
              </a:lnSpc>
            </a:pPr>
            <a:r>
              <a:rPr lang="en-US" altLang="zh-CN" sz="1400">
                <a:solidFill>
                  <a:schemeClr val="bg1"/>
                </a:solidFill>
                <a:latin typeface="华文中宋" pitchFamily="2" charset="-122"/>
                <a:ea typeface="华文中宋" pitchFamily="2" charset="-122"/>
              </a:rPr>
              <a:t>VIP</a:t>
            </a:r>
            <a:r>
              <a:rPr lang="zh-CN" altLang="en-US" sz="1400">
                <a:solidFill>
                  <a:schemeClr val="bg1"/>
                </a:solidFill>
                <a:latin typeface="华文中宋" pitchFamily="2" charset="-122"/>
                <a:ea typeface="华文中宋" pitchFamily="2" charset="-122"/>
              </a:rPr>
              <a:t>相关报表</a:t>
            </a:r>
          </a:p>
        </p:txBody>
      </p:sp>
      <p:sp>
        <p:nvSpPr>
          <p:cNvPr id="31796" name="Rectangle 180"/>
          <p:cNvSpPr>
            <a:spLocks noChangeArrowheads="1"/>
          </p:cNvSpPr>
          <p:nvPr/>
        </p:nvSpPr>
        <p:spPr bwMode="auto">
          <a:xfrm>
            <a:off x="342900" y="4479925"/>
            <a:ext cx="7696200" cy="1525588"/>
          </a:xfrm>
          <a:prstGeom prst="rect">
            <a:avLst/>
          </a:prstGeom>
          <a:gradFill rotWithShape="1">
            <a:gsLst>
              <a:gs pos="0">
                <a:srgbClr val="E5E4C0"/>
              </a:gs>
              <a:gs pos="100000">
                <a:schemeClr val="bg1"/>
              </a:gs>
            </a:gsLst>
            <a:lin ang="5400000" scaled="1"/>
          </a:gradFill>
          <a:ln w="9525">
            <a:noFill/>
            <a:miter lim="800000"/>
            <a:headEnd/>
            <a:tailEnd/>
          </a:ln>
        </p:spPr>
        <p:txBody>
          <a:bodyPr wrap="none" anchor="ctr"/>
          <a:lstStyle/>
          <a:p>
            <a:endParaRPr lang="zh-CN" altLang="zh-CN"/>
          </a:p>
        </p:txBody>
      </p:sp>
      <p:grpSp>
        <p:nvGrpSpPr>
          <p:cNvPr id="30" name="Group 181"/>
          <p:cNvGrpSpPr>
            <a:grpSpLocks/>
          </p:cNvGrpSpPr>
          <p:nvPr/>
        </p:nvGrpSpPr>
        <p:grpSpPr bwMode="auto">
          <a:xfrm>
            <a:off x="495300" y="5851525"/>
            <a:ext cx="1597025" cy="303213"/>
            <a:chOff x="589" y="686"/>
            <a:chExt cx="1202" cy="1111"/>
          </a:xfrm>
        </p:grpSpPr>
        <p:sp>
          <p:nvSpPr>
            <p:cNvPr id="31953" name="Freeform 182"/>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54" name="Freeform 183"/>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55" name="Freeform 184"/>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956" name="Freeform 185"/>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57" name="Freeform 186"/>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958" name="Freeform 187"/>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sp>
        <p:nvSpPr>
          <p:cNvPr id="31798" name="Rectangle 188"/>
          <p:cNvSpPr>
            <a:spLocks noChangeArrowheads="1"/>
          </p:cNvSpPr>
          <p:nvPr/>
        </p:nvSpPr>
        <p:spPr bwMode="auto">
          <a:xfrm>
            <a:off x="495300" y="5927725"/>
            <a:ext cx="1292225"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设备管理</a:t>
            </a:r>
          </a:p>
        </p:txBody>
      </p:sp>
      <p:grpSp>
        <p:nvGrpSpPr>
          <p:cNvPr id="31" name="Group 189"/>
          <p:cNvGrpSpPr>
            <a:grpSpLocks/>
          </p:cNvGrpSpPr>
          <p:nvPr/>
        </p:nvGrpSpPr>
        <p:grpSpPr bwMode="auto">
          <a:xfrm>
            <a:off x="723900" y="4503738"/>
            <a:ext cx="987425" cy="280987"/>
            <a:chOff x="340" y="1613"/>
            <a:chExt cx="930" cy="227"/>
          </a:xfrm>
        </p:grpSpPr>
        <p:sp>
          <p:nvSpPr>
            <p:cNvPr id="1824958" name="AutoShape 190"/>
            <p:cNvSpPr>
              <a:spLocks noChangeArrowheads="1"/>
            </p:cNvSpPr>
            <p:nvPr/>
          </p:nvSpPr>
          <p:spPr bwMode="auto">
            <a:xfrm>
              <a:off x="340" y="1613"/>
              <a:ext cx="930" cy="227"/>
            </a:xfrm>
            <a:prstGeom prst="roundRect">
              <a:avLst>
                <a:gd name="adj" fmla="val 16667"/>
              </a:avLst>
            </a:prstGeom>
            <a:solidFill>
              <a:srgbClr val="7F9E52"/>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1952" name="Rectangle 191"/>
            <p:cNvSpPr>
              <a:spLocks noChangeArrowheads="1"/>
            </p:cNvSpPr>
            <p:nvPr/>
          </p:nvSpPr>
          <p:spPr bwMode="auto">
            <a:xfrm>
              <a:off x="443" y="1672"/>
              <a:ext cx="668" cy="155"/>
            </a:xfrm>
            <a:prstGeom prst="rect">
              <a:avLst/>
            </a:prstGeom>
            <a:solidFill>
              <a:srgbClr val="7F9E52"/>
            </a:solid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系统管理</a:t>
              </a:r>
            </a:p>
          </p:txBody>
        </p:sp>
      </p:grpSp>
      <p:grpSp>
        <p:nvGrpSpPr>
          <p:cNvPr id="31744" name="Group 192"/>
          <p:cNvGrpSpPr>
            <a:grpSpLocks/>
          </p:cNvGrpSpPr>
          <p:nvPr/>
        </p:nvGrpSpPr>
        <p:grpSpPr bwMode="auto">
          <a:xfrm>
            <a:off x="2244725" y="4503738"/>
            <a:ext cx="989013" cy="280987"/>
            <a:chOff x="340" y="1613"/>
            <a:chExt cx="930" cy="227"/>
          </a:xfrm>
        </p:grpSpPr>
        <p:sp>
          <p:nvSpPr>
            <p:cNvPr id="1824961" name="AutoShape 193"/>
            <p:cNvSpPr>
              <a:spLocks noChangeArrowheads="1"/>
            </p:cNvSpPr>
            <p:nvPr/>
          </p:nvSpPr>
          <p:spPr bwMode="auto">
            <a:xfrm>
              <a:off x="340" y="1613"/>
              <a:ext cx="930" cy="227"/>
            </a:xfrm>
            <a:prstGeom prst="roundRect">
              <a:avLst>
                <a:gd name="adj" fmla="val 16667"/>
              </a:avLst>
            </a:prstGeom>
            <a:solidFill>
              <a:srgbClr val="7F9E52"/>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1950" name="Rectangle 194"/>
            <p:cNvSpPr>
              <a:spLocks noChangeArrowheads="1"/>
            </p:cNvSpPr>
            <p:nvPr/>
          </p:nvSpPr>
          <p:spPr bwMode="auto">
            <a:xfrm>
              <a:off x="443" y="1672"/>
              <a:ext cx="669" cy="155"/>
            </a:xfrm>
            <a:prstGeom prst="rect">
              <a:avLst/>
            </a:prstGeom>
            <a:solidFill>
              <a:srgbClr val="7F9E52"/>
            </a:solid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基础设置</a:t>
              </a:r>
            </a:p>
          </p:txBody>
        </p:sp>
      </p:grpSp>
      <p:grpSp>
        <p:nvGrpSpPr>
          <p:cNvPr id="31745" name="Group 195"/>
          <p:cNvGrpSpPr>
            <a:grpSpLocks/>
          </p:cNvGrpSpPr>
          <p:nvPr/>
        </p:nvGrpSpPr>
        <p:grpSpPr bwMode="auto">
          <a:xfrm>
            <a:off x="3765550" y="4503738"/>
            <a:ext cx="989013" cy="280987"/>
            <a:chOff x="340" y="1613"/>
            <a:chExt cx="930" cy="227"/>
          </a:xfrm>
        </p:grpSpPr>
        <p:sp>
          <p:nvSpPr>
            <p:cNvPr id="1824964" name="AutoShape 196"/>
            <p:cNvSpPr>
              <a:spLocks noChangeArrowheads="1"/>
            </p:cNvSpPr>
            <p:nvPr/>
          </p:nvSpPr>
          <p:spPr bwMode="auto">
            <a:xfrm>
              <a:off x="340" y="1613"/>
              <a:ext cx="930" cy="227"/>
            </a:xfrm>
            <a:prstGeom prst="roundRect">
              <a:avLst>
                <a:gd name="adj" fmla="val 16667"/>
              </a:avLst>
            </a:prstGeom>
            <a:solidFill>
              <a:srgbClr val="7F9E52"/>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1948" name="Rectangle 197"/>
            <p:cNvSpPr>
              <a:spLocks noChangeArrowheads="1"/>
            </p:cNvSpPr>
            <p:nvPr/>
          </p:nvSpPr>
          <p:spPr bwMode="auto">
            <a:xfrm>
              <a:off x="440" y="1672"/>
              <a:ext cx="669" cy="155"/>
            </a:xfrm>
            <a:prstGeom prst="rect">
              <a:avLst/>
            </a:prstGeom>
            <a:solidFill>
              <a:srgbClr val="7F9E52"/>
            </a:solid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零售管理</a:t>
              </a:r>
            </a:p>
          </p:txBody>
        </p:sp>
      </p:grpSp>
      <p:grpSp>
        <p:nvGrpSpPr>
          <p:cNvPr id="31755" name="Group 198"/>
          <p:cNvGrpSpPr>
            <a:grpSpLocks/>
          </p:cNvGrpSpPr>
          <p:nvPr/>
        </p:nvGrpSpPr>
        <p:grpSpPr bwMode="auto">
          <a:xfrm>
            <a:off x="5210175" y="4503738"/>
            <a:ext cx="989013" cy="280987"/>
            <a:chOff x="340" y="1613"/>
            <a:chExt cx="930" cy="227"/>
          </a:xfrm>
        </p:grpSpPr>
        <p:sp>
          <p:nvSpPr>
            <p:cNvPr id="1824967" name="AutoShape 199"/>
            <p:cNvSpPr>
              <a:spLocks noChangeArrowheads="1"/>
            </p:cNvSpPr>
            <p:nvPr/>
          </p:nvSpPr>
          <p:spPr bwMode="auto">
            <a:xfrm>
              <a:off x="340" y="1613"/>
              <a:ext cx="930" cy="227"/>
            </a:xfrm>
            <a:prstGeom prst="roundRect">
              <a:avLst>
                <a:gd name="adj" fmla="val 16667"/>
              </a:avLst>
            </a:prstGeom>
            <a:solidFill>
              <a:srgbClr val="7F9E52"/>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1946" name="Rectangle 200"/>
            <p:cNvSpPr>
              <a:spLocks noChangeArrowheads="1"/>
            </p:cNvSpPr>
            <p:nvPr/>
          </p:nvSpPr>
          <p:spPr bwMode="auto">
            <a:xfrm>
              <a:off x="443" y="1672"/>
              <a:ext cx="669" cy="155"/>
            </a:xfrm>
            <a:prstGeom prst="rect">
              <a:avLst/>
            </a:prstGeom>
            <a:solidFill>
              <a:srgbClr val="7F9E52"/>
            </a:solid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库存管理</a:t>
              </a:r>
            </a:p>
          </p:txBody>
        </p:sp>
      </p:grpSp>
      <p:grpSp>
        <p:nvGrpSpPr>
          <p:cNvPr id="31756" name="Group 201"/>
          <p:cNvGrpSpPr>
            <a:grpSpLocks/>
          </p:cNvGrpSpPr>
          <p:nvPr/>
        </p:nvGrpSpPr>
        <p:grpSpPr bwMode="auto">
          <a:xfrm>
            <a:off x="6656388" y="4503738"/>
            <a:ext cx="987425" cy="280987"/>
            <a:chOff x="340" y="1613"/>
            <a:chExt cx="930" cy="227"/>
          </a:xfrm>
        </p:grpSpPr>
        <p:sp>
          <p:nvSpPr>
            <p:cNvPr id="1824970" name="AutoShape 202"/>
            <p:cNvSpPr>
              <a:spLocks noChangeArrowheads="1"/>
            </p:cNvSpPr>
            <p:nvPr/>
          </p:nvSpPr>
          <p:spPr bwMode="auto">
            <a:xfrm>
              <a:off x="340" y="1613"/>
              <a:ext cx="930" cy="227"/>
            </a:xfrm>
            <a:prstGeom prst="roundRect">
              <a:avLst>
                <a:gd name="adj" fmla="val 16667"/>
              </a:avLst>
            </a:prstGeom>
            <a:solidFill>
              <a:srgbClr val="7F9E52"/>
            </a:solidFill>
            <a:ln w="9525" cap="rnd" algn="ctr">
              <a:noFill/>
              <a:prstDash val="sysDot"/>
              <a:round/>
              <a:headEnd/>
              <a:tailEnd/>
            </a:ln>
            <a:effectLst>
              <a:outerShdw dist="35921" dir="2700000" algn="ctr" rotWithShape="0">
                <a:srgbClr val="969696"/>
              </a:outerShdw>
            </a:effectLst>
          </p:spPr>
          <p:txBody>
            <a:bodyPr wrap="none" anchor="ctr"/>
            <a:lstStyle/>
            <a:p>
              <a:pPr>
                <a:defRPr/>
              </a:pPr>
              <a:endParaRPr lang="zh-CN" altLang="en-US">
                <a:latin typeface="Arial" charset="0"/>
                <a:ea typeface="宋体" charset="-122"/>
              </a:endParaRPr>
            </a:p>
          </p:txBody>
        </p:sp>
        <p:sp>
          <p:nvSpPr>
            <p:cNvPr id="31944" name="Rectangle 203"/>
            <p:cNvSpPr>
              <a:spLocks noChangeArrowheads="1"/>
            </p:cNvSpPr>
            <p:nvPr/>
          </p:nvSpPr>
          <p:spPr bwMode="auto">
            <a:xfrm>
              <a:off x="443" y="1672"/>
              <a:ext cx="668" cy="155"/>
            </a:xfrm>
            <a:prstGeom prst="rect">
              <a:avLst/>
            </a:prstGeom>
            <a:solidFill>
              <a:srgbClr val="7F9E52"/>
            </a:solidFill>
            <a:ln w="9525">
              <a:noFill/>
              <a:miter lim="800000"/>
              <a:headEnd/>
              <a:tailEnd/>
            </a:ln>
          </p:spPr>
          <p:txBody>
            <a:bodyPr wrap="none" lIns="0" tIns="0" rIns="0" bIns="0">
              <a:spAutoFit/>
            </a:bodyPr>
            <a:lstStyle/>
            <a:p>
              <a:pPr defTabSz="673100" eaLnBrk="0" hangingPunct="0">
                <a:lnSpc>
                  <a:spcPct val="90000"/>
                </a:lnSpc>
              </a:pPr>
              <a:r>
                <a:rPr lang="zh-CN" altLang="en-US" sz="1400">
                  <a:latin typeface="黑体" pitchFamily="2" charset="-122"/>
                  <a:ea typeface="黑体" pitchFamily="2" charset="-122"/>
                </a:rPr>
                <a:t>日结处理</a:t>
              </a:r>
            </a:p>
          </p:txBody>
        </p:sp>
      </p:grpSp>
      <p:grpSp>
        <p:nvGrpSpPr>
          <p:cNvPr id="31757" name="Group 204"/>
          <p:cNvGrpSpPr>
            <a:grpSpLocks/>
          </p:cNvGrpSpPr>
          <p:nvPr/>
        </p:nvGrpSpPr>
        <p:grpSpPr bwMode="auto">
          <a:xfrm>
            <a:off x="495300" y="5546725"/>
            <a:ext cx="1597025" cy="303213"/>
            <a:chOff x="589" y="686"/>
            <a:chExt cx="1202" cy="1111"/>
          </a:xfrm>
        </p:grpSpPr>
        <p:sp>
          <p:nvSpPr>
            <p:cNvPr id="31937" name="Freeform 205"/>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38" name="Freeform 206"/>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39" name="Freeform 207"/>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940" name="Freeform 208"/>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41" name="Freeform 209"/>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942" name="Freeform 210"/>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grpSp>
        <p:nvGrpSpPr>
          <p:cNvPr id="31758" name="Group 211"/>
          <p:cNvGrpSpPr>
            <a:grpSpLocks/>
          </p:cNvGrpSpPr>
          <p:nvPr/>
        </p:nvGrpSpPr>
        <p:grpSpPr bwMode="auto">
          <a:xfrm>
            <a:off x="495300" y="5241925"/>
            <a:ext cx="1597025" cy="303213"/>
            <a:chOff x="589" y="686"/>
            <a:chExt cx="1202" cy="1111"/>
          </a:xfrm>
        </p:grpSpPr>
        <p:sp>
          <p:nvSpPr>
            <p:cNvPr id="31931" name="Freeform 212"/>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32" name="Freeform 213"/>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33" name="Freeform 214"/>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934" name="Freeform 215"/>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35" name="Freeform 216"/>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936" name="Freeform 217"/>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grpSp>
        <p:nvGrpSpPr>
          <p:cNvPr id="31763" name="Group 218"/>
          <p:cNvGrpSpPr>
            <a:grpSpLocks/>
          </p:cNvGrpSpPr>
          <p:nvPr/>
        </p:nvGrpSpPr>
        <p:grpSpPr bwMode="auto">
          <a:xfrm>
            <a:off x="495300" y="4937125"/>
            <a:ext cx="1597025" cy="303213"/>
            <a:chOff x="589" y="686"/>
            <a:chExt cx="1202" cy="1111"/>
          </a:xfrm>
        </p:grpSpPr>
        <p:sp>
          <p:nvSpPr>
            <p:cNvPr id="31925" name="Freeform 219"/>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26" name="Freeform 220"/>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27" name="Freeform 221"/>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928" name="Freeform 222"/>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29" name="Freeform 223"/>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930" name="Freeform 224"/>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sp>
        <p:nvSpPr>
          <p:cNvPr id="31807" name="Rectangle 225"/>
          <p:cNvSpPr>
            <a:spLocks noChangeArrowheads="1"/>
          </p:cNvSpPr>
          <p:nvPr/>
        </p:nvSpPr>
        <p:spPr bwMode="auto">
          <a:xfrm>
            <a:off x="495300" y="5622925"/>
            <a:ext cx="1292225"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系统参数</a:t>
            </a:r>
          </a:p>
        </p:txBody>
      </p:sp>
      <p:sp>
        <p:nvSpPr>
          <p:cNvPr id="31808" name="Rectangle 226"/>
          <p:cNvSpPr>
            <a:spLocks noChangeArrowheads="1"/>
          </p:cNvSpPr>
          <p:nvPr/>
        </p:nvSpPr>
        <p:spPr bwMode="auto">
          <a:xfrm>
            <a:off x="495300" y="5318125"/>
            <a:ext cx="1292225"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操作员管理</a:t>
            </a:r>
          </a:p>
        </p:txBody>
      </p:sp>
      <p:sp>
        <p:nvSpPr>
          <p:cNvPr id="31809" name="Rectangle 227"/>
          <p:cNvSpPr>
            <a:spLocks noChangeArrowheads="1"/>
          </p:cNvSpPr>
          <p:nvPr/>
        </p:nvSpPr>
        <p:spPr bwMode="auto">
          <a:xfrm>
            <a:off x="495300" y="5013325"/>
            <a:ext cx="1292225"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数据交换</a:t>
            </a:r>
          </a:p>
        </p:txBody>
      </p:sp>
      <p:grpSp>
        <p:nvGrpSpPr>
          <p:cNvPr id="31764" name="Group 228"/>
          <p:cNvGrpSpPr>
            <a:grpSpLocks/>
          </p:cNvGrpSpPr>
          <p:nvPr/>
        </p:nvGrpSpPr>
        <p:grpSpPr bwMode="auto">
          <a:xfrm>
            <a:off x="1939925" y="5851525"/>
            <a:ext cx="1597025" cy="303213"/>
            <a:chOff x="589" y="686"/>
            <a:chExt cx="1202" cy="1111"/>
          </a:xfrm>
        </p:grpSpPr>
        <p:sp>
          <p:nvSpPr>
            <p:cNvPr id="31919" name="Freeform 229"/>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20" name="Freeform 230"/>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21" name="Freeform 231"/>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922" name="Freeform 232"/>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23" name="Freeform 233"/>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924" name="Freeform 234"/>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grpSp>
        <p:nvGrpSpPr>
          <p:cNvPr id="31765" name="Group 235"/>
          <p:cNvGrpSpPr>
            <a:grpSpLocks/>
          </p:cNvGrpSpPr>
          <p:nvPr/>
        </p:nvGrpSpPr>
        <p:grpSpPr bwMode="auto">
          <a:xfrm>
            <a:off x="1939925" y="5546725"/>
            <a:ext cx="1597025" cy="303213"/>
            <a:chOff x="589" y="686"/>
            <a:chExt cx="1202" cy="1111"/>
          </a:xfrm>
        </p:grpSpPr>
        <p:sp>
          <p:nvSpPr>
            <p:cNvPr id="31913" name="Freeform 236"/>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14" name="Freeform 237"/>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15" name="Freeform 238"/>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916" name="Freeform 239"/>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17" name="Freeform 240"/>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918" name="Freeform 241"/>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grpSp>
        <p:nvGrpSpPr>
          <p:cNvPr id="31766" name="Group 242"/>
          <p:cNvGrpSpPr>
            <a:grpSpLocks/>
          </p:cNvGrpSpPr>
          <p:nvPr/>
        </p:nvGrpSpPr>
        <p:grpSpPr bwMode="auto">
          <a:xfrm>
            <a:off x="1939925" y="5241925"/>
            <a:ext cx="1597025" cy="303213"/>
            <a:chOff x="589" y="686"/>
            <a:chExt cx="1202" cy="1111"/>
          </a:xfrm>
        </p:grpSpPr>
        <p:sp>
          <p:nvSpPr>
            <p:cNvPr id="31907" name="Freeform 243"/>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08" name="Freeform 244"/>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09" name="Freeform 245"/>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910" name="Freeform 246"/>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11" name="Freeform 247"/>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912" name="Freeform 248"/>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sp>
        <p:nvSpPr>
          <p:cNvPr id="31813" name="Rectangle 249"/>
          <p:cNvSpPr>
            <a:spLocks noChangeArrowheads="1"/>
          </p:cNvSpPr>
          <p:nvPr/>
        </p:nvSpPr>
        <p:spPr bwMode="auto">
          <a:xfrm>
            <a:off x="1939925" y="5964238"/>
            <a:ext cx="1293813" cy="192087"/>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期初库存</a:t>
            </a:r>
          </a:p>
        </p:txBody>
      </p:sp>
      <p:sp>
        <p:nvSpPr>
          <p:cNvPr id="31814" name="Rectangle 250"/>
          <p:cNvSpPr>
            <a:spLocks noChangeArrowheads="1"/>
          </p:cNvSpPr>
          <p:nvPr/>
        </p:nvSpPr>
        <p:spPr bwMode="auto">
          <a:xfrm>
            <a:off x="1939925" y="5622925"/>
            <a:ext cx="1293813"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小票打印格式</a:t>
            </a:r>
          </a:p>
        </p:txBody>
      </p:sp>
      <p:sp>
        <p:nvSpPr>
          <p:cNvPr id="31815" name="Rectangle 251"/>
          <p:cNvSpPr>
            <a:spLocks noChangeArrowheads="1"/>
          </p:cNvSpPr>
          <p:nvPr/>
        </p:nvSpPr>
        <p:spPr bwMode="auto">
          <a:xfrm>
            <a:off x="1939925" y="5318125"/>
            <a:ext cx="1293813"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营业员、班次</a:t>
            </a:r>
          </a:p>
        </p:txBody>
      </p:sp>
      <p:grpSp>
        <p:nvGrpSpPr>
          <p:cNvPr id="31767" name="Group 252"/>
          <p:cNvGrpSpPr>
            <a:grpSpLocks/>
          </p:cNvGrpSpPr>
          <p:nvPr/>
        </p:nvGrpSpPr>
        <p:grpSpPr bwMode="auto">
          <a:xfrm>
            <a:off x="3460750" y="5851525"/>
            <a:ext cx="1749425" cy="303213"/>
            <a:chOff x="589" y="686"/>
            <a:chExt cx="1202" cy="1111"/>
          </a:xfrm>
        </p:grpSpPr>
        <p:sp>
          <p:nvSpPr>
            <p:cNvPr id="31901" name="Freeform 253"/>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902" name="Freeform 254"/>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903" name="Freeform 255"/>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904" name="Freeform 256"/>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905" name="Freeform 257"/>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906" name="Freeform 258"/>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grpSp>
        <p:nvGrpSpPr>
          <p:cNvPr id="31768" name="Group 259"/>
          <p:cNvGrpSpPr>
            <a:grpSpLocks/>
          </p:cNvGrpSpPr>
          <p:nvPr/>
        </p:nvGrpSpPr>
        <p:grpSpPr bwMode="auto">
          <a:xfrm>
            <a:off x="3460750" y="5546725"/>
            <a:ext cx="1749425" cy="303213"/>
            <a:chOff x="589" y="686"/>
            <a:chExt cx="1202" cy="1111"/>
          </a:xfrm>
        </p:grpSpPr>
        <p:sp>
          <p:nvSpPr>
            <p:cNvPr id="31895" name="Freeform 260"/>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96" name="Freeform 261"/>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97" name="Freeform 262"/>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898" name="Freeform 263"/>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99" name="Freeform 264"/>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900" name="Freeform 265"/>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grpSp>
        <p:nvGrpSpPr>
          <p:cNvPr id="31769" name="Group 266"/>
          <p:cNvGrpSpPr>
            <a:grpSpLocks/>
          </p:cNvGrpSpPr>
          <p:nvPr/>
        </p:nvGrpSpPr>
        <p:grpSpPr bwMode="auto">
          <a:xfrm>
            <a:off x="3460750" y="5241925"/>
            <a:ext cx="1749425" cy="303213"/>
            <a:chOff x="589" y="686"/>
            <a:chExt cx="1202" cy="1111"/>
          </a:xfrm>
        </p:grpSpPr>
        <p:sp>
          <p:nvSpPr>
            <p:cNvPr id="31889" name="Freeform 267"/>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90" name="Freeform 268"/>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91" name="Freeform 269"/>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892" name="Freeform 270"/>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93" name="Freeform 271"/>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894" name="Freeform 272"/>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sp>
        <p:nvSpPr>
          <p:cNvPr id="31819" name="Rectangle 273"/>
          <p:cNvSpPr>
            <a:spLocks noChangeArrowheads="1"/>
          </p:cNvSpPr>
          <p:nvPr/>
        </p:nvSpPr>
        <p:spPr bwMode="auto">
          <a:xfrm>
            <a:off x="3460750" y="5964238"/>
            <a:ext cx="1293813" cy="192087"/>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零售查询统计</a:t>
            </a:r>
          </a:p>
        </p:txBody>
      </p:sp>
      <p:sp>
        <p:nvSpPr>
          <p:cNvPr id="31820" name="Rectangle 274"/>
          <p:cNvSpPr>
            <a:spLocks noChangeArrowheads="1"/>
          </p:cNvSpPr>
          <p:nvPr/>
        </p:nvSpPr>
        <p:spPr bwMode="auto">
          <a:xfrm>
            <a:off x="3460750" y="5622925"/>
            <a:ext cx="1293813"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零售退货、退款</a:t>
            </a:r>
          </a:p>
        </p:txBody>
      </p:sp>
      <p:sp>
        <p:nvSpPr>
          <p:cNvPr id="31821" name="Rectangle 275"/>
          <p:cNvSpPr>
            <a:spLocks noChangeArrowheads="1"/>
          </p:cNvSpPr>
          <p:nvPr/>
        </p:nvSpPr>
        <p:spPr bwMode="auto">
          <a:xfrm>
            <a:off x="3460750" y="5318125"/>
            <a:ext cx="1293813"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零售开单、收款</a:t>
            </a:r>
          </a:p>
        </p:txBody>
      </p:sp>
      <p:grpSp>
        <p:nvGrpSpPr>
          <p:cNvPr id="31770" name="Group 276"/>
          <p:cNvGrpSpPr>
            <a:grpSpLocks/>
          </p:cNvGrpSpPr>
          <p:nvPr/>
        </p:nvGrpSpPr>
        <p:grpSpPr bwMode="auto">
          <a:xfrm>
            <a:off x="4983163" y="5851525"/>
            <a:ext cx="1749425" cy="303213"/>
            <a:chOff x="589" y="686"/>
            <a:chExt cx="1202" cy="1111"/>
          </a:xfrm>
        </p:grpSpPr>
        <p:sp>
          <p:nvSpPr>
            <p:cNvPr id="31883" name="Freeform 277"/>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84" name="Freeform 278"/>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85" name="Freeform 279"/>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886" name="Freeform 280"/>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87" name="Freeform 281"/>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888" name="Freeform 282"/>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grpSp>
        <p:nvGrpSpPr>
          <p:cNvPr id="31771" name="Group 283"/>
          <p:cNvGrpSpPr>
            <a:grpSpLocks/>
          </p:cNvGrpSpPr>
          <p:nvPr/>
        </p:nvGrpSpPr>
        <p:grpSpPr bwMode="auto">
          <a:xfrm>
            <a:off x="4983163" y="5546725"/>
            <a:ext cx="1749425" cy="303213"/>
            <a:chOff x="589" y="686"/>
            <a:chExt cx="1202" cy="1111"/>
          </a:xfrm>
        </p:grpSpPr>
        <p:sp>
          <p:nvSpPr>
            <p:cNvPr id="31877" name="Freeform 284"/>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78" name="Freeform 285"/>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79" name="Freeform 286"/>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880" name="Freeform 287"/>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81" name="Freeform 288"/>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882" name="Freeform 289"/>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grpSp>
        <p:nvGrpSpPr>
          <p:cNvPr id="31774" name="Group 290"/>
          <p:cNvGrpSpPr>
            <a:grpSpLocks/>
          </p:cNvGrpSpPr>
          <p:nvPr/>
        </p:nvGrpSpPr>
        <p:grpSpPr bwMode="auto">
          <a:xfrm>
            <a:off x="4983163" y="5241925"/>
            <a:ext cx="1749425" cy="303213"/>
            <a:chOff x="589" y="686"/>
            <a:chExt cx="1202" cy="1111"/>
          </a:xfrm>
        </p:grpSpPr>
        <p:sp>
          <p:nvSpPr>
            <p:cNvPr id="31871" name="Freeform 291"/>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72" name="Freeform 292"/>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73" name="Freeform 293"/>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874" name="Freeform 294"/>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75" name="Freeform 295"/>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876" name="Freeform 296"/>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grpSp>
        <p:nvGrpSpPr>
          <p:cNvPr id="31776" name="Group 297"/>
          <p:cNvGrpSpPr>
            <a:grpSpLocks/>
          </p:cNvGrpSpPr>
          <p:nvPr/>
        </p:nvGrpSpPr>
        <p:grpSpPr bwMode="auto">
          <a:xfrm>
            <a:off x="4983163" y="4937125"/>
            <a:ext cx="1749425" cy="303213"/>
            <a:chOff x="589" y="686"/>
            <a:chExt cx="1202" cy="1111"/>
          </a:xfrm>
        </p:grpSpPr>
        <p:sp>
          <p:nvSpPr>
            <p:cNvPr id="31865" name="Freeform 298"/>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66" name="Freeform 299"/>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67" name="Freeform 300"/>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868" name="Freeform 301"/>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69" name="Freeform 302"/>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870" name="Freeform 303"/>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sp>
        <p:nvSpPr>
          <p:cNvPr id="31826" name="Rectangle 304"/>
          <p:cNvSpPr>
            <a:spLocks noChangeArrowheads="1"/>
          </p:cNvSpPr>
          <p:nvPr/>
        </p:nvSpPr>
        <p:spPr bwMode="auto">
          <a:xfrm>
            <a:off x="4983163" y="5927725"/>
            <a:ext cx="1292225"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库存查询统计</a:t>
            </a:r>
          </a:p>
        </p:txBody>
      </p:sp>
      <p:sp>
        <p:nvSpPr>
          <p:cNvPr id="31827" name="Rectangle 305"/>
          <p:cNvSpPr>
            <a:spLocks noChangeArrowheads="1"/>
          </p:cNvSpPr>
          <p:nvPr/>
        </p:nvSpPr>
        <p:spPr bwMode="auto">
          <a:xfrm>
            <a:off x="4983163" y="5622925"/>
            <a:ext cx="1292225"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盘点业务</a:t>
            </a:r>
          </a:p>
        </p:txBody>
      </p:sp>
      <p:sp>
        <p:nvSpPr>
          <p:cNvPr id="31828" name="Rectangle 306"/>
          <p:cNvSpPr>
            <a:spLocks noChangeArrowheads="1"/>
          </p:cNvSpPr>
          <p:nvPr/>
        </p:nvSpPr>
        <p:spPr bwMode="auto">
          <a:xfrm>
            <a:off x="4983163" y="5318125"/>
            <a:ext cx="1292225"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店存出库、入库</a:t>
            </a:r>
          </a:p>
        </p:txBody>
      </p:sp>
      <p:sp>
        <p:nvSpPr>
          <p:cNvPr id="31829" name="Rectangle 307"/>
          <p:cNvSpPr>
            <a:spLocks noChangeArrowheads="1"/>
          </p:cNvSpPr>
          <p:nvPr/>
        </p:nvSpPr>
        <p:spPr bwMode="auto">
          <a:xfrm>
            <a:off x="4983163" y="5013325"/>
            <a:ext cx="1292225"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要货申请</a:t>
            </a:r>
          </a:p>
        </p:txBody>
      </p:sp>
      <p:grpSp>
        <p:nvGrpSpPr>
          <p:cNvPr id="31777" name="Group 308"/>
          <p:cNvGrpSpPr>
            <a:grpSpLocks/>
          </p:cNvGrpSpPr>
          <p:nvPr/>
        </p:nvGrpSpPr>
        <p:grpSpPr bwMode="auto">
          <a:xfrm>
            <a:off x="6580188" y="5853113"/>
            <a:ext cx="1216025" cy="303212"/>
            <a:chOff x="589" y="686"/>
            <a:chExt cx="1202" cy="1111"/>
          </a:xfrm>
        </p:grpSpPr>
        <p:sp>
          <p:nvSpPr>
            <p:cNvPr id="31859" name="Freeform 309"/>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60" name="Freeform 310"/>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61" name="Freeform 311"/>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862" name="Freeform 312"/>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63" name="Freeform 313"/>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864" name="Freeform 314"/>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sp>
        <p:nvSpPr>
          <p:cNvPr id="31831" name="Rectangle 315"/>
          <p:cNvSpPr>
            <a:spLocks noChangeArrowheads="1"/>
          </p:cNvSpPr>
          <p:nvPr/>
        </p:nvSpPr>
        <p:spPr bwMode="auto">
          <a:xfrm>
            <a:off x="6580188" y="5927725"/>
            <a:ext cx="912812"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日结汇总</a:t>
            </a:r>
          </a:p>
        </p:txBody>
      </p:sp>
      <p:sp>
        <p:nvSpPr>
          <p:cNvPr id="31832" name="AutoShape 316"/>
          <p:cNvSpPr>
            <a:spLocks noChangeArrowheads="1"/>
          </p:cNvSpPr>
          <p:nvPr/>
        </p:nvSpPr>
        <p:spPr bwMode="auto">
          <a:xfrm>
            <a:off x="7962900" y="3489325"/>
            <a:ext cx="457200" cy="381000"/>
          </a:xfrm>
          <a:prstGeom prst="leftRightArrow">
            <a:avLst>
              <a:gd name="adj1" fmla="val 50000"/>
              <a:gd name="adj2" fmla="val 24000"/>
            </a:avLst>
          </a:prstGeom>
          <a:solidFill>
            <a:schemeClr val="accent1"/>
          </a:solidFill>
          <a:ln w="9525">
            <a:solidFill>
              <a:srgbClr val="33CCFF"/>
            </a:solidFill>
            <a:miter lim="800000"/>
            <a:headEnd/>
            <a:tailEnd/>
          </a:ln>
        </p:spPr>
        <p:txBody>
          <a:bodyPr wrap="none" anchor="ctr"/>
          <a:lstStyle/>
          <a:p>
            <a:endParaRPr lang="zh-CN" altLang="zh-CN"/>
          </a:p>
        </p:txBody>
      </p:sp>
      <p:sp>
        <p:nvSpPr>
          <p:cNvPr id="31833" name="AutoShape 317"/>
          <p:cNvSpPr>
            <a:spLocks noChangeArrowheads="1"/>
          </p:cNvSpPr>
          <p:nvPr/>
        </p:nvSpPr>
        <p:spPr bwMode="auto">
          <a:xfrm>
            <a:off x="3924300" y="3870325"/>
            <a:ext cx="457200" cy="304800"/>
          </a:xfrm>
          <a:prstGeom prst="upDownArrow">
            <a:avLst>
              <a:gd name="adj1" fmla="val 50000"/>
              <a:gd name="adj2" fmla="val 20000"/>
            </a:avLst>
          </a:prstGeom>
          <a:solidFill>
            <a:schemeClr val="accent1"/>
          </a:solidFill>
          <a:ln w="9525">
            <a:solidFill>
              <a:srgbClr val="33CCFF"/>
            </a:solidFill>
            <a:miter lim="800000"/>
            <a:headEnd/>
            <a:tailEnd/>
          </a:ln>
        </p:spPr>
        <p:txBody>
          <a:bodyPr wrap="none" anchor="ctr"/>
          <a:lstStyle/>
          <a:p>
            <a:endParaRPr lang="zh-CN" altLang="zh-CN"/>
          </a:p>
        </p:txBody>
      </p:sp>
      <p:sp>
        <p:nvSpPr>
          <p:cNvPr id="31834" name="AutoShape 318"/>
          <p:cNvSpPr>
            <a:spLocks noChangeArrowheads="1"/>
          </p:cNvSpPr>
          <p:nvPr/>
        </p:nvSpPr>
        <p:spPr bwMode="auto">
          <a:xfrm>
            <a:off x="3924300" y="3260725"/>
            <a:ext cx="457200" cy="304800"/>
          </a:xfrm>
          <a:prstGeom prst="upDownArrow">
            <a:avLst>
              <a:gd name="adj1" fmla="val 50000"/>
              <a:gd name="adj2" fmla="val 20000"/>
            </a:avLst>
          </a:prstGeom>
          <a:solidFill>
            <a:schemeClr val="accent1"/>
          </a:solidFill>
          <a:ln w="9525">
            <a:solidFill>
              <a:srgbClr val="33CCFF"/>
            </a:solidFill>
            <a:miter lim="800000"/>
            <a:headEnd/>
            <a:tailEnd/>
          </a:ln>
        </p:spPr>
        <p:txBody>
          <a:bodyPr wrap="none" anchor="ctr"/>
          <a:lstStyle/>
          <a:p>
            <a:endParaRPr lang="zh-CN" altLang="zh-CN"/>
          </a:p>
        </p:txBody>
      </p:sp>
      <p:grpSp>
        <p:nvGrpSpPr>
          <p:cNvPr id="31780" name="Group 319"/>
          <p:cNvGrpSpPr>
            <a:grpSpLocks/>
          </p:cNvGrpSpPr>
          <p:nvPr/>
        </p:nvGrpSpPr>
        <p:grpSpPr bwMode="auto">
          <a:xfrm>
            <a:off x="6591300" y="5546725"/>
            <a:ext cx="1216025" cy="303213"/>
            <a:chOff x="589" y="686"/>
            <a:chExt cx="1202" cy="1111"/>
          </a:xfrm>
        </p:grpSpPr>
        <p:sp>
          <p:nvSpPr>
            <p:cNvPr id="31853" name="Freeform 320"/>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54" name="Freeform 321"/>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55" name="Freeform 322"/>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9F9B51"/>
            </a:solidFill>
            <a:ln w="9525">
              <a:noFill/>
              <a:round/>
              <a:headEnd/>
              <a:tailEnd/>
            </a:ln>
          </p:spPr>
          <p:txBody>
            <a:bodyPr/>
            <a:lstStyle/>
            <a:p>
              <a:endParaRPr lang="zh-CN" altLang="en-US"/>
            </a:p>
          </p:txBody>
        </p:sp>
        <p:sp>
          <p:nvSpPr>
            <p:cNvPr id="31856" name="Freeform 323"/>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57" name="Freeform 324"/>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B7B475"/>
            </a:solidFill>
            <a:ln w="9525">
              <a:noFill/>
              <a:round/>
              <a:headEnd/>
              <a:tailEnd/>
            </a:ln>
          </p:spPr>
          <p:txBody>
            <a:bodyPr/>
            <a:lstStyle/>
            <a:p>
              <a:endParaRPr lang="zh-CN" altLang="en-US"/>
            </a:p>
          </p:txBody>
        </p:sp>
        <p:sp>
          <p:nvSpPr>
            <p:cNvPr id="31858" name="Freeform 325"/>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CCCA9C"/>
            </a:solidFill>
            <a:ln w="9525">
              <a:noFill/>
              <a:round/>
              <a:headEnd/>
              <a:tailEnd/>
            </a:ln>
          </p:spPr>
          <p:txBody>
            <a:bodyPr/>
            <a:lstStyle/>
            <a:p>
              <a:endParaRPr lang="zh-CN" altLang="en-US"/>
            </a:p>
          </p:txBody>
        </p:sp>
      </p:grpSp>
      <p:sp>
        <p:nvSpPr>
          <p:cNvPr id="31836" name="Rectangle 326"/>
          <p:cNvSpPr>
            <a:spLocks noChangeArrowheads="1"/>
          </p:cNvSpPr>
          <p:nvPr/>
        </p:nvSpPr>
        <p:spPr bwMode="auto">
          <a:xfrm>
            <a:off x="6591300" y="5622925"/>
            <a:ext cx="912813"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rgbClr val="0033CC"/>
                </a:solidFill>
                <a:latin typeface="华文中宋" pitchFamily="2" charset="-122"/>
                <a:ea typeface="华文中宋" pitchFamily="2" charset="-122"/>
              </a:rPr>
              <a:t>交班对帐</a:t>
            </a:r>
          </a:p>
        </p:txBody>
      </p:sp>
      <p:grpSp>
        <p:nvGrpSpPr>
          <p:cNvPr id="31781" name="Group 327"/>
          <p:cNvGrpSpPr>
            <a:grpSpLocks/>
          </p:cNvGrpSpPr>
          <p:nvPr/>
        </p:nvGrpSpPr>
        <p:grpSpPr bwMode="auto">
          <a:xfrm>
            <a:off x="5600700" y="2422525"/>
            <a:ext cx="1135063" cy="279400"/>
            <a:chOff x="589" y="686"/>
            <a:chExt cx="1202" cy="1111"/>
          </a:xfrm>
        </p:grpSpPr>
        <p:sp>
          <p:nvSpPr>
            <p:cNvPr id="31847" name="Freeform 328"/>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48" name="Freeform 329"/>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49" name="Freeform 330"/>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1850" name="Freeform 331"/>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51" name="Freeform 332"/>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1852" name="Freeform 333"/>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1838" name="Rectangle 334"/>
          <p:cNvSpPr>
            <a:spLocks noChangeArrowheads="1"/>
          </p:cNvSpPr>
          <p:nvPr/>
        </p:nvSpPr>
        <p:spPr bwMode="auto">
          <a:xfrm>
            <a:off x="5600700" y="2498725"/>
            <a:ext cx="762000" cy="192088"/>
          </a:xfrm>
          <a:prstGeom prst="rect">
            <a:avLst/>
          </a:prstGeom>
          <a:noFill/>
          <a:ln w="9525">
            <a:noFill/>
            <a:miter lim="800000"/>
            <a:headEnd/>
            <a:tailEnd/>
          </a:ln>
        </p:spPr>
        <p:txBody>
          <a:bodyPr lIns="0" tIns="0" rIns="0" bIns="0">
            <a:spAutoFit/>
          </a:bodyPr>
          <a:lstStyle/>
          <a:p>
            <a:pPr defTabSz="673100" eaLnBrk="0" hangingPunct="0">
              <a:lnSpc>
                <a:spcPct val="90000"/>
              </a:lnSpc>
            </a:pPr>
            <a:r>
              <a:rPr lang="en-US" altLang="zh-CN" sz="1400">
                <a:solidFill>
                  <a:schemeClr val="bg1"/>
                </a:solidFill>
                <a:latin typeface="华文中宋" pitchFamily="2" charset="-122"/>
                <a:ea typeface="华文中宋" pitchFamily="2" charset="-122"/>
              </a:rPr>
              <a:t>VIP</a:t>
            </a:r>
            <a:r>
              <a:rPr lang="zh-CN" altLang="en-US" sz="1400">
                <a:solidFill>
                  <a:schemeClr val="bg1"/>
                </a:solidFill>
                <a:latin typeface="华文中宋" pitchFamily="2" charset="-122"/>
                <a:ea typeface="华文中宋" pitchFamily="2" charset="-122"/>
              </a:rPr>
              <a:t>档案</a:t>
            </a:r>
          </a:p>
        </p:txBody>
      </p:sp>
      <p:grpSp>
        <p:nvGrpSpPr>
          <p:cNvPr id="31784" name="Group 335"/>
          <p:cNvGrpSpPr>
            <a:grpSpLocks/>
          </p:cNvGrpSpPr>
          <p:nvPr/>
        </p:nvGrpSpPr>
        <p:grpSpPr bwMode="auto">
          <a:xfrm>
            <a:off x="6591300" y="2382838"/>
            <a:ext cx="1371600" cy="279400"/>
            <a:chOff x="589" y="686"/>
            <a:chExt cx="1202" cy="1111"/>
          </a:xfrm>
        </p:grpSpPr>
        <p:sp>
          <p:nvSpPr>
            <p:cNvPr id="31841" name="Freeform 336"/>
            <p:cNvSpPr>
              <a:spLocks/>
            </p:cNvSpPr>
            <p:nvPr/>
          </p:nvSpPr>
          <p:spPr bwMode="auto">
            <a:xfrm>
              <a:off x="929" y="68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C8C8C8"/>
            </a:solidFill>
            <a:ln w="9525">
              <a:noFill/>
              <a:round/>
              <a:headEnd/>
              <a:tailEnd/>
            </a:ln>
          </p:spPr>
          <p:txBody>
            <a:bodyPr/>
            <a:lstStyle/>
            <a:p>
              <a:endParaRPr lang="zh-CN" altLang="en-US"/>
            </a:p>
          </p:txBody>
        </p:sp>
        <p:sp>
          <p:nvSpPr>
            <p:cNvPr id="31842" name="Freeform 337"/>
            <p:cNvSpPr>
              <a:spLocks/>
            </p:cNvSpPr>
            <p:nvPr/>
          </p:nvSpPr>
          <p:spPr bwMode="auto">
            <a:xfrm>
              <a:off x="589" y="1457"/>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D2D2D2"/>
            </a:solidFill>
            <a:ln w="9525">
              <a:noFill/>
              <a:round/>
              <a:headEnd/>
              <a:tailEnd/>
            </a:ln>
          </p:spPr>
          <p:txBody>
            <a:bodyPr/>
            <a:lstStyle/>
            <a:p>
              <a:endParaRPr lang="zh-CN" altLang="en-US"/>
            </a:p>
          </p:txBody>
        </p:sp>
        <p:sp>
          <p:nvSpPr>
            <p:cNvPr id="31843" name="Freeform 338"/>
            <p:cNvSpPr>
              <a:spLocks/>
            </p:cNvSpPr>
            <p:nvPr/>
          </p:nvSpPr>
          <p:spPr bwMode="auto">
            <a:xfrm>
              <a:off x="1451"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525B9E"/>
            </a:solidFill>
            <a:ln w="9525">
              <a:noFill/>
              <a:round/>
              <a:headEnd/>
              <a:tailEnd/>
            </a:ln>
          </p:spPr>
          <p:txBody>
            <a:bodyPr/>
            <a:lstStyle/>
            <a:p>
              <a:endParaRPr lang="zh-CN" altLang="en-US"/>
            </a:p>
          </p:txBody>
        </p:sp>
        <p:sp>
          <p:nvSpPr>
            <p:cNvPr id="31844" name="Freeform 339"/>
            <p:cNvSpPr>
              <a:spLocks/>
            </p:cNvSpPr>
            <p:nvPr/>
          </p:nvSpPr>
          <p:spPr bwMode="auto">
            <a:xfrm>
              <a:off x="589" y="686"/>
              <a:ext cx="340" cy="1111"/>
            </a:xfrm>
            <a:custGeom>
              <a:avLst/>
              <a:gdLst>
                <a:gd name="T0" fmla="*/ 0 w 340"/>
                <a:gd name="T1" fmla="*/ 340 h 1111"/>
                <a:gd name="T2" fmla="*/ 340 w 340"/>
                <a:gd name="T3" fmla="*/ 0 h 1111"/>
                <a:gd name="T4" fmla="*/ 339 w 340"/>
                <a:gd name="T5" fmla="*/ 774 h 1111"/>
                <a:gd name="T6" fmla="*/ 0 w 340"/>
                <a:gd name="T7" fmla="*/ 1111 h 1111"/>
                <a:gd name="T8" fmla="*/ 0 w 340"/>
                <a:gd name="T9" fmla="*/ 340 h 1111"/>
                <a:gd name="T10" fmla="*/ 0 60000 65536"/>
                <a:gd name="T11" fmla="*/ 0 60000 65536"/>
                <a:gd name="T12" fmla="*/ 0 60000 65536"/>
                <a:gd name="T13" fmla="*/ 0 60000 65536"/>
                <a:gd name="T14" fmla="*/ 0 60000 65536"/>
                <a:gd name="T15" fmla="*/ 0 w 340"/>
                <a:gd name="T16" fmla="*/ 0 h 1111"/>
                <a:gd name="T17" fmla="*/ 340 w 340"/>
                <a:gd name="T18" fmla="*/ 1111 h 1111"/>
              </a:gdLst>
              <a:ahLst/>
              <a:cxnLst>
                <a:cxn ang="T10">
                  <a:pos x="T0" y="T1"/>
                </a:cxn>
                <a:cxn ang="T11">
                  <a:pos x="T2" y="T3"/>
                </a:cxn>
                <a:cxn ang="T12">
                  <a:pos x="T4" y="T5"/>
                </a:cxn>
                <a:cxn ang="T13">
                  <a:pos x="T6" y="T7"/>
                </a:cxn>
                <a:cxn ang="T14">
                  <a:pos x="T8" y="T9"/>
                </a:cxn>
              </a:cxnLst>
              <a:rect l="T15" t="T16" r="T17" b="T18"/>
              <a:pathLst>
                <a:path w="340" h="1111">
                  <a:moveTo>
                    <a:pt x="0" y="340"/>
                  </a:moveTo>
                  <a:lnTo>
                    <a:pt x="340" y="0"/>
                  </a:lnTo>
                  <a:lnTo>
                    <a:pt x="339" y="774"/>
                  </a:lnTo>
                  <a:lnTo>
                    <a:pt x="0" y="1111"/>
                  </a:lnTo>
                  <a:lnTo>
                    <a:pt x="0" y="340"/>
                  </a:lnTo>
                  <a:close/>
                </a:path>
              </a:pathLst>
            </a:custGeom>
            <a:solidFill>
              <a:srgbClr val="C0C0C0"/>
            </a:solidFill>
            <a:ln w="9525">
              <a:noFill/>
              <a:round/>
              <a:headEnd/>
              <a:tailEnd/>
            </a:ln>
          </p:spPr>
          <p:txBody>
            <a:bodyPr/>
            <a:lstStyle/>
            <a:p>
              <a:endParaRPr lang="zh-CN" altLang="en-US"/>
            </a:p>
          </p:txBody>
        </p:sp>
        <p:sp>
          <p:nvSpPr>
            <p:cNvPr id="31845" name="Freeform 340"/>
            <p:cNvSpPr>
              <a:spLocks/>
            </p:cNvSpPr>
            <p:nvPr/>
          </p:nvSpPr>
          <p:spPr bwMode="auto">
            <a:xfrm>
              <a:off x="589" y="1026"/>
              <a:ext cx="862" cy="771"/>
            </a:xfrm>
            <a:custGeom>
              <a:avLst/>
              <a:gdLst>
                <a:gd name="T0" fmla="*/ 862 w 862"/>
                <a:gd name="T1" fmla="*/ 0 h 771"/>
                <a:gd name="T2" fmla="*/ 0 w 862"/>
                <a:gd name="T3" fmla="*/ 0 h 771"/>
                <a:gd name="T4" fmla="*/ 0 w 862"/>
                <a:gd name="T5" fmla="*/ 771 h 771"/>
                <a:gd name="T6" fmla="*/ 862 w 862"/>
                <a:gd name="T7" fmla="*/ 770 h 771"/>
                <a:gd name="T8" fmla="*/ 862 w 862"/>
                <a:gd name="T9" fmla="*/ 0 h 771"/>
                <a:gd name="T10" fmla="*/ 0 60000 65536"/>
                <a:gd name="T11" fmla="*/ 0 60000 65536"/>
                <a:gd name="T12" fmla="*/ 0 60000 65536"/>
                <a:gd name="T13" fmla="*/ 0 60000 65536"/>
                <a:gd name="T14" fmla="*/ 0 60000 65536"/>
                <a:gd name="T15" fmla="*/ 0 w 862"/>
                <a:gd name="T16" fmla="*/ 0 h 771"/>
                <a:gd name="T17" fmla="*/ 862 w 862"/>
                <a:gd name="T18" fmla="*/ 771 h 771"/>
              </a:gdLst>
              <a:ahLst/>
              <a:cxnLst>
                <a:cxn ang="T10">
                  <a:pos x="T0" y="T1"/>
                </a:cxn>
                <a:cxn ang="T11">
                  <a:pos x="T2" y="T3"/>
                </a:cxn>
                <a:cxn ang="T12">
                  <a:pos x="T4" y="T5"/>
                </a:cxn>
                <a:cxn ang="T13">
                  <a:pos x="T6" y="T7"/>
                </a:cxn>
                <a:cxn ang="T14">
                  <a:pos x="T8" y="T9"/>
                </a:cxn>
              </a:cxnLst>
              <a:rect l="T15" t="T16" r="T17" b="T18"/>
              <a:pathLst>
                <a:path w="862" h="771">
                  <a:moveTo>
                    <a:pt x="862" y="0"/>
                  </a:moveTo>
                  <a:lnTo>
                    <a:pt x="0" y="0"/>
                  </a:lnTo>
                  <a:lnTo>
                    <a:pt x="0" y="771"/>
                  </a:lnTo>
                  <a:lnTo>
                    <a:pt x="862" y="770"/>
                  </a:lnTo>
                  <a:lnTo>
                    <a:pt x="862" y="0"/>
                  </a:lnTo>
                  <a:close/>
                </a:path>
              </a:pathLst>
            </a:custGeom>
            <a:solidFill>
              <a:srgbClr val="757DB7"/>
            </a:solidFill>
            <a:ln w="9525">
              <a:noFill/>
              <a:round/>
              <a:headEnd/>
              <a:tailEnd/>
            </a:ln>
          </p:spPr>
          <p:txBody>
            <a:bodyPr/>
            <a:lstStyle/>
            <a:p>
              <a:endParaRPr lang="zh-CN" altLang="en-US"/>
            </a:p>
          </p:txBody>
        </p:sp>
        <p:sp>
          <p:nvSpPr>
            <p:cNvPr id="31846" name="Freeform 341"/>
            <p:cNvSpPr>
              <a:spLocks/>
            </p:cNvSpPr>
            <p:nvPr/>
          </p:nvSpPr>
          <p:spPr bwMode="auto">
            <a:xfrm>
              <a:off x="589" y="686"/>
              <a:ext cx="1202" cy="340"/>
            </a:xfrm>
            <a:custGeom>
              <a:avLst/>
              <a:gdLst>
                <a:gd name="T0" fmla="*/ 0 w 1202"/>
                <a:gd name="T1" fmla="*/ 340 h 340"/>
                <a:gd name="T2" fmla="*/ 340 w 1202"/>
                <a:gd name="T3" fmla="*/ 0 h 340"/>
                <a:gd name="T4" fmla="*/ 1202 w 1202"/>
                <a:gd name="T5" fmla="*/ 0 h 340"/>
                <a:gd name="T6" fmla="*/ 862 w 1202"/>
                <a:gd name="T7" fmla="*/ 340 h 340"/>
                <a:gd name="T8" fmla="*/ 0 w 1202"/>
                <a:gd name="T9" fmla="*/ 340 h 340"/>
                <a:gd name="T10" fmla="*/ 0 60000 65536"/>
                <a:gd name="T11" fmla="*/ 0 60000 65536"/>
                <a:gd name="T12" fmla="*/ 0 60000 65536"/>
                <a:gd name="T13" fmla="*/ 0 60000 65536"/>
                <a:gd name="T14" fmla="*/ 0 60000 65536"/>
                <a:gd name="T15" fmla="*/ 0 w 1202"/>
                <a:gd name="T16" fmla="*/ 0 h 340"/>
                <a:gd name="T17" fmla="*/ 1202 w 1202"/>
                <a:gd name="T18" fmla="*/ 340 h 340"/>
              </a:gdLst>
              <a:ahLst/>
              <a:cxnLst>
                <a:cxn ang="T10">
                  <a:pos x="T0" y="T1"/>
                </a:cxn>
                <a:cxn ang="T11">
                  <a:pos x="T2" y="T3"/>
                </a:cxn>
                <a:cxn ang="T12">
                  <a:pos x="T4" y="T5"/>
                </a:cxn>
                <a:cxn ang="T13">
                  <a:pos x="T6" y="T7"/>
                </a:cxn>
                <a:cxn ang="T14">
                  <a:pos x="T8" y="T9"/>
                </a:cxn>
              </a:cxnLst>
              <a:rect l="T15" t="T16" r="T17" b="T18"/>
              <a:pathLst>
                <a:path w="1202" h="340">
                  <a:moveTo>
                    <a:pt x="0" y="340"/>
                  </a:moveTo>
                  <a:lnTo>
                    <a:pt x="340" y="0"/>
                  </a:lnTo>
                  <a:lnTo>
                    <a:pt x="1202" y="0"/>
                  </a:lnTo>
                  <a:lnTo>
                    <a:pt x="862" y="340"/>
                  </a:lnTo>
                  <a:lnTo>
                    <a:pt x="0" y="340"/>
                  </a:lnTo>
                  <a:close/>
                </a:path>
              </a:pathLst>
            </a:custGeom>
            <a:solidFill>
              <a:srgbClr val="9CA2CC"/>
            </a:solidFill>
            <a:ln w="9525">
              <a:noFill/>
              <a:round/>
              <a:headEnd/>
              <a:tailEnd/>
            </a:ln>
          </p:spPr>
          <p:txBody>
            <a:bodyPr/>
            <a:lstStyle/>
            <a:p>
              <a:endParaRPr lang="zh-CN" altLang="en-US"/>
            </a:p>
          </p:txBody>
        </p:sp>
      </p:grpSp>
      <p:sp>
        <p:nvSpPr>
          <p:cNvPr id="31840" name="Rectangle 342"/>
          <p:cNvSpPr>
            <a:spLocks noChangeArrowheads="1"/>
          </p:cNvSpPr>
          <p:nvPr/>
        </p:nvSpPr>
        <p:spPr bwMode="auto">
          <a:xfrm>
            <a:off x="6591300" y="2459038"/>
            <a:ext cx="1066800" cy="192087"/>
          </a:xfrm>
          <a:prstGeom prst="rect">
            <a:avLst/>
          </a:prstGeom>
          <a:noFill/>
          <a:ln w="9525">
            <a:noFill/>
            <a:miter lim="800000"/>
            <a:headEnd/>
            <a:tailEnd/>
          </a:ln>
        </p:spPr>
        <p:txBody>
          <a:bodyPr lIns="0" tIns="0" rIns="0" bIns="0">
            <a:spAutoFit/>
          </a:bodyPr>
          <a:lstStyle/>
          <a:p>
            <a:pPr defTabSz="673100" eaLnBrk="0" hangingPunct="0">
              <a:lnSpc>
                <a:spcPct val="90000"/>
              </a:lnSpc>
            </a:pPr>
            <a:r>
              <a:rPr lang="zh-CN" altLang="en-US" sz="1400">
                <a:solidFill>
                  <a:schemeClr val="bg1"/>
                </a:solidFill>
                <a:latin typeface="华文中宋" pitchFamily="2" charset="-122"/>
                <a:ea typeface="华文中宋" pitchFamily="2" charset="-122"/>
              </a:rPr>
              <a:t>门店分析</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descr="分销pos"/>
          <p:cNvPicPr>
            <a:picLocks noChangeAspect="1" noChangeArrowheads="1"/>
          </p:cNvPicPr>
          <p:nvPr/>
        </p:nvPicPr>
        <p:blipFill>
          <a:blip r:embed="rId3" cstate="print"/>
          <a:srcRect/>
          <a:stretch>
            <a:fillRect/>
          </a:stretch>
        </p:blipFill>
        <p:spPr bwMode="auto">
          <a:xfrm>
            <a:off x="827088" y="800100"/>
            <a:ext cx="7200900" cy="5641975"/>
          </a:xfrm>
          <a:prstGeom prst="rect">
            <a:avLst/>
          </a:prstGeom>
          <a:noFill/>
          <a:ln w="9525">
            <a:noFill/>
            <a:miter lim="800000"/>
            <a:headEnd/>
            <a:tailEnd/>
          </a:ln>
        </p:spPr>
      </p:pic>
      <p:pic>
        <p:nvPicPr>
          <p:cNvPr id="32771" name="Picture 4" descr="PDA"/>
          <p:cNvPicPr>
            <a:picLocks noChangeAspect="1" noChangeArrowheads="1"/>
          </p:cNvPicPr>
          <p:nvPr/>
        </p:nvPicPr>
        <p:blipFill>
          <a:blip r:embed="rId4" cstate="print"/>
          <a:srcRect/>
          <a:stretch>
            <a:fillRect/>
          </a:stretch>
        </p:blipFill>
        <p:spPr bwMode="auto">
          <a:xfrm>
            <a:off x="395288" y="3249613"/>
            <a:ext cx="1565275" cy="2278062"/>
          </a:xfrm>
          <a:prstGeom prst="rect">
            <a:avLst/>
          </a:prstGeom>
          <a:noFill/>
          <a:ln w="9525">
            <a:noFill/>
            <a:miter lim="800000"/>
            <a:headEnd/>
            <a:tailEnd/>
          </a:ln>
        </p:spPr>
      </p:pic>
      <p:sp>
        <p:nvSpPr>
          <p:cNvPr id="4" name="Rectangle 2"/>
          <p:cNvSpPr txBox="1">
            <a:spLocks noChangeArrowheads="1"/>
          </p:cNvSpPr>
          <p:nvPr/>
        </p:nvSpPr>
        <p:spPr bwMode="auto">
          <a:xfrm>
            <a:off x="611188" y="152400"/>
            <a:ext cx="8382000" cy="420688"/>
          </a:xfrm>
          <a:prstGeom prst="rect">
            <a:avLst/>
          </a:prstGeom>
          <a:noFill/>
          <a:ln w="9525">
            <a:noFill/>
            <a:miter lim="800000"/>
            <a:headEnd/>
            <a:tailEnd/>
          </a:ln>
        </p:spPr>
        <p:txBody>
          <a:bodyPr anchor="ctr"/>
          <a:lstStyle/>
          <a:p>
            <a:pPr eaLnBrk="0" hangingPunct="0">
              <a:defRPr/>
            </a:pPr>
            <a:endParaRPr lang="zh-CN" altLang="en-US" sz="2800" kern="0">
              <a:solidFill>
                <a:srgbClr val="C00000"/>
              </a:solidFill>
              <a:latin typeface="+mn-ea"/>
              <a:ea typeface="+mn-ea"/>
              <a:cs typeface="+mj-cs"/>
            </a:endParaRPr>
          </a:p>
        </p:txBody>
      </p:sp>
      <p:sp>
        <p:nvSpPr>
          <p:cNvPr id="32773" name="标题 4"/>
          <p:cNvSpPr>
            <a:spLocks noGrp="1"/>
          </p:cNvSpPr>
          <p:nvPr>
            <p:ph type="title"/>
          </p:nvPr>
        </p:nvSpPr>
        <p:spPr bwMode="auto">
          <a:prstGeom prst="rect">
            <a:avLst/>
          </a:prstGeom>
          <a:noFill/>
          <a:ln>
            <a:miter lim="800000"/>
            <a:headEnd/>
            <a:tailEnd/>
          </a:ln>
        </p:spPr>
        <p:txBody>
          <a:bodyPr/>
          <a:lstStyle/>
          <a:p>
            <a:pPr algn="l" eaLnBrk="1" hangingPunct="1"/>
            <a:r>
              <a:rPr lang="zh-CN" altLang="en-US" smtClean="0">
                <a:solidFill>
                  <a:srgbClr val="FF0000"/>
                </a:solidFill>
              </a:rPr>
              <a:t>零售系统</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prstGeom prst="rect">
            <a:avLst/>
          </a:prstGeom>
          <a:ln>
            <a:miter lim="800000"/>
            <a:headEnd/>
            <a:tailEnd/>
          </a:ln>
        </p:spPr>
        <p:txBody>
          <a:bodyPr/>
          <a:lstStyle/>
          <a:p>
            <a:pPr algn="l" eaLnBrk="1" hangingPunct="1">
              <a:defRPr/>
            </a:pPr>
            <a:r>
              <a:rPr lang="zh-CN" altLang="en-US" kern="1200" dirty="0" smtClean="0">
                <a:solidFill>
                  <a:srgbClr val="FF0000"/>
                </a:solidFill>
                <a:latin typeface="微软雅黑" pitchFamily="34" charset="-122"/>
                <a:ea typeface="微软雅黑" pitchFamily="34" charset="-122"/>
                <a:cs typeface="+mn-cs"/>
              </a:rPr>
              <a:t>中国服装企业最佳经营管理平台</a:t>
            </a:r>
            <a:r>
              <a:rPr lang="en-US" altLang="zh-CN" kern="1200" dirty="0" smtClean="0">
                <a:solidFill>
                  <a:srgbClr val="FF0000"/>
                </a:solidFill>
                <a:latin typeface="微软雅黑" pitchFamily="34" charset="-122"/>
                <a:ea typeface="微软雅黑" pitchFamily="34" charset="-122"/>
                <a:cs typeface="+mn-cs"/>
              </a:rPr>
              <a:t>-</a:t>
            </a:r>
            <a:r>
              <a:rPr lang="zh-CN" altLang="en-US" kern="1200" dirty="0" smtClean="0">
                <a:solidFill>
                  <a:srgbClr val="FF0000"/>
                </a:solidFill>
                <a:latin typeface="微软雅黑" pitchFamily="34" charset="-122"/>
                <a:ea typeface="微软雅黑" pitchFamily="34" charset="-122"/>
                <a:cs typeface="+mn-cs"/>
              </a:rPr>
              <a:t>分销零售解决方案</a:t>
            </a:r>
          </a:p>
        </p:txBody>
      </p:sp>
      <p:pic>
        <p:nvPicPr>
          <p:cNvPr id="28675" name="Picture 5"/>
          <p:cNvPicPr>
            <a:picLocks noChangeAspect="1" noChangeArrowheads="1"/>
          </p:cNvPicPr>
          <p:nvPr/>
        </p:nvPicPr>
        <p:blipFill>
          <a:blip r:embed="rId3" cstate="print"/>
          <a:srcRect/>
          <a:stretch>
            <a:fillRect/>
          </a:stretch>
        </p:blipFill>
        <p:spPr bwMode="auto">
          <a:xfrm>
            <a:off x="990600" y="723900"/>
            <a:ext cx="6781800" cy="5753100"/>
          </a:xfrm>
          <a:prstGeom prst="rect">
            <a:avLst/>
          </a:prstGeom>
          <a:noFill/>
          <a:ln w="9525">
            <a:noFill/>
            <a:miter lim="800000"/>
            <a:headEnd/>
            <a:tailEnd/>
          </a:ln>
        </p:spPr>
      </p:pic>
      <p:sp>
        <p:nvSpPr>
          <p:cNvPr id="84" name="AutoShape 4"/>
          <p:cNvSpPr>
            <a:spLocks noChangeArrowheads="1"/>
          </p:cNvSpPr>
          <p:nvPr/>
        </p:nvSpPr>
        <p:spPr bwMode="auto">
          <a:xfrm>
            <a:off x="5791200" y="3657600"/>
            <a:ext cx="838200" cy="381000"/>
          </a:xfrm>
          <a:prstGeom prst="roundRect">
            <a:avLst>
              <a:gd name="adj" fmla="val 16667"/>
            </a:avLst>
          </a:prstGeom>
          <a:solidFill>
            <a:srgbClr val="FFFFFF">
              <a:alpha val="0"/>
            </a:srgbClr>
          </a:solidFill>
          <a:ln w="50800">
            <a:solidFill>
              <a:srgbClr val="FF0000"/>
            </a:solidFill>
            <a:round/>
            <a:headEnd/>
            <a:tailEnd/>
          </a:ln>
        </p:spPr>
        <p:txBody>
          <a:bodyPr/>
          <a:lstStyle/>
          <a:p>
            <a:endParaRPr lang="zh-CN"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4"/>
                                        </p:tgtEl>
                                      </p:cBhvr>
                                    </p:animEffect>
                                    <p:animScale>
                                      <p:cBhvr>
                                        <p:cTn id="7" dur="250" autoRev="1" fill="hold"/>
                                        <p:tgtEl>
                                          <p:spTgt spid="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1835150" y="5084766"/>
            <a:ext cx="6921500" cy="136842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Rounded Rectangle 31"/>
          <p:cNvSpPr/>
          <p:nvPr/>
        </p:nvSpPr>
        <p:spPr>
          <a:xfrm>
            <a:off x="7451725" y="3141663"/>
            <a:ext cx="1296988" cy="1814512"/>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dirty="0"/>
          </a:p>
        </p:txBody>
      </p:sp>
      <p:sp>
        <p:nvSpPr>
          <p:cNvPr id="31" name="Rounded Rectangle 30"/>
          <p:cNvSpPr/>
          <p:nvPr/>
        </p:nvSpPr>
        <p:spPr>
          <a:xfrm>
            <a:off x="4211638" y="3141663"/>
            <a:ext cx="3168650" cy="1814512"/>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30" name="Rounded Rectangle 29"/>
          <p:cNvSpPr/>
          <p:nvPr/>
        </p:nvSpPr>
        <p:spPr>
          <a:xfrm>
            <a:off x="1835150" y="3141663"/>
            <a:ext cx="2305050" cy="1814512"/>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9" name="Rounded Rectangle 8"/>
          <p:cNvSpPr/>
          <p:nvPr/>
        </p:nvSpPr>
        <p:spPr>
          <a:xfrm>
            <a:off x="179391" y="3141666"/>
            <a:ext cx="1512887" cy="3240087"/>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zh-CN" altLang="en-US" dirty="0"/>
          </a:p>
        </p:txBody>
      </p:sp>
      <p:sp>
        <p:nvSpPr>
          <p:cNvPr id="64519" name="Title 1"/>
          <p:cNvSpPr>
            <a:spLocks noGrp="1"/>
          </p:cNvSpPr>
          <p:nvPr>
            <p:ph type="title"/>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2400" dirty="0" smtClean="0">
                <a:solidFill>
                  <a:srgbClr val="FF0000"/>
                </a:solidFill>
                <a:latin typeface="微软雅黑" pitchFamily="34" charset="-122"/>
                <a:ea typeface="微软雅黑" pitchFamily="34" charset="-122"/>
              </a:rPr>
              <a:t>U8  </a:t>
            </a:r>
            <a:r>
              <a:rPr lang="zh-CN" altLang="en-US" sz="2400" dirty="0" smtClean="0">
                <a:solidFill>
                  <a:srgbClr val="FF0000"/>
                </a:solidFill>
                <a:latin typeface="微软雅黑" pitchFamily="34" charset="-122"/>
                <a:ea typeface="微软雅黑" pitchFamily="34" charset="-122"/>
              </a:rPr>
              <a:t>电商中心</a:t>
            </a:r>
            <a:r>
              <a:rPr lang="en-US" altLang="zh-CN" sz="2400" dirty="0" smtClean="0">
                <a:solidFill>
                  <a:srgbClr val="FF0000"/>
                </a:solidFill>
                <a:latin typeface="微软雅黑" pitchFamily="34" charset="-122"/>
                <a:ea typeface="微软雅黑" pitchFamily="34" charset="-122"/>
              </a:rPr>
              <a:t>(B to C</a:t>
            </a:r>
            <a:r>
              <a:rPr lang="zh-CN" altLang="en-US" sz="2400" dirty="0" smtClean="0">
                <a:solidFill>
                  <a:srgbClr val="FF0000"/>
                </a:solidFill>
                <a:latin typeface="微软雅黑" pitchFamily="34" charset="-122"/>
                <a:ea typeface="微软雅黑" pitchFamily="34" charset="-122"/>
              </a:rPr>
              <a:t>）整体应用架构</a:t>
            </a:r>
          </a:p>
        </p:txBody>
      </p:sp>
      <p:sp>
        <p:nvSpPr>
          <p:cNvPr id="4" name="Rectangle 3"/>
          <p:cNvSpPr/>
          <p:nvPr/>
        </p:nvSpPr>
        <p:spPr>
          <a:xfrm>
            <a:off x="314329" y="3716337"/>
            <a:ext cx="1223963" cy="360363"/>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销售分析</a:t>
            </a:r>
          </a:p>
        </p:txBody>
      </p:sp>
      <p:sp>
        <p:nvSpPr>
          <p:cNvPr id="5" name="Rectangle 4"/>
          <p:cNvSpPr/>
          <p:nvPr/>
        </p:nvSpPr>
        <p:spPr>
          <a:xfrm>
            <a:off x="314329" y="4208466"/>
            <a:ext cx="1223963" cy="35877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成本分析</a:t>
            </a:r>
          </a:p>
        </p:txBody>
      </p:sp>
      <p:sp>
        <p:nvSpPr>
          <p:cNvPr id="6" name="Rectangle 5"/>
          <p:cNvSpPr/>
          <p:nvPr/>
        </p:nvSpPr>
        <p:spPr>
          <a:xfrm>
            <a:off x="314329" y="4699001"/>
            <a:ext cx="1223963" cy="360363"/>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店铺绩效</a:t>
            </a:r>
          </a:p>
        </p:txBody>
      </p:sp>
      <p:sp>
        <p:nvSpPr>
          <p:cNvPr id="7" name="Rectangle 6"/>
          <p:cNvSpPr/>
          <p:nvPr/>
        </p:nvSpPr>
        <p:spPr>
          <a:xfrm>
            <a:off x="314329" y="5189537"/>
            <a:ext cx="1223963" cy="360363"/>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客户行为</a:t>
            </a:r>
          </a:p>
        </p:txBody>
      </p:sp>
      <p:sp>
        <p:nvSpPr>
          <p:cNvPr id="8" name="Rectangle 7"/>
          <p:cNvSpPr/>
          <p:nvPr/>
        </p:nvSpPr>
        <p:spPr>
          <a:xfrm>
            <a:off x="314329" y="5675313"/>
            <a:ext cx="1223963" cy="360363"/>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关联商品</a:t>
            </a:r>
          </a:p>
        </p:txBody>
      </p:sp>
      <p:sp>
        <p:nvSpPr>
          <p:cNvPr id="10" name="Rectangle 9"/>
          <p:cNvSpPr/>
          <p:nvPr/>
        </p:nvSpPr>
        <p:spPr>
          <a:xfrm>
            <a:off x="1979613" y="3614737"/>
            <a:ext cx="1008062"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商品管理</a:t>
            </a:r>
          </a:p>
        </p:txBody>
      </p:sp>
      <p:sp>
        <p:nvSpPr>
          <p:cNvPr id="12" name="Rectangle 11"/>
          <p:cNvSpPr/>
          <p:nvPr/>
        </p:nvSpPr>
        <p:spPr>
          <a:xfrm>
            <a:off x="2987679" y="3614737"/>
            <a:ext cx="1008063"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物流公司</a:t>
            </a:r>
          </a:p>
        </p:txBody>
      </p:sp>
      <p:sp>
        <p:nvSpPr>
          <p:cNvPr id="13" name="Rectangle 12"/>
          <p:cNvSpPr/>
          <p:nvPr/>
        </p:nvSpPr>
        <p:spPr>
          <a:xfrm>
            <a:off x="1979613" y="4005264"/>
            <a:ext cx="1008062"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店铺管理</a:t>
            </a:r>
          </a:p>
        </p:txBody>
      </p:sp>
      <p:sp>
        <p:nvSpPr>
          <p:cNvPr id="14" name="Rectangle 13"/>
          <p:cNvSpPr/>
          <p:nvPr/>
        </p:nvSpPr>
        <p:spPr>
          <a:xfrm>
            <a:off x="2987679" y="4005264"/>
            <a:ext cx="1008063"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地区管理</a:t>
            </a:r>
          </a:p>
        </p:txBody>
      </p:sp>
      <p:sp>
        <p:nvSpPr>
          <p:cNvPr id="15" name="Rectangle 14"/>
          <p:cNvSpPr/>
          <p:nvPr/>
        </p:nvSpPr>
        <p:spPr>
          <a:xfrm>
            <a:off x="1979613" y="4395789"/>
            <a:ext cx="1008062"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免审策略</a:t>
            </a:r>
          </a:p>
        </p:txBody>
      </p:sp>
      <p:sp>
        <p:nvSpPr>
          <p:cNvPr id="16" name="Rectangle 15"/>
          <p:cNvSpPr/>
          <p:nvPr/>
        </p:nvSpPr>
        <p:spPr>
          <a:xfrm>
            <a:off x="2987679" y="4395789"/>
            <a:ext cx="1008063"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会员管理</a:t>
            </a:r>
          </a:p>
        </p:txBody>
      </p:sp>
      <p:sp>
        <p:nvSpPr>
          <p:cNvPr id="17" name="Rectangle 16"/>
          <p:cNvSpPr/>
          <p:nvPr/>
        </p:nvSpPr>
        <p:spPr>
          <a:xfrm>
            <a:off x="4284663" y="3603625"/>
            <a:ext cx="1008062"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订单处理</a:t>
            </a:r>
          </a:p>
        </p:txBody>
      </p:sp>
      <p:sp>
        <p:nvSpPr>
          <p:cNvPr id="18" name="Rectangle 17"/>
          <p:cNvSpPr/>
          <p:nvPr/>
        </p:nvSpPr>
        <p:spPr>
          <a:xfrm>
            <a:off x="5292727" y="3603625"/>
            <a:ext cx="1008063"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发货处理</a:t>
            </a:r>
          </a:p>
        </p:txBody>
      </p:sp>
      <p:sp>
        <p:nvSpPr>
          <p:cNvPr id="19" name="Rectangle 18"/>
          <p:cNvSpPr/>
          <p:nvPr/>
        </p:nvSpPr>
        <p:spPr>
          <a:xfrm>
            <a:off x="4284663" y="3994152"/>
            <a:ext cx="1008062"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微软雅黑" panose="020B0503020204020204" pitchFamily="34" charset="-122"/>
                <a:ea typeface="微软雅黑" panose="020B0503020204020204" pitchFamily="34" charset="-122"/>
              </a:rPr>
              <a:t>退换货处理</a:t>
            </a:r>
          </a:p>
        </p:txBody>
      </p:sp>
      <p:sp>
        <p:nvSpPr>
          <p:cNvPr id="20" name="Rectangle 19"/>
          <p:cNvSpPr/>
          <p:nvPr/>
        </p:nvSpPr>
        <p:spPr>
          <a:xfrm>
            <a:off x="5292727" y="3994152"/>
            <a:ext cx="1008063"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微软雅黑" panose="020B0503020204020204" pitchFamily="34" charset="-122"/>
                <a:ea typeface="微软雅黑" panose="020B0503020204020204" pitchFamily="34" charset="-122"/>
              </a:rPr>
              <a:t>快递单打印</a:t>
            </a:r>
          </a:p>
        </p:txBody>
      </p:sp>
      <p:sp>
        <p:nvSpPr>
          <p:cNvPr id="21" name="Rectangle 20"/>
          <p:cNvSpPr/>
          <p:nvPr/>
        </p:nvSpPr>
        <p:spPr>
          <a:xfrm>
            <a:off x="4284663" y="4384676"/>
            <a:ext cx="1008062"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库存分配</a:t>
            </a:r>
          </a:p>
        </p:txBody>
      </p:sp>
      <p:sp>
        <p:nvSpPr>
          <p:cNvPr id="22" name="Rectangle 21"/>
          <p:cNvSpPr/>
          <p:nvPr/>
        </p:nvSpPr>
        <p:spPr>
          <a:xfrm>
            <a:off x="5292727" y="4384676"/>
            <a:ext cx="1008063"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微软雅黑" panose="020B0503020204020204" pitchFamily="34" charset="-122"/>
                <a:ea typeface="微软雅黑" panose="020B0503020204020204" pitchFamily="34" charset="-122"/>
              </a:rPr>
              <a:t>发货单打印</a:t>
            </a:r>
          </a:p>
        </p:txBody>
      </p:sp>
      <p:sp>
        <p:nvSpPr>
          <p:cNvPr id="23" name="Rectangle 22"/>
          <p:cNvSpPr/>
          <p:nvPr/>
        </p:nvSpPr>
        <p:spPr>
          <a:xfrm>
            <a:off x="6300788" y="3603625"/>
            <a:ext cx="1008062"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电商对帐</a:t>
            </a:r>
          </a:p>
        </p:txBody>
      </p:sp>
      <p:sp>
        <p:nvSpPr>
          <p:cNvPr id="24" name="Rectangle 23"/>
          <p:cNvSpPr/>
          <p:nvPr/>
        </p:nvSpPr>
        <p:spPr>
          <a:xfrm>
            <a:off x="6300788" y="3994152"/>
            <a:ext cx="1008062"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物流对帐</a:t>
            </a:r>
          </a:p>
        </p:txBody>
      </p:sp>
      <p:sp>
        <p:nvSpPr>
          <p:cNvPr id="25" name="Rectangle 24"/>
          <p:cNvSpPr/>
          <p:nvPr/>
        </p:nvSpPr>
        <p:spPr>
          <a:xfrm>
            <a:off x="6300788" y="4384676"/>
            <a:ext cx="1008062" cy="36036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400" dirty="0">
                <a:latin typeface="微软雅黑" panose="020B0503020204020204" pitchFamily="34" charset="-122"/>
                <a:ea typeface="微软雅黑" panose="020B0503020204020204" pitchFamily="34" charset="-122"/>
              </a:rPr>
              <a:t>快递查询</a:t>
            </a:r>
          </a:p>
        </p:txBody>
      </p:sp>
      <p:sp>
        <p:nvSpPr>
          <p:cNvPr id="26" name="Rectangle 25"/>
          <p:cNvSpPr/>
          <p:nvPr/>
        </p:nvSpPr>
        <p:spPr>
          <a:xfrm>
            <a:off x="7596188" y="3603625"/>
            <a:ext cx="1008062" cy="3603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门店管理</a:t>
            </a:r>
          </a:p>
        </p:txBody>
      </p:sp>
      <p:sp>
        <p:nvSpPr>
          <p:cNvPr id="27" name="Rectangle 26"/>
          <p:cNvSpPr/>
          <p:nvPr/>
        </p:nvSpPr>
        <p:spPr>
          <a:xfrm>
            <a:off x="7596188" y="3994152"/>
            <a:ext cx="1008062" cy="3603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价格管理</a:t>
            </a:r>
          </a:p>
        </p:txBody>
      </p:sp>
      <p:sp>
        <p:nvSpPr>
          <p:cNvPr id="28" name="Rectangle 27"/>
          <p:cNvSpPr/>
          <p:nvPr/>
        </p:nvSpPr>
        <p:spPr>
          <a:xfrm>
            <a:off x="7596188" y="4384676"/>
            <a:ext cx="1008062" cy="36036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会员管理</a:t>
            </a:r>
          </a:p>
        </p:txBody>
      </p:sp>
      <p:sp>
        <p:nvSpPr>
          <p:cNvPr id="33" name="Rectangle 32"/>
          <p:cNvSpPr/>
          <p:nvPr/>
        </p:nvSpPr>
        <p:spPr>
          <a:xfrm>
            <a:off x="1952626" y="5472115"/>
            <a:ext cx="1008063" cy="3587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商品管理</a:t>
            </a:r>
          </a:p>
        </p:txBody>
      </p:sp>
      <p:sp>
        <p:nvSpPr>
          <p:cNvPr id="34" name="Rectangle 33"/>
          <p:cNvSpPr/>
          <p:nvPr/>
        </p:nvSpPr>
        <p:spPr>
          <a:xfrm>
            <a:off x="3052763" y="5472115"/>
            <a:ext cx="1008062" cy="3587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物流公司</a:t>
            </a:r>
          </a:p>
        </p:txBody>
      </p:sp>
      <p:sp>
        <p:nvSpPr>
          <p:cNvPr id="35" name="Rectangle 34"/>
          <p:cNvSpPr/>
          <p:nvPr/>
        </p:nvSpPr>
        <p:spPr>
          <a:xfrm>
            <a:off x="1952626" y="5876925"/>
            <a:ext cx="1008063"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店铺管理</a:t>
            </a:r>
          </a:p>
        </p:txBody>
      </p:sp>
      <p:sp>
        <p:nvSpPr>
          <p:cNvPr id="36" name="Rectangle 35"/>
          <p:cNvSpPr/>
          <p:nvPr/>
        </p:nvSpPr>
        <p:spPr>
          <a:xfrm>
            <a:off x="3052763" y="5876925"/>
            <a:ext cx="1008062"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地区管理</a:t>
            </a:r>
          </a:p>
        </p:txBody>
      </p:sp>
      <p:sp>
        <p:nvSpPr>
          <p:cNvPr id="48" name="Rectangle 47"/>
          <p:cNvSpPr/>
          <p:nvPr/>
        </p:nvSpPr>
        <p:spPr>
          <a:xfrm>
            <a:off x="4168779" y="5472115"/>
            <a:ext cx="1008063" cy="3587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商品管理</a:t>
            </a:r>
          </a:p>
        </p:txBody>
      </p:sp>
      <p:sp>
        <p:nvSpPr>
          <p:cNvPr id="49" name="Rectangle 48"/>
          <p:cNvSpPr/>
          <p:nvPr/>
        </p:nvSpPr>
        <p:spPr>
          <a:xfrm>
            <a:off x="5284788" y="5472115"/>
            <a:ext cx="1008062" cy="3587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物流公司</a:t>
            </a:r>
          </a:p>
        </p:txBody>
      </p:sp>
      <p:sp>
        <p:nvSpPr>
          <p:cNvPr id="50" name="Rectangle 49"/>
          <p:cNvSpPr/>
          <p:nvPr/>
        </p:nvSpPr>
        <p:spPr>
          <a:xfrm>
            <a:off x="4168779" y="5876925"/>
            <a:ext cx="1008063"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店铺管理</a:t>
            </a:r>
          </a:p>
        </p:txBody>
      </p:sp>
      <p:sp>
        <p:nvSpPr>
          <p:cNvPr id="51" name="Rectangle 50"/>
          <p:cNvSpPr/>
          <p:nvPr/>
        </p:nvSpPr>
        <p:spPr>
          <a:xfrm>
            <a:off x="5284788" y="5876925"/>
            <a:ext cx="1008062"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地区管理</a:t>
            </a:r>
          </a:p>
        </p:txBody>
      </p:sp>
      <p:sp>
        <p:nvSpPr>
          <p:cNvPr id="52" name="Rectangle 51"/>
          <p:cNvSpPr/>
          <p:nvPr/>
        </p:nvSpPr>
        <p:spPr>
          <a:xfrm>
            <a:off x="6408738" y="5472115"/>
            <a:ext cx="1008062" cy="3587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商品管理</a:t>
            </a:r>
          </a:p>
        </p:txBody>
      </p:sp>
      <p:sp>
        <p:nvSpPr>
          <p:cNvPr id="53" name="Rectangle 52"/>
          <p:cNvSpPr/>
          <p:nvPr/>
        </p:nvSpPr>
        <p:spPr>
          <a:xfrm>
            <a:off x="7524754" y="5472115"/>
            <a:ext cx="1008063" cy="3587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物流公司</a:t>
            </a:r>
          </a:p>
        </p:txBody>
      </p:sp>
      <p:sp>
        <p:nvSpPr>
          <p:cNvPr id="54" name="Rectangle 53"/>
          <p:cNvSpPr/>
          <p:nvPr/>
        </p:nvSpPr>
        <p:spPr>
          <a:xfrm>
            <a:off x="6408738" y="5876925"/>
            <a:ext cx="1008062"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店铺管理</a:t>
            </a:r>
          </a:p>
        </p:txBody>
      </p:sp>
      <p:sp>
        <p:nvSpPr>
          <p:cNvPr id="55" name="Rectangle 54"/>
          <p:cNvSpPr/>
          <p:nvPr/>
        </p:nvSpPr>
        <p:spPr>
          <a:xfrm>
            <a:off x="7524754" y="5876925"/>
            <a:ext cx="1008063"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400" dirty="0">
                <a:solidFill>
                  <a:schemeClr val="tx1"/>
                </a:solidFill>
                <a:latin typeface="微软雅黑" panose="020B0503020204020204" pitchFamily="34" charset="-122"/>
                <a:ea typeface="微软雅黑" panose="020B0503020204020204" pitchFamily="34" charset="-122"/>
              </a:rPr>
              <a:t>地区管理</a:t>
            </a:r>
          </a:p>
        </p:txBody>
      </p:sp>
      <p:sp>
        <p:nvSpPr>
          <p:cNvPr id="56" name="Rectangle 55"/>
          <p:cNvSpPr/>
          <p:nvPr/>
        </p:nvSpPr>
        <p:spPr>
          <a:xfrm>
            <a:off x="476253" y="3208337"/>
            <a:ext cx="1000125" cy="284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商业分析</a:t>
            </a:r>
          </a:p>
        </p:txBody>
      </p:sp>
      <p:sp>
        <p:nvSpPr>
          <p:cNvPr id="57" name="Rectangle 56"/>
          <p:cNvSpPr/>
          <p:nvPr/>
        </p:nvSpPr>
        <p:spPr>
          <a:xfrm>
            <a:off x="2195517" y="3295651"/>
            <a:ext cx="1584325" cy="204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电商基础设置</a:t>
            </a:r>
          </a:p>
        </p:txBody>
      </p:sp>
      <p:sp>
        <p:nvSpPr>
          <p:cNvPr id="58" name="Rectangle 57"/>
          <p:cNvSpPr/>
          <p:nvPr/>
        </p:nvSpPr>
        <p:spPr>
          <a:xfrm>
            <a:off x="4932367" y="3208339"/>
            <a:ext cx="1527175" cy="292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电商订单处理</a:t>
            </a:r>
          </a:p>
        </p:txBody>
      </p:sp>
      <p:sp>
        <p:nvSpPr>
          <p:cNvPr id="59" name="Rectangle 58"/>
          <p:cNvSpPr/>
          <p:nvPr/>
        </p:nvSpPr>
        <p:spPr>
          <a:xfrm>
            <a:off x="7440613" y="3213103"/>
            <a:ext cx="1308100" cy="282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rPr>
              <a:t>零售</a:t>
            </a:r>
          </a:p>
        </p:txBody>
      </p:sp>
      <p:sp>
        <p:nvSpPr>
          <p:cNvPr id="60" name="Rectangle 59"/>
          <p:cNvSpPr/>
          <p:nvPr/>
        </p:nvSpPr>
        <p:spPr>
          <a:xfrm>
            <a:off x="4211638" y="5084763"/>
            <a:ext cx="2457450" cy="341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供应链、物流、财务</a:t>
            </a:r>
          </a:p>
        </p:txBody>
      </p:sp>
      <p:grpSp>
        <p:nvGrpSpPr>
          <p:cNvPr id="2" name="Group 77"/>
          <p:cNvGrpSpPr>
            <a:grpSpLocks/>
          </p:cNvGrpSpPr>
          <p:nvPr/>
        </p:nvGrpSpPr>
        <p:grpSpPr bwMode="auto">
          <a:xfrm>
            <a:off x="-155575" y="836615"/>
            <a:ext cx="4151313" cy="1609725"/>
            <a:chOff x="-155855" y="1021077"/>
            <a:chExt cx="4151791" cy="1609137"/>
          </a:xfrm>
        </p:grpSpPr>
        <p:pic>
          <p:nvPicPr>
            <p:cNvPr id="62" name="Picture 3" descr="C:\Documents and Settings\yangchen\桌面\108.png"/>
            <p:cNvPicPr>
              <a:picLocks noChangeAspect="1" noChangeArrowheads="1"/>
            </p:cNvPicPr>
            <p:nvPr/>
          </p:nvPicPr>
          <p:blipFill>
            <a:blip r:embed="rId2" cstate="print"/>
            <a:srcRect/>
            <a:stretch>
              <a:fillRect/>
            </a:stretch>
          </p:blipFill>
          <p:spPr bwMode="auto">
            <a:xfrm>
              <a:off x="-155855" y="1021077"/>
              <a:ext cx="4151791" cy="160913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4577" name="Picture 10"/>
            <p:cNvPicPr>
              <a:picLocks noChangeAspect="1"/>
            </p:cNvPicPr>
            <p:nvPr/>
          </p:nvPicPr>
          <p:blipFill>
            <a:blip r:embed="rId3" cstate="print"/>
            <a:srcRect/>
            <a:stretch>
              <a:fillRect/>
            </a:stretch>
          </p:blipFill>
          <p:spPr bwMode="auto">
            <a:xfrm>
              <a:off x="1981346" y="1528682"/>
              <a:ext cx="957025" cy="328124"/>
            </a:xfrm>
            <a:prstGeom prst="rect">
              <a:avLst/>
            </a:prstGeom>
            <a:noFill/>
            <a:ln w="9525">
              <a:noFill/>
              <a:miter lim="800000"/>
              <a:headEnd/>
              <a:tailEnd/>
            </a:ln>
          </p:spPr>
        </p:pic>
        <p:pic>
          <p:nvPicPr>
            <p:cNvPr id="64578" name="Picture 28"/>
            <p:cNvPicPr>
              <a:picLocks noChangeAspect="1"/>
            </p:cNvPicPr>
            <p:nvPr/>
          </p:nvPicPr>
          <p:blipFill>
            <a:blip r:embed="rId4" cstate="print">
              <a:clrChange>
                <a:clrFrom>
                  <a:srgbClr val="FFFFFF"/>
                </a:clrFrom>
                <a:clrTo>
                  <a:srgbClr val="FFFFFF">
                    <a:alpha val="0"/>
                  </a:srgbClr>
                </a:clrTo>
              </a:clrChange>
            </a:blip>
            <a:srcRect/>
            <a:stretch>
              <a:fillRect/>
            </a:stretch>
          </p:blipFill>
          <p:spPr bwMode="auto">
            <a:xfrm>
              <a:off x="771329" y="1517442"/>
              <a:ext cx="1109478" cy="350604"/>
            </a:xfrm>
            <a:prstGeom prst="rect">
              <a:avLst/>
            </a:prstGeom>
            <a:noFill/>
            <a:ln w="9525">
              <a:noFill/>
              <a:miter lim="800000"/>
              <a:headEnd/>
              <a:tailEnd/>
            </a:ln>
          </p:spPr>
        </p:pic>
        <p:pic>
          <p:nvPicPr>
            <p:cNvPr id="64579" name="Picture 36"/>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323528" y="1986891"/>
              <a:ext cx="496653" cy="409199"/>
            </a:xfrm>
            <a:prstGeom prst="rect">
              <a:avLst/>
            </a:prstGeom>
            <a:noFill/>
            <a:ln w="9525">
              <a:noFill/>
              <a:miter lim="800000"/>
              <a:headEnd/>
              <a:tailEnd/>
            </a:ln>
          </p:spPr>
        </p:pic>
        <p:pic>
          <p:nvPicPr>
            <p:cNvPr id="64580" name="Picture 37"/>
            <p:cNvPicPr>
              <a:picLocks noChangeAspect="1"/>
            </p:cNvPicPr>
            <p:nvPr/>
          </p:nvPicPr>
          <p:blipFill>
            <a:blip r:embed="rId6" cstate="print">
              <a:clrChange>
                <a:clrFrom>
                  <a:srgbClr val="FFFFFF"/>
                </a:clrFrom>
                <a:clrTo>
                  <a:srgbClr val="FFFFFF">
                    <a:alpha val="0"/>
                  </a:srgbClr>
                </a:clrTo>
              </a:clrChange>
            </a:blip>
            <a:srcRect/>
            <a:stretch>
              <a:fillRect/>
            </a:stretch>
          </p:blipFill>
          <p:spPr bwMode="auto">
            <a:xfrm>
              <a:off x="827584" y="2060848"/>
              <a:ext cx="1253030" cy="325948"/>
            </a:xfrm>
            <a:prstGeom prst="rect">
              <a:avLst/>
            </a:prstGeom>
            <a:noFill/>
            <a:ln w="9525">
              <a:noFill/>
              <a:miter lim="800000"/>
              <a:headEnd/>
              <a:tailEnd/>
            </a:ln>
          </p:spPr>
        </p:pic>
        <p:pic>
          <p:nvPicPr>
            <p:cNvPr id="64581" name="Picture 38"/>
            <p:cNvPicPr>
              <a:picLocks noChangeAspect="1"/>
            </p:cNvPicPr>
            <p:nvPr/>
          </p:nvPicPr>
          <p:blipFill>
            <a:blip r:embed="rId7" cstate="print">
              <a:clrChange>
                <a:clrFrom>
                  <a:srgbClr val="FFFFFF"/>
                </a:clrFrom>
                <a:clrTo>
                  <a:srgbClr val="FFFFFF">
                    <a:alpha val="0"/>
                  </a:srgbClr>
                </a:clrTo>
              </a:clrChange>
            </a:blip>
            <a:srcRect/>
            <a:stretch>
              <a:fillRect/>
            </a:stretch>
          </p:blipFill>
          <p:spPr bwMode="auto">
            <a:xfrm>
              <a:off x="2078060" y="1969169"/>
              <a:ext cx="981772" cy="451719"/>
            </a:xfrm>
            <a:prstGeom prst="rect">
              <a:avLst/>
            </a:prstGeom>
            <a:noFill/>
            <a:ln w="9525">
              <a:noFill/>
              <a:miter lim="800000"/>
              <a:headEnd/>
              <a:tailEnd/>
            </a:ln>
          </p:spPr>
        </p:pic>
      </p:grpSp>
      <p:grpSp>
        <p:nvGrpSpPr>
          <p:cNvPr id="3" name="Group 76"/>
          <p:cNvGrpSpPr>
            <a:grpSpLocks/>
          </p:cNvGrpSpPr>
          <p:nvPr/>
        </p:nvGrpSpPr>
        <p:grpSpPr bwMode="auto">
          <a:xfrm>
            <a:off x="5846767" y="881066"/>
            <a:ext cx="3432175" cy="1608137"/>
            <a:chOff x="5847135" y="1064953"/>
            <a:chExt cx="3431474" cy="1609137"/>
          </a:xfrm>
        </p:grpSpPr>
        <p:pic>
          <p:nvPicPr>
            <p:cNvPr id="73" name="Picture 3" descr="C:\Documents and Settings\yangchen\桌面\108.png"/>
            <p:cNvPicPr>
              <a:picLocks noChangeAspect="1" noChangeArrowheads="1"/>
            </p:cNvPicPr>
            <p:nvPr/>
          </p:nvPicPr>
          <p:blipFill>
            <a:blip r:embed="rId2" cstate="print"/>
            <a:srcRect/>
            <a:stretch>
              <a:fillRect/>
            </a:stretch>
          </p:blipFill>
          <p:spPr bwMode="auto">
            <a:xfrm>
              <a:off x="5847135" y="1064953"/>
              <a:ext cx="3431474" cy="160913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4573" name="Picture 43"/>
            <p:cNvPicPr>
              <a:picLocks noChangeAspect="1"/>
            </p:cNvPicPr>
            <p:nvPr/>
          </p:nvPicPr>
          <p:blipFill>
            <a:blip r:embed="rId8" cstate="print">
              <a:clrChange>
                <a:clrFrom>
                  <a:srgbClr val="FFFFFF"/>
                </a:clrFrom>
                <a:clrTo>
                  <a:srgbClr val="FFFFFF">
                    <a:alpha val="0"/>
                  </a:srgbClr>
                </a:clrTo>
              </a:clrChange>
            </a:blip>
            <a:srcRect/>
            <a:stretch>
              <a:fillRect/>
            </a:stretch>
          </p:blipFill>
          <p:spPr bwMode="auto">
            <a:xfrm>
              <a:off x="6851598" y="1528682"/>
              <a:ext cx="666750" cy="419100"/>
            </a:xfrm>
            <a:prstGeom prst="rect">
              <a:avLst/>
            </a:prstGeom>
            <a:noFill/>
            <a:ln w="9525">
              <a:noFill/>
              <a:miter lim="800000"/>
              <a:headEnd/>
              <a:tailEnd/>
            </a:ln>
          </p:spPr>
        </p:pic>
        <p:pic>
          <p:nvPicPr>
            <p:cNvPr id="64574" name="Picture 45"/>
            <p:cNvPicPr>
              <a:picLocks noChangeAspect="1"/>
            </p:cNvPicPr>
            <p:nvPr/>
          </p:nvPicPr>
          <p:blipFill>
            <a:blip r:embed="rId9" cstate="print">
              <a:clrChange>
                <a:clrFrom>
                  <a:srgbClr val="FFFFFF"/>
                </a:clrFrom>
                <a:clrTo>
                  <a:srgbClr val="FFFFFF">
                    <a:alpha val="0"/>
                  </a:srgbClr>
                </a:clrTo>
              </a:clrChange>
            </a:blip>
            <a:srcRect/>
            <a:stretch>
              <a:fillRect/>
            </a:stretch>
          </p:blipFill>
          <p:spPr bwMode="auto">
            <a:xfrm>
              <a:off x="7609580" y="1527898"/>
              <a:ext cx="666750" cy="342900"/>
            </a:xfrm>
            <a:prstGeom prst="rect">
              <a:avLst/>
            </a:prstGeom>
            <a:noFill/>
            <a:ln w="9525">
              <a:noFill/>
              <a:miter lim="800000"/>
              <a:headEnd/>
              <a:tailEnd/>
            </a:ln>
          </p:spPr>
        </p:pic>
        <p:pic>
          <p:nvPicPr>
            <p:cNvPr id="64575" name="Picture 73"/>
            <p:cNvPicPr>
              <a:picLocks noChangeAspect="1"/>
            </p:cNvPicPr>
            <p:nvPr/>
          </p:nvPicPr>
          <p:blipFill>
            <a:blip r:embed="rId10" cstate="print">
              <a:clrChange>
                <a:clrFrom>
                  <a:srgbClr val="FFFFFF"/>
                </a:clrFrom>
                <a:clrTo>
                  <a:srgbClr val="FFFFFF">
                    <a:alpha val="0"/>
                  </a:srgbClr>
                </a:clrTo>
              </a:clrChange>
            </a:blip>
            <a:srcRect/>
            <a:stretch>
              <a:fillRect/>
            </a:stretch>
          </p:blipFill>
          <p:spPr bwMode="auto">
            <a:xfrm>
              <a:off x="7002135" y="1974622"/>
              <a:ext cx="1175763" cy="456876"/>
            </a:xfrm>
            <a:prstGeom prst="rect">
              <a:avLst/>
            </a:prstGeom>
            <a:noFill/>
            <a:ln w="9525">
              <a:noFill/>
              <a:miter lim="800000"/>
              <a:headEnd/>
              <a:tailEnd/>
            </a:ln>
          </p:spPr>
        </p:pic>
      </p:grpSp>
      <p:grpSp>
        <p:nvGrpSpPr>
          <p:cNvPr id="11" name="Group 75"/>
          <p:cNvGrpSpPr>
            <a:grpSpLocks/>
          </p:cNvGrpSpPr>
          <p:nvPr/>
        </p:nvGrpSpPr>
        <p:grpSpPr bwMode="auto">
          <a:xfrm>
            <a:off x="3132141" y="854076"/>
            <a:ext cx="3430587" cy="1608139"/>
            <a:chOff x="3131840" y="1038091"/>
            <a:chExt cx="3431474" cy="1609137"/>
          </a:xfrm>
        </p:grpSpPr>
        <p:pic>
          <p:nvPicPr>
            <p:cNvPr id="72" name="Picture 3" descr="C:\Documents and Settings\yangchen\桌面\108.png"/>
            <p:cNvPicPr>
              <a:picLocks noChangeAspect="1" noChangeArrowheads="1"/>
            </p:cNvPicPr>
            <p:nvPr/>
          </p:nvPicPr>
          <p:blipFill>
            <a:blip r:embed="rId2" cstate="print"/>
            <a:srcRect/>
            <a:stretch>
              <a:fillRect/>
            </a:stretch>
          </p:blipFill>
          <p:spPr bwMode="auto">
            <a:xfrm>
              <a:off x="3131840" y="1038091"/>
              <a:ext cx="3431474" cy="160913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4568" name="Picture 39"/>
            <p:cNvPicPr>
              <a:picLocks noChangeAspect="1"/>
            </p:cNvPicPr>
            <p:nvPr/>
          </p:nvPicPr>
          <p:blipFill>
            <a:blip r:embed="rId11" cstate="print">
              <a:clrChange>
                <a:clrFrom>
                  <a:srgbClr val="FFFFFF"/>
                </a:clrFrom>
                <a:clrTo>
                  <a:srgbClr val="FFFFFF">
                    <a:alpha val="0"/>
                  </a:srgbClr>
                </a:clrTo>
              </a:clrChange>
            </a:blip>
            <a:srcRect/>
            <a:stretch>
              <a:fillRect/>
            </a:stretch>
          </p:blipFill>
          <p:spPr bwMode="auto">
            <a:xfrm>
              <a:off x="3934658" y="1494544"/>
              <a:ext cx="1018119" cy="421565"/>
            </a:xfrm>
            <a:prstGeom prst="rect">
              <a:avLst/>
            </a:prstGeom>
            <a:noFill/>
            <a:ln w="9525">
              <a:noFill/>
              <a:miter lim="800000"/>
              <a:headEnd/>
              <a:tailEnd/>
            </a:ln>
          </p:spPr>
        </p:pic>
        <p:pic>
          <p:nvPicPr>
            <p:cNvPr id="64569" name="Picture 40"/>
            <p:cNvPicPr>
              <a:picLocks noChangeAspect="1"/>
            </p:cNvPicPr>
            <p:nvPr/>
          </p:nvPicPr>
          <p:blipFill>
            <a:blip r:embed="rId12" cstate="print">
              <a:clrChange>
                <a:clrFrom>
                  <a:srgbClr val="FFFFFF"/>
                </a:clrFrom>
                <a:clrTo>
                  <a:srgbClr val="FFFFFF">
                    <a:alpha val="0"/>
                  </a:srgbClr>
                </a:clrTo>
              </a:clrChange>
            </a:blip>
            <a:srcRect/>
            <a:stretch>
              <a:fillRect/>
            </a:stretch>
          </p:blipFill>
          <p:spPr bwMode="auto">
            <a:xfrm>
              <a:off x="4967064" y="1461582"/>
              <a:ext cx="635775" cy="412394"/>
            </a:xfrm>
            <a:prstGeom prst="rect">
              <a:avLst/>
            </a:prstGeom>
            <a:noFill/>
            <a:ln w="9525">
              <a:noFill/>
              <a:miter lim="800000"/>
              <a:headEnd/>
              <a:tailEnd/>
            </a:ln>
          </p:spPr>
        </p:pic>
        <p:pic>
          <p:nvPicPr>
            <p:cNvPr id="64570" name="Picture 41"/>
            <p:cNvPicPr>
              <a:picLocks noChangeAspect="1"/>
            </p:cNvPicPr>
            <p:nvPr/>
          </p:nvPicPr>
          <p:blipFill>
            <a:blip r:embed="rId13" cstate="print">
              <a:clrChange>
                <a:clrFrom>
                  <a:srgbClr val="FFFFFF"/>
                </a:clrFrom>
                <a:clrTo>
                  <a:srgbClr val="FFFFFF">
                    <a:alpha val="0"/>
                  </a:srgbClr>
                </a:clrTo>
              </a:clrChange>
            </a:blip>
            <a:srcRect/>
            <a:stretch>
              <a:fillRect/>
            </a:stretch>
          </p:blipFill>
          <p:spPr bwMode="auto">
            <a:xfrm>
              <a:off x="4018126" y="1999055"/>
              <a:ext cx="805822" cy="456327"/>
            </a:xfrm>
            <a:prstGeom prst="rect">
              <a:avLst/>
            </a:prstGeom>
            <a:noFill/>
            <a:ln w="9525">
              <a:noFill/>
              <a:miter lim="800000"/>
              <a:headEnd/>
              <a:tailEnd/>
            </a:ln>
          </p:spPr>
        </p:pic>
        <p:pic>
          <p:nvPicPr>
            <p:cNvPr id="64571" name="Picture 42"/>
            <p:cNvPicPr>
              <a:picLocks noChangeAspect="1"/>
            </p:cNvPicPr>
            <p:nvPr/>
          </p:nvPicPr>
          <p:blipFill>
            <a:blip r:embed="rId14" cstate="print">
              <a:clrChange>
                <a:clrFrom>
                  <a:srgbClr val="F8F8F8"/>
                </a:clrFrom>
                <a:clrTo>
                  <a:srgbClr val="F8F8F8">
                    <a:alpha val="0"/>
                  </a:srgbClr>
                </a:clrTo>
              </a:clrChange>
            </a:blip>
            <a:srcRect/>
            <a:stretch>
              <a:fillRect/>
            </a:stretch>
          </p:blipFill>
          <p:spPr bwMode="auto">
            <a:xfrm>
              <a:off x="4984600" y="1969366"/>
              <a:ext cx="1123177" cy="399352"/>
            </a:xfrm>
            <a:prstGeom prst="rect">
              <a:avLst/>
            </a:prstGeom>
            <a:noFill/>
            <a:ln w="9525">
              <a:noFill/>
              <a:miter lim="800000"/>
              <a:headEnd/>
              <a:tailEnd/>
            </a:ln>
          </p:spPr>
        </p:pic>
      </p:grpSp>
      <p:sp>
        <p:nvSpPr>
          <p:cNvPr id="79" name="Up-Down Arrow 78"/>
          <p:cNvSpPr/>
          <p:nvPr/>
        </p:nvSpPr>
        <p:spPr>
          <a:xfrm>
            <a:off x="771525" y="2489200"/>
            <a:ext cx="336550" cy="547688"/>
          </a:xfrm>
          <a:prstGeom prst="upDownArrow">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0" name="Up-Down Arrow 79"/>
          <p:cNvSpPr/>
          <p:nvPr/>
        </p:nvSpPr>
        <p:spPr>
          <a:xfrm>
            <a:off x="2770188" y="2476502"/>
            <a:ext cx="336550" cy="546100"/>
          </a:xfrm>
          <a:prstGeom prst="upDownArrow">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 name="Up-Down Arrow 80"/>
          <p:cNvSpPr/>
          <p:nvPr/>
        </p:nvSpPr>
        <p:spPr>
          <a:xfrm>
            <a:off x="5378450" y="2446338"/>
            <a:ext cx="336550" cy="546100"/>
          </a:xfrm>
          <a:prstGeom prst="upDownArrow">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 name="Up-Down Arrow 81"/>
          <p:cNvSpPr/>
          <p:nvPr/>
        </p:nvSpPr>
        <p:spPr>
          <a:xfrm>
            <a:off x="7761288" y="2462214"/>
            <a:ext cx="336550" cy="546100"/>
          </a:xfrm>
          <a:prstGeom prst="upDownArrow">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5"/>
          <p:cNvGrpSpPr/>
          <p:nvPr/>
        </p:nvGrpSpPr>
        <p:grpSpPr>
          <a:xfrm>
            <a:off x="1143941" y="830940"/>
            <a:ext cx="7636106" cy="5636889"/>
            <a:chOff x="3260707" y="811195"/>
            <a:chExt cx="7510094" cy="4290927"/>
          </a:xfrm>
        </p:grpSpPr>
        <p:pic>
          <p:nvPicPr>
            <p:cNvPr id="40" name="图片 39" descr="淘宝订单.JPG"/>
            <p:cNvPicPr>
              <a:picLocks noChangeAspect="1"/>
            </p:cNvPicPr>
            <p:nvPr/>
          </p:nvPicPr>
          <p:blipFill>
            <a:blip r:embed="rId3" cstate="print"/>
            <a:stretch>
              <a:fillRect/>
            </a:stretch>
          </p:blipFill>
          <p:spPr>
            <a:xfrm>
              <a:off x="3260707" y="811195"/>
              <a:ext cx="7510094" cy="4290927"/>
            </a:xfrm>
            <a:prstGeom prst="rect">
              <a:avLst/>
            </a:prstGeom>
          </p:spPr>
        </p:pic>
        <p:sp>
          <p:nvSpPr>
            <p:cNvPr id="45" name="矩形标注 44"/>
            <p:cNvSpPr/>
            <p:nvPr/>
          </p:nvSpPr>
          <p:spPr>
            <a:xfrm>
              <a:off x="3920593" y="3858062"/>
              <a:ext cx="6484675" cy="655372"/>
            </a:xfrm>
            <a:prstGeom prst="wedgeRectCallout">
              <a:avLst>
                <a:gd name="adj1" fmla="val 31264"/>
                <a:gd name="adj2" fmla="val -122066"/>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smtClean="0">
                  <a:solidFill>
                    <a:srgbClr val="E60011"/>
                  </a:solidFill>
                  <a:latin typeface="微软雅黑" pitchFamily="34" charset="-122"/>
                  <a:ea typeface="微软雅黑" pitchFamily="34" charset="-122"/>
                </a:rPr>
                <a:t>消费者在商家（企业）设立的网上店铺内购买商品，形成订单</a:t>
              </a:r>
              <a:endParaRPr lang="zh-CN" altLang="en-US" sz="1400" dirty="0">
                <a:solidFill>
                  <a:srgbClr val="E60011"/>
                </a:solidFill>
                <a:latin typeface="微软雅黑" pitchFamily="34" charset="-122"/>
                <a:ea typeface="微软雅黑" pitchFamily="34" charset="-122"/>
              </a:endParaRPr>
            </a:p>
          </p:txBody>
        </p:sp>
      </p:grpSp>
      <p:grpSp>
        <p:nvGrpSpPr>
          <p:cNvPr id="3" name="组合 53"/>
          <p:cNvGrpSpPr/>
          <p:nvPr/>
        </p:nvGrpSpPr>
        <p:grpSpPr>
          <a:xfrm>
            <a:off x="1143000" y="829728"/>
            <a:ext cx="7640395" cy="5646792"/>
            <a:chOff x="3260707" y="811195"/>
            <a:chExt cx="7514314" cy="4619246"/>
          </a:xfrm>
        </p:grpSpPr>
        <p:pic>
          <p:nvPicPr>
            <p:cNvPr id="52" name="图片 51" descr="电商订单.JPG"/>
            <p:cNvPicPr>
              <a:picLocks noChangeAspect="1"/>
            </p:cNvPicPr>
            <p:nvPr/>
          </p:nvPicPr>
          <p:blipFill>
            <a:blip r:embed="rId4" cstate="print"/>
            <a:stretch>
              <a:fillRect/>
            </a:stretch>
          </p:blipFill>
          <p:spPr>
            <a:xfrm>
              <a:off x="3260707" y="811195"/>
              <a:ext cx="7514314" cy="4619246"/>
            </a:xfrm>
            <a:prstGeom prst="rect">
              <a:avLst/>
            </a:prstGeom>
          </p:spPr>
        </p:pic>
        <p:sp>
          <p:nvSpPr>
            <p:cNvPr id="53" name="矩形标注 52"/>
            <p:cNvSpPr/>
            <p:nvPr/>
          </p:nvSpPr>
          <p:spPr>
            <a:xfrm rot="10800000" flipV="1">
              <a:off x="4596429" y="2525706"/>
              <a:ext cx="5146197" cy="708557"/>
            </a:xfrm>
            <a:prstGeom prst="wedgeRectCallout">
              <a:avLst>
                <a:gd name="adj1" fmla="val 42138"/>
                <a:gd name="adj2" fmla="val -136699"/>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400" dirty="0" smtClean="0">
                  <a:solidFill>
                    <a:srgbClr val="E60011"/>
                  </a:solidFill>
                  <a:latin typeface="微软雅黑" pitchFamily="34" charset="-122"/>
                  <a:ea typeface="微软雅黑" pitchFamily="34" charset="-122"/>
                </a:rPr>
                <a:t>商家及时获取各店铺的消费者订单，以便进一步执行和跟踪。</a:t>
              </a:r>
              <a:endParaRPr lang="zh-CN" altLang="en-US" sz="1400" dirty="0">
                <a:solidFill>
                  <a:srgbClr val="E60011"/>
                </a:solidFill>
                <a:latin typeface="微软雅黑" pitchFamily="34" charset="-122"/>
                <a:ea typeface="微软雅黑" pitchFamily="34" charset="-122"/>
              </a:endParaRPr>
            </a:p>
          </p:txBody>
        </p:sp>
      </p:grpSp>
      <p:grpSp>
        <p:nvGrpSpPr>
          <p:cNvPr id="4" name="组合 74"/>
          <p:cNvGrpSpPr/>
          <p:nvPr/>
        </p:nvGrpSpPr>
        <p:grpSpPr>
          <a:xfrm>
            <a:off x="1143941" y="830870"/>
            <a:ext cx="7636106" cy="5637441"/>
            <a:chOff x="3260707" y="1214445"/>
            <a:chExt cx="7510095" cy="4675646"/>
          </a:xfrm>
        </p:grpSpPr>
        <p:pic>
          <p:nvPicPr>
            <p:cNvPr id="85" name="图片 84" descr="U8发货单.bmp"/>
            <p:cNvPicPr>
              <a:picLocks noChangeAspect="1"/>
            </p:cNvPicPr>
            <p:nvPr/>
          </p:nvPicPr>
          <p:blipFill>
            <a:blip r:embed="rId5" cstate="print"/>
            <a:stretch>
              <a:fillRect/>
            </a:stretch>
          </p:blipFill>
          <p:spPr>
            <a:xfrm>
              <a:off x="3260707" y="1214445"/>
              <a:ext cx="7510095" cy="4675646"/>
            </a:xfrm>
            <a:prstGeom prst="rect">
              <a:avLst/>
            </a:prstGeom>
          </p:spPr>
        </p:pic>
        <p:sp>
          <p:nvSpPr>
            <p:cNvPr id="86" name="矩形标注 85"/>
            <p:cNvSpPr/>
            <p:nvPr/>
          </p:nvSpPr>
          <p:spPr>
            <a:xfrm rot="10800000" flipV="1">
              <a:off x="4592212" y="2959578"/>
              <a:ext cx="5016904" cy="642941"/>
            </a:xfrm>
            <a:prstGeom prst="wedgeRectCallout">
              <a:avLst>
                <a:gd name="adj1" fmla="val -17742"/>
                <a:gd name="adj2" fmla="val -103077"/>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smtClean="0">
                  <a:solidFill>
                    <a:srgbClr val="E60011"/>
                  </a:solidFill>
                  <a:latin typeface="微软雅黑" pitchFamily="34" charset="-122"/>
                  <a:ea typeface="微软雅黑" pitchFamily="34" charset="-122"/>
                </a:rPr>
                <a:t>依据订单，销售部门查验库存，并下达发货指令</a:t>
              </a:r>
              <a:endParaRPr lang="zh-CN" altLang="en-US" sz="1400" dirty="0">
                <a:solidFill>
                  <a:srgbClr val="E60011"/>
                </a:solidFill>
                <a:latin typeface="微软雅黑" pitchFamily="34" charset="-122"/>
                <a:ea typeface="微软雅黑" pitchFamily="34" charset="-122"/>
              </a:endParaRPr>
            </a:p>
          </p:txBody>
        </p:sp>
      </p:grpSp>
      <p:grpSp>
        <p:nvGrpSpPr>
          <p:cNvPr id="5" name="组合 77"/>
          <p:cNvGrpSpPr/>
          <p:nvPr/>
        </p:nvGrpSpPr>
        <p:grpSpPr>
          <a:xfrm>
            <a:off x="1143000" y="830870"/>
            <a:ext cx="7640395" cy="5637441"/>
            <a:chOff x="3260707" y="811196"/>
            <a:chExt cx="7514314" cy="4675647"/>
          </a:xfrm>
        </p:grpSpPr>
        <p:pic>
          <p:nvPicPr>
            <p:cNvPr id="88" name="图片 87" descr="u8销售出库单.bmp"/>
            <p:cNvPicPr>
              <a:picLocks noChangeAspect="1"/>
            </p:cNvPicPr>
            <p:nvPr/>
          </p:nvPicPr>
          <p:blipFill>
            <a:blip r:embed="rId6" cstate="print"/>
            <a:stretch>
              <a:fillRect/>
            </a:stretch>
          </p:blipFill>
          <p:spPr>
            <a:xfrm>
              <a:off x="3260707" y="811196"/>
              <a:ext cx="7514314" cy="4675647"/>
            </a:xfrm>
            <a:prstGeom prst="rect">
              <a:avLst/>
            </a:prstGeom>
          </p:spPr>
        </p:pic>
        <p:sp>
          <p:nvSpPr>
            <p:cNvPr id="89" name="矩形标注 88"/>
            <p:cNvSpPr/>
            <p:nvPr/>
          </p:nvSpPr>
          <p:spPr>
            <a:xfrm rot="10800000" flipV="1">
              <a:off x="4680446" y="2799671"/>
              <a:ext cx="4869940" cy="642942"/>
            </a:xfrm>
            <a:prstGeom prst="wedgeRectCallout">
              <a:avLst>
                <a:gd name="adj1" fmla="val -9256"/>
                <a:gd name="adj2" fmla="val -112404"/>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smtClean="0">
                  <a:solidFill>
                    <a:srgbClr val="E60011"/>
                  </a:solidFill>
                  <a:latin typeface="微软雅黑" pitchFamily="34" charset="-122"/>
                  <a:ea typeface="微软雅黑" pitchFamily="34" charset="-122"/>
                </a:rPr>
                <a:t>根据发货指令，仓库备货、包装及办理出库</a:t>
              </a:r>
              <a:endParaRPr lang="zh-CN" altLang="en-US" sz="1400" dirty="0">
                <a:solidFill>
                  <a:srgbClr val="E60011"/>
                </a:solidFill>
                <a:latin typeface="微软雅黑" pitchFamily="34" charset="-122"/>
                <a:ea typeface="微软雅黑" pitchFamily="34" charset="-122"/>
              </a:endParaRPr>
            </a:p>
          </p:txBody>
        </p:sp>
      </p:grpSp>
      <p:grpSp>
        <p:nvGrpSpPr>
          <p:cNvPr id="6" name="组合 78"/>
          <p:cNvGrpSpPr/>
          <p:nvPr/>
        </p:nvGrpSpPr>
        <p:grpSpPr>
          <a:xfrm>
            <a:off x="1143000" y="829726"/>
            <a:ext cx="7640395" cy="5646788"/>
            <a:chOff x="3260707" y="882634"/>
            <a:chExt cx="7514314" cy="4683399"/>
          </a:xfrm>
        </p:grpSpPr>
        <p:pic>
          <p:nvPicPr>
            <p:cNvPr id="91" name="图片 90" descr="电商订单基本信息.JPG"/>
            <p:cNvPicPr>
              <a:picLocks noChangeAspect="1"/>
            </p:cNvPicPr>
            <p:nvPr/>
          </p:nvPicPr>
          <p:blipFill>
            <a:blip r:embed="rId7" cstate="print"/>
            <a:stretch>
              <a:fillRect/>
            </a:stretch>
          </p:blipFill>
          <p:spPr>
            <a:xfrm>
              <a:off x="3260707" y="882634"/>
              <a:ext cx="7514314" cy="4683399"/>
            </a:xfrm>
            <a:prstGeom prst="rect">
              <a:avLst/>
            </a:prstGeom>
          </p:spPr>
        </p:pic>
        <p:sp>
          <p:nvSpPr>
            <p:cNvPr id="92" name="矩形 91"/>
            <p:cNvSpPr/>
            <p:nvPr/>
          </p:nvSpPr>
          <p:spPr>
            <a:xfrm>
              <a:off x="4497584" y="3311003"/>
              <a:ext cx="6171940" cy="121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标注 92"/>
            <p:cNvSpPr/>
            <p:nvPr/>
          </p:nvSpPr>
          <p:spPr>
            <a:xfrm rot="10800000" flipV="1">
              <a:off x="6991890" y="2306865"/>
              <a:ext cx="3357586" cy="642941"/>
            </a:xfrm>
            <a:prstGeom prst="wedgeRectCallout">
              <a:avLst>
                <a:gd name="adj1" fmla="val -9256"/>
                <a:gd name="adj2" fmla="val 90437"/>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smtClean="0">
                  <a:solidFill>
                    <a:srgbClr val="E60011"/>
                  </a:solidFill>
                  <a:latin typeface="微软雅黑" pitchFamily="34" charset="-122"/>
                  <a:ea typeface="微软雅黑" pitchFamily="34" charset="-122"/>
                </a:rPr>
                <a:t> </a:t>
              </a:r>
              <a:r>
                <a:rPr lang="zh-CN" altLang="en-US" sz="1400" dirty="0" smtClean="0">
                  <a:solidFill>
                    <a:srgbClr val="E60011"/>
                  </a:solidFill>
                  <a:latin typeface="微软雅黑" pitchFamily="34" charset="-122"/>
                  <a:ea typeface="微软雅黑" pitchFamily="34" charset="-122"/>
                </a:rPr>
                <a:t>掌握每张订单的基本信息</a:t>
              </a:r>
              <a:endParaRPr lang="zh-CN" altLang="en-US" sz="1400" dirty="0">
                <a:solidFill>
                  <a:srgbClr val="E60011"/>
                </a:solidFill>
                <a:latin typeface="微软雅黑" pitchFamily="34" charset="-122"/>
                <a:ea typeface="微软雅黑" pitchFamily="34" charset="-122"/>
              </a:endParaRPr>
            </a:p>
          </p:txBody>
        </p:sp>
      </p:grpSp>
      <p:grpSp>
        <p:nvGrpSpPr>
          <p:cNvPr id="7" name="组合 71"/>
          <p:cNvGrpSpPr/>
          <p:nvPr/>
        </p:nvGrpSpPr>
        <p:grpSpPr>
          <a:xfrm>
            <a:off x="1143000" y="830869"/>
            <a:ext cx="7640395" cy="5637437"/>
            <a:chOff x="3117831" y="739758"/>
            <a:chExt cx="7514313" cy="4675644"/>
          </a:xfrm>
        </p:grpSpPr>
        <p:pic>
          <p:nvPicPr>
            <p:cNvPr id="95" name="图片 94" descr="电商物流信息.JPG"/>
            <p:cNvPicPr>
              <a:picLocks noChangeAspect="1"/>
            </p:cNvPicPr>
            <p:nvPr/>
          </p:nvPicPr>
          <p:blipFill>
            <a:blip r:embed="rId8" cstate="print"/>
            <a:stretch>
              <a:fillRect/>
            </a:stretch>
          </p:blipFill>
          <p:spPr>
            <a:xfrm>
              <a:off x="3117831" y="739758"/>
              <a:ext cx="7514313" cy="4675644"/>
            </a:xfrm>
            <a:prstGeom prst="rect">
              <a:avLst/>
            </a:prstGeom>
          </p:spPr>
        </p:pic>
        <p:sp>
          <p:nvSpPr>
            <p:cNvPr id="96" name="矩形 95"/>
            <p:cNvSpPr/>
            <p:nvPr/>
          </p:nvSpPr>
          <p:spPr>
            <a:xfrm>
              <a:off x="4332277" y="3152724"/>
              <a:ext cx="6206374" cy="1214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标注 96"/>
            <p:cNvSpPr/>
            <p:nvPr/>
          </p:nvSpPr>
          <p:spPr>
            <a:xfrm rot="10800000" flipV="1">
              <a:off x="6856766" y="2154792"/>
              <a:ext cx="3276624" cy="642941"/>
            </a:xfrm>
            <a:prstGeom prst="wedgeRectCallout">
              <a:avLst>
                <a:gd name="adj1" fmla="val -9256"/>
                <a:gd name="adj2" fmla="val 90437"/>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smtClean="0">
                  <a:solidFill>
                    <a:srgbClr val="E60011"/>
                  </a:solidFill>
                  <a:latin typeface="微软雅黑" pitchFamily="34" charset="-122"/>
                  <a:ea typeface="微软雅黑" pitchFamily="34" charset="-122"/>
                </a:rPr>
                <a:t> </a:t>
              </a:r>
              <a:r>
                <a:rPr lang="zh-CN" altLang="en-US" sz="1400" dirty="0" smtClean="0">
                  <a:solidFill>
                    <a:srgbClr val="E60011"/>
                  </a:solidFill>
                  <a:latin typeface="微软雅黑" pitchFamily="34" charset="-122"/>
                  <a:ea typeface="微软雅黑" pitchFamily="34" charset="-122"/>
                </a:rPr>
                <a:t>掌握每张订单的物流信息</a:t>
              </a:r>
              <a:endParaRPr lang="zh-CN" altLang="en-US" sz="1400" dirty="0">
                <a:solidFill>
                  <a:srgbClr val="E60011"/>
                </a:solidFill>
                <a:latin typeface="微软雅黑" pitchFamily="34" charset="-122"/>
                <a:ea typeface="微软雅黑" pitchFamily="34" charset="-122"/>
              </a:endParaRPr>
            </a:p>
          </p:txBody>
        </p:sp>
      </p:grpSp>
      <p:grpSp>
        <p:nvGrpSpPr>
          <p:cNvPr id="8" name="组合 121"/>
          <p:cNvGrpSpPr/>
          <p:nvPr/>
        </p:nvGrpSpPr>
        <p:grpSpPr>
          <a:xfrm>
            <a:off x="1143000" y="830869"/>
            <a:ext cx="7640395" cy="5637437"/>
            <a:chOff x="3189269" y="882633"/>
            <a:chExt cx="7514313" cy="4675644"/>
          </a:xfrm>
        </p:grpSpPr>
        <p:pic>
          <p:nvPicPr>
            <p:cNvPr id="99" name="图片 98" descr="订单收款查询2.JPG"/>
            <p:cNvPicPr>
              <a:picLocks noChangeAspect="1"/>
            </p:cNvPicPr>
            <p:nvPr/>
          </p:nvPicPr>
          <p:blipFill>
            <a:blip r:embed="rId9" cstate="print"/>
            <a:stretch>
              <a:fillRect/>
            </a:stretch>
          </p:blipFill>
          <p:spPr>
            <a:xfrm>
              <a:off x="3189269" y="882633"/>
              <a:ext cx="7514313" cy="4675644"/>
            </a:xfrm>
            <a:prstGeom prst="rect">
              <a:avLst/>
            </a:prstGeom>
          </p:spPr>
        </p:pic>
        <p:sp>
          <p:nvSpPr>
            <p:cNvPr id="101" name="矩形标注 100"/>
            <p:cNvSpPr/>
            <p:nvPr/>
          </p:nvSpPr>
          <p:spPr>
            <a:xfrm rot="10800000" flipV="1">
              <a:off x="5813537" y="2691516"/>
              <a:ext cx="3857652" cy="642941"/>
            </a:xfrm>
            <a:prstGeom prst="wedgeRectCallout">
              <a:avLst>
                <a:gd name="adj1" fmla="val 28258"/>
                <a:gd name="adj2" fmla="val -149707"/>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smtClean="0">
                  <a:solidFill>
                    <a:srgbClr val="E60011"/>
                  </a:solidFill>
                  <a:latin typeface="微软雅黑" pitchFamily="34" charset="-122"/>
                  <a:ea typeface="微软雅黑" pitchFamily="34" charset="-122"/>
                </a:rPr>
                <a:t> </a:t>
              </a:r>
              <a:r>
                <a:rPr lang="zh-CN" altLang="en-US" sz="1400" dirty="0" smtClean="0">
                  <a:solidFill>
                    <a:srgbClr val="E60011"/>
                  </a:solidFill>
                  <a:latin typeface="微软雅黑" pitchFamily="34" charset="-122"/>
                  <a:ea typeface="微软雅黑" pitchFamily="34" charset="-122"/>
                </a:rPr>
                <a:t>掌握每张订单的收款信息</a:t>
              </a:r>
              <a:endParaRPr lang="zh-CN" altLang="en-US" sz="1400" dirty="0">
                <a:solidFill>
                  <a:srgbClr val="E60011"/>
                </a:solidFill>
                <a:latin typeface="微软雅黑" pitchFamily="34" charset="-122"/>
                <a:ea typeface="微软雅黑" pitchFamily="34" charset="-122"/>
              </a:endParaRPr>
            </a:p>
          </p:txBody>
        </p:sp>
      </p:grpSp>
      <p:grpSp>
        <p:nvGrpSpPr>
          <p:cNvPr id="9" name="组合 105"/>
          <p:cNvGrpSpPr/>
          <p:nvPr/>
        </p:nvGrpSpPr>
        <p:grpSpPr>
          <a:xfrm>
            <a:off x="1143000" y="830994"/>
            <a:ext cx="7640395" cy="5636438"/>
            <a:chOff x="3189269" y="882633"/>
            <a:chExt cx="6264688" cy="4674815"/>
          </a:xfrm>
        </p:grpSpPr>
        <p:pic>
          <p:nvPicPr>
            <p:cNvPr id="103" name="图片 102" descr="电商订单开票.JPG"/>
            <p:cNvPicPr>
              <a:picLocks noChangeAspect="1"/>
            </p:cNvPicPr>
            <p:nvPr/>
          </p:nvPicPr>
          <p:blipFill>
            <a:blip r:embed="rId10" cstate="print"/>
            <a:stretch>
              <a:fillRect/>
            </a:stretch>
          </p:blipFill>
          <p:spPr>
            <a:xfrm>
              <a:off x="3189269" y="882633"/>
              <a:ext cx="6264688" cy="4674815"/>
            </a:xfrm>
            <a:prstGeom prst="rect">
              <a:avLst/>
            </a:prstGeom>
          </p:spPr>
        </p:pic>
        <p:sp>
          <p:nvSpPr>
            <p:cNvPr id="105" name="矩形标注 104"/>
            <p:cNvSpPr/>
            <p:nvPr/>
          </p:nvSpPr>
          <p:spPr>
            <a:xfrm rot="10800000" flipV="1">
              <a:off x="5482788" y="2810631"/>
              <a:ext cx="3404065" cy="642941"/>
            </a:xfrm>
            <a:prstGeom prst="wedgeRectCallout">
              <a:avLst>
                <a:gd name="adj1" fmla="val -15994"/>
                <a:gd name="adj2" fmla="val -121730"/>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smtClean="0">
                  <a:solidFill>
                    <a:srgbClr val="E60011"/>
                  </a:solidFill>
                  <a:latin typeface="微软雅黑" pitchFamily="34" charset="-122"/>
                  <a:ea typeface="微软雅黑" pitchFamily="34" charset="-122"/>
                </a:rPr>
                <a:t> </a:t>
              </a:r>
              <a:r>
                <a:rPr lang="zh-CN" altLang="en-US" sz="1400" dirty="0" smtClean="0">
                  <a:solidFill>
                    <a:srgbClr val="E60011"/>
                  </a:solidFill>
                  <a:latin typeface="微软雅黑" pitchFamily="34" charset="-122"/>
                  <a:ea typeface="微软雅黑" pitchFamily="34" charset="-122"/>
                </a:rPr>
                <a:t>掌握每张订单的开票信息</a:t>
              </a:r>
              <a:endParaRPr lang="zh-CN" altLang="en-US" sz="1400" dirty="0">
                <a:solidFill>
                  <a:srgbClr val="E60011"/>
                </a:solidFill>
                <a:latin typeface="微软雅黑" pitchFamily="34" charset="-122"/>
                <a:ea typeface="微软雅黑" pitchFamily="34" charset="-122"/>
              </a:endParaRPr>
            </a:p>
          </p:txBody>
        </p:sp>
      </p:grpSp>
      <p:grpSp>
        <p:nvGrpSpPr>
          <p:cNvPr id="10" name="组合 110"/>
          <p:cNvGrpSpPr/>
          <p:nvPr/>
        </p:nvGrpSpPr>
        <p:grpSpPr>
          <a:xfrm>
            <a:off x="1143000" y="829659"/>
            <a:ext cx="7640395" cy="5647341"/>
            <a:chOff x="3189269" y="882634"/>
            <a:chExt cx="7514313" cy="4683859"/>
          </a:xfrm>
        </p:grpSpPr>
        <p:pic>
          <p:nvPicPr>
            <p:cNvPr id="108" name="图片 107" descr="电商订单列表.JPG"/>
            <p:cNvPicPr>
              <a:picLocks noChangeAspect="1"/>
            </p:cNvPicPr>
            <p:nvPr/>
          </p:nvPicPr>
          <p:blipFill>
            <a:blip r:embed="rId11" cstate="print"/>
            <a:stretch>
              <a:fillRect/>
            </a:stretch>
          </p:blipFill>
          <p:spPr>
            <a:xfrm>
              <a:off x="3189269" y="882634"/>
              <a:ext cx="7514313" cy="4683859"/>
            </a:xfrm>
            <a:prstGeom prst="rect">
              <a:avLst/>
            </a:prstGeom>
          </p:spPr>
        </p:pic>
        <p:sp>
          <p:nvSpPr>
            <p:cNvPr id="110" name="矩形标注 109"/>
            <p:cNvSpPr/>
            <p:nvPr/>
          </p:nvSpPr>
          <p:spPr>
            <a:xfrm rot="10800000" flipV="1">
              <a:off x="4942192" y="2641079"/>
              <a:ext cx="5286411" cy="642942"/>
            </a:xfrm>
            <a:prstGeom prst="wedgeRectCallout">
              <a:avLst>
                <a:gd name="adj1" fmla="val -15994"/>
                <a:gd name="adj2" fmla="val -121730"/>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400" dirty="0" smtClean="0">
                  <a:solidFill>
                    <a:srgbClr val="E60011"/>
                  </a:solidFill>
                  <a:latin typeface="微软雅黑" pitchFamily="34" charset="-122"/>
                  <a:ea typeface="微软雅黑" pitchFamily="34" charset="-122"/>
                </a:rPr>
                <a:t>通过订单列表，可以掌握所有店铺和商品的销售订单执行状况</a:t>
              </a:r>
              <a:endParaRPr lang="zh-CN" altLang="en-US" sz="1400" dirty="0">
                <a:solidFill>
                  <a:srgbClr val="E60011"/>
                </a:solidFill>
                <a:latin typeface="微软雅黑" pitchFamily="34" charset="-122"/>
                <a:ea typeface="微软雅黑" pitchFamily="34" charset="-122"/>
              </a:endParaRPr>
            </a:p>
          </p:txBody>
        </p:sp>
      </p:grpSp>
      <p:grpSp>
        <p:nvGrpSpPr>
          <p:cNvPr id="11" name="组合 115"/>
          <p:cNvGrpSpPr/>
          <p:nvPr/>
        </p:nvGrpSpPr>
        <p:grpSpPr>
          <a:xfrm>
            <a:off x="1143000" y="829659"/>
            <a:ext cx="7640395" cy="5647341"/>
            <a:chOff x="3211125" y="882634"/>
            <a:chExt cx="7514313" cy="4683859"/>
          </a:xfrm>
        </p:grpSpPr>
        <p:pic>
          <p:nvPicPr>
            <p:cNvPr id="113" name="图片 112" descr="电商对账单.JPG"/>
            <p:cNvPicPr>
              <a:picLocks noChangeAspect="1"/>
            </p:cNvPicPr>
            <p:nvPr/>
          </p:nvPicPr>
          <p:blipFill>
            <a:blip r:embed="rId12" cstate="print"/>
            <a:stretch>
              <a:fillRect/>
            </a:stretch>
          </p:blipFill>
          <p:spPr>
            <a:xfrm>
              <a:off x="3211125" y="882634"/>
              <a:ext cx="7514313" cy="4683859"/>
            </a:xfrm>
            <a:prstGeom prst="rect">
              <a:avLst/>
            </a:prstGeom>
          </p:spPr>
        </p:pic>
        <p:sp>
          <p:nvSpPr>
            <p:cNvPr id="115" name="矩形标注 114"/>
            <p:cNvSpPr/>
            <p:nvPr/>
          </p:nvSpPr>
          <p:spPr>
            <a:xfrm rot="10800000" flipV="1">
              <a:off x="4964049" y="3122376"/>
              <a:ext cx="5286411" cy="642942"/>
            </a:xfrm>
            <a:prstGeom prst="wedgeRectCallout">
              <a:avLst>
                <a:gd name="adj1" fmla="val -15994"/>
                <a:gd name="adj2" fmla="val -121730"/>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smtClean="0">
                  <a:solidFill>
                    <a:srgbClr val="E60011"/>
                  </a:solidFill>
                  <a:latin typeface="微软雅黑" pitchFamily="34" charset="-122"/>
                  <a:ea typeface="微软雅黑" pitchFamily="34" charset="-122"/>
                </a:rPr>
                <a:t>支付宝等第三方收款信息 ，自动转换到</a:t>
              </a:r>
              <a:r>
                <a:rPr lang="en-US" altLang="zh-CN" sz="1400" dirty="0" smtClean="0">
                  <a:solidFill>
                    <a:srgbClr val="E60011"/>
                  </a:solidFill>
                  <a:latin typeface="微软雅黑" pitchFamily="34" charset="-122"/>
                  <a:ea typeface="微软雅黑" pitchFamily="34" charset="-122"/>
                </a:rPr>
                <a:t>ERP</a:t>
              </a:r>
              <a:r>
                <a:rPr lang="zh-CN" altLang="en-US" sz="1400" dirty="0" smtClean="0">
                  <a:solidFill>
                    <a:srgbClr val="E60011"/>
                  </a:solidFill>
                  <a:latin typeface="微软雅黑" pitchFamily="34" charset="-122"/>
                  <a:ea typeface="微软雅黑" pitchFamily="34" charset="-122"/>
                </a:rPr>
                <a:t>系统中</a:t>
              </a:r>
            </a:p>
          </p:txBody>
        </p:sp>
      </p:grpSp>
      <p:grpSp>
        <p:nvGrpSpPr>
          <p:cNvPr id="12" name="组合 120"/>
          <p:cNvGrpSpPr/>
          <p:nvPr/>
        </p:nvGrpSpPr>
        <p:grpSpPr>
          <a:xfrm>
            <a:off x="1143000" y="830155"/>
            <a:ext cx="7640395" cy="5643317"/>
            <a:chOff x="3189269" y="882633"/>
            <a:chExt cx="7514313" cy="4680521"/>
          </a:xfrm>
        </p:grpSpPr>
        <p:pic>
          <p:nvPicPr>
            <p:cNvPr id="118" name="图片 117" descr="电商收款核对.JPG"/>
            <p:cNvPicPr>
              <a:picLocks noChangeAspect="1"/>
            </p:cNvPicPr>
            <p:nvPr/>
          </p:nvPicPr>
          <p:blipFill>
            <a:blip r:embed="rId13" cstate="print"/>
            <a:stretch>
              <a:fillRect/>
            </a:stretch>
          </p:blipFill>
          <p:spPr>
            <a:xfrm>
              <a:off x="3189269" y="882633"/>
              <a:ext cx="7514313" cy="4680521"/>
            </a:xfrm>
            <a:prstGeom prst="rect">
              <a:avLst/>
            </a:prstGeom>
          </p:spPr>
        </p:pic>
        <p:sp>
          <p:nvSpPr>
            <p:cNvPr id="120" name="矩形标注 119"/>
            <p:cNvSpPr/>
            <p:nvPr/>
          </p:nvSpPr>
          <p:spPr>
            <a:xfrm rot="10800000" flipV="1">
              <a:off x="4942193" y="3240087"/>
              <a:ext cx="5245956" cy="642941"/>
            </a:xfrm>
            <a:prstGeom prst="wedgeRectCallout">
              <a:avLst>
                <a:gd name="adj1" fmla="val -15994"/>
                <a:gd name="adj2" fmla="val -121730"/>
              </a:avLst>
            </a:prstGeom>
            <a:solidFill>
              <a:schemeClr val="bg1">
                <a:lumMod val="95000"/>
              </a:schemeClr>
            </a:solidFill>
            <a:ln w="25400">
              <a:solidFill>
                <a:srgbClr val="E6001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tLang="zh-CN" sz="1400" dirty="0" smtClean="0">
                <a:solidFill>
                  <a:srgbClr val="E60011"/>
                </a:solidFill>
                <a:latin typeface="微软雅黑" pitchFamily="34" charset="-122"/>
                <a:ea typeface="微软雅黑" pitchFamily="34" charset="-122"/>
              </a:endParaRPr>
            </a:p>
            <a:p>
              <a:pPr algn="ctr"/>
              <a:r>
                <a:rPr lang="zh-CN" altLang="en-US" sz="1400" dirty="0" smtClean="0">
                  <a:solidFill>
                    <a:srgbClr val="E60011"/>
                  </a:solidFill>
                  <a:latin typeface="微软雅黑" pitchFamily="34" charset="-122"/>
                  <a:ea typeface="微软雅黑" pitchFamily="34" charset="-122"/>
                </a:rPr>
                <a:t>网上订单与每笔收款核对，确保万无一失</a:t>
              </a:r>
            </a:p>
            <a:p>
              <a:pPr algn="ctr"/>
              <a:endParaRPr lang="zh-CN" altLang="en-US" sz="1400" dirty="0" smtClean="0">
                <a:solidFill>
                  <a:srgbClr val="E60011"/>
                </a:solidFill>
                <a:latin typeface="微软雅黑" pitchFamily="34" charset="-122"/>
                <a:ea typeface="微软雅黑" pitchFamily="34" charset="-122"/>
              </a:endParaRPr>
            </a:p>
          </p:txBody>
        </p:sp>
      </p:grpSp>
      <p:sp>
        <p:nvSpPr>
          <p:cNvPr id="17" name="标题 16"/>
          <p:cNvSpPr>
            <a:spLocks noGrp="1"/>
          </p:cNvSpPr>
          <p:nvPr>
            <p:ph type="title"/>
          </p:nvPr>
        </p:nvSpPr>
        <p:spPr>
          <a:prstGeom prst="rect">
            <a:avLst/>
          </a:prstGeom>
        </p:spPr>
        <p:txBody>
          <a:bodyPr/>
          <a:lstStyle/>
          <a:p>
            <a:pPr lvl="0"/>
            <a:r>
              <a:rPr lang="en-US" altLang="zh-CN" sz="2400" dirty="0" smtClean="0">
                <a:solidFill>
                  <a:srgbClr val="FF0000"/>
                </a:solidFill>
                <a:latin typeface="微软雅黑" pitchFamily="34" charset="-122"/>
                <a:ea typeface="微软雅黑" pitchFamily="34" charset="-122"/>
              </a:rPr>
              <a:t>U8</a:t>
            </a:r>
            <a:r>
              <a:rPr lang="zh-CN" altLang="en-US" sz="2400" dirty="0" smtClean="0">
                <a:solidFill>
                  <a:srgbClr val="FF0000"/>
                </a:solidFill>
                <a:latin typeface="微软雅黑" pitchFamily="34" charset="-122"/>
                <a:ea typeface="微软雅黑" pitchFamily="34" charset="-122"/>
              </a:rPr>
              <a:t>多渠道</a:t>
            </a:r>
            <a:r>
              <a:rPr lang="zh-CN" altLang="en-US" sz="2400" dirty="0">
                <a:solidFill>
                  <a:srgbClr val="FF0000"/>
                </a:solidFill>
                <a:latin typeface="微软雅黑" pitchFamily="34" charset="-122"/>
                <a:ea typeface="微软雅黑" pitchFamily="34" charset="-122"/>
              </a:rPr>
              <a:t>的</a:t>
            </a:r>
            <a:r>
              <a:rPr lang="en-US" altLang="zh-CN" sz="2400" dirty="0">
                <a:solidFill>
                  <a:srgbClr val="FF0000"/>
                </a:solidFill>
                <a:latin typeface="微软雅黑" pitchFamily="34" charset="-122"/>
                <a:ea typeface="微软雅黑" pitchFamily="34" charset="-122"/>
              </a:rPr>
              <a:t>B2C</a:t>
            </a:r>
            <a:r>
              <a:rPr lang="zh-CN" altLang="en-US" sz="2400" dirty="0">
                <a:solidFill>
                  <a:srgbClr val="FF0000"/>
                </a:solidFill>
                <a:latin typeface="微软雅黑" pitchFamily="34" charset="-122"/>
                <a:ea typeface="微软雅黑" pitchFamily="34" charset="-122"/>
              </a:rPr>
              <a:t>销售应用体验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par>
                                <p:cTn id="44" presetID="3"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linds(horizontal)">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prstGeom prst="rect">
            <a:avLst/>
          </a:prstGeom>
          <a:noFill/>
          <a:ln>
            <a:miter lim="800000"/>
            <a:headEnd/>
            <a:tailEnd/>
          </a:ln>
        </p:spPr>
        <p:txBody>
          <a:bodyPr/>
          <a:lstStyle/>
          <a:p>
            <a:pPr algn="l" eaLnBrk="1" hangingPunct="1"/>
            <a:r>
              <a:rPr lang="zh-CN" altLang="en-US" dirty="0" smtClean="0">
                <a:solidFill>
                  <a:srgbClr val="FF0000"/>
                </a:solidFill>
              </a:rPr>
              <a:t>中国服装企业最佳经营管理平台</a:t>
            </a:r>
            <a:r>
              <a:rPr lang="en-US" altLang="zh-CN" dirty="0" smtClean="0">
                <a:solidFill>
                  <a:srgbClr val="FF0000"/>
                </a:solidFill>
              </a:rPr>
              <a:t>-</a:t>
            </a:r>
            <a:r>
              <a:rPr lang="zh-CN" altLang="en-US" dirty="0" smtClean="0"/>
              <a:t>样品管理解决方案</a:t>
            </a:r>
            <a:endParaRPr lang="zh-CN" altLang="en-US" dirty="0" smtClean="0">
              <a:solidFill>
                <a:srgbClr val="FF0000"/>
              </a:solidFill>
            </a:endParaRPr>
          </a:p>
        </p:txBody>
      </p:sp>
      <p:pic>
        <p:nvPicPr>
          <p:cNvPr id="33795" name="Picture 5"/>
          <p:cNvPicPr>
            <a:picLocks noChangeAspect="1" noChangeArrowheads="1"/>
          </p:cNvPicPr>
          <p:nvPr/>
        </p:nvPicPr>
        <p:blipFill>
          <a:blip r:embed="rId3" cstate="print"/>
          <a:srcRect/>
          <a:stretch>
            <a:fillRect/>
          </a:stretch>
        </p:blipFill>
        <p:spPr bwMode="auto">
          <a:xfrm>
            <a:off x="990600" y="723900"/>
            <a:ext cx="6781800" cy="5753100"/>
          </a:xfrm>
          <a:prstGeom prst="rect">
            <a:avLst/>
          </a:prstGeom>
          <a:noFill/>
          <a:ln w="9525">
            <a:noFill/>
            <a:miter lim="800000"/>
            <a:headEnd/>
            <a:tailEnd/>
          </a:ln>
        </p:spPr>
      </p:pic>
      <p:sp>
        <p:nvSpPr>
          <p:cNvPr id="84" name="AutoShape 4"/>
          <p:cNvSpPr>
            <a:spLocks noChangeArrowheads="1"/>
          </p:cNvSpPr>
          <p:nvPr/>
        </p:nvSpPr>
        <p:spPr bwMode="auto">
          <a:xfrm>
            <a:off x="3657600" y="1752600"/>
            <a:ext cx="1066800" cy="685800"/>
          </a:xfrm>
          <a:prstGeom prst="roundRect">
            <a:avLst>
              <a:gd name="adj" fmla="val 16667"/>
            </a:avLst>
          </a:prstGeom>
          <a:solidFill>
            <a:srgbClr val="FFFFFF">
              <a:alpha val="0"/>
            </a:srgbClr>
          </a:solidFill>
          <a:ln w="50800">
            <a:solidFill>
              <a:srgbClr val="FF0000"/>
            </a:solidFill>
            <a:round/>
            <a:headEnd/>
            <a:tailEnd/>
          </a:ln>
        </p:spPr>
        <p:txBody>
          <a:bodyPr/>
          <a:lstStyle/>
          <a:p>
            <a:endParaRPr lang="zh-CN"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4"/>
                                        </p:tgtEl>
                                      </p:cBhvr>
                                    </p:animEffect>
                                    <p:animScale>
                                      <p:cBhvr>
                                        <p:cTn id="7" dur="250" autoRev="1" fill="hold"/>
                                        <p:tgtEl>
                                          <p:spTgt spid="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086100" y="1681163"/>
            <a:ext cx="2928938" cy="46434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7" name="矩形 16"/>
          <p:cNvSpPr/>
          <p:nvPr/>
        </p:nvSpPr>
        <p:spPr>
          <a:xfrm>
            <a:off x="3086100" y="895350"/>
            <a:ext cx="2928938" cy="7858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dirty="0">
                <a:solidFill>
                  <a:prstClr val="black"/>
                </a:solidFill>
                <a:latin typeface="微软雅黑" pitchFamily="34" charset="-122"/>
              </a:rPr>
              <a:t>鞋服生产</a:t>
            </a:r>
          </a:p>
        </p:txBody>
      </p:sp>
      <p:sp>
        <p:nvSpPr>
          <p:cNvPr id="18" name="矩形 17"/>
          <p:cNvSpPr/>
          <p:nvPr/>
        </p:nvSpPr>
        <p:spPr>
          <a:xfrm>
            <a:off x="96838" y="1681163"/>
            <a:ext cx="2928937" cy="46434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9" name="矩形 18"/>
          <p:cNvSpPr/>
          <p:nvPr/>
        </p:nvSpPr>
        <p:spPr>
          <a:xfrm>
            <a:off x="96838" y="895350"/>
            <a:ext cx="2928937" cy="7858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dirty="0">
                <a:solidFill>
                  <a:prstClr val="black"/>
                </a:solidFill>
                <a:latin typeface="微软雅黑" pitchFamily="34" charset="-122"/>
              </a:rPr>
              <a:t>纺织家纺</a:t>
            </a:r>
          </a:p>
        </p:txBody>
      </p:sp>
      <p:sp>
        <p:nvSpPr>
          <p:cNvPr id="24" name="矩形 23"/>
          <p:cNvSpPr/>
          <p:nvPr/>
        </p:nvSpPr>
        <p:spPr>
          <a:xfrm>
            <a:off x="6100763" y="1681163"/>
            <a:ext cx="2928937" cy="46434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5" name="矩形 24"/>
          <p:cNvSpPr/>
          <p:nvPr/>
        </p:nvSpPr>
        <p:spPr>
          <a:xfrm>
            <a:off x="6100763" y="895350"/>
            <a:ext cx="2928937" cy="7858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dirty="0">
                <a:solidFill>
                  <a:prstClr val="black"/>
                </a:solidFill>
                <a:latin typeface="微软雅黑" pitchFamily="34" charset="-122"/>
              </a:rPr>
              <a:t>品牌运营</a:t>
            </a:r>
          </a:p>
        </p:txBody>
      </p:sp>
      <p:cxnSp>
        <p:nvCxnSpPr>
          <p:cNvPr id="23" name="直接连接符 22"/>
          <p:cNvCxnSpPr/>
          <p:nvPr/>
        </p:nvCxnSpPr>
        <p:spPr>
          <a:xfrm>
            <a:off x="6299200" y="4054475"/>
            <a:ext cx="2500313" cy="158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84163" y="4054475"/>
            <a:ext cx="2500312" cy="158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355975" y="4054475"/>
            <a:ext cx="2500313" cy="158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8443" name="TextBox 27"/>
          <p:cNvSpPr txBox="1">
            <a:spLocks noChangeArrowheads="1"/>
          </p:cNvSpPr>
          <p:nvPr/>
        </p:nvSpPr>
        <p:spPr bwMode="auto">
          <a:xfrm>
            <a:off x="357188" y="4110038"/>
            <a:ext cx="2471737" cy="2031325"/>
          </a:xfrm>
          <a:prstGeom prst="rect">
            <a:avLst/>
          </a:prstGeom>
          <a:noFill/>
          <a:ln w="9525">
            <a:noFill/>
            <a:miter lim="800000"/>
            <a:headEnd/>
            <a:tailEnd/>
          </a:ln>
        </p:spPr>
        <p:txBody>
          <a:bodyPr>
            <a:spAutoFit/>
          </a:bodyPr>
          <a:lstStyle/>
          <a:p>
            <a:pPr>
              <a:buFont typeface="Arial" pitchFamily="34" charset="0"/>
              <a:buChar char="•"/>
            </a:pPr>
            <a:r>
              <a:rPr lang="zh-CN" altLang="en-US">
                <a:solidFill>
                  <a:srgbClr val="000000"/>
                </a:solidFill>
                <a:latin typeface="楷体_GB2312" pitchFamily="49" charset="-122"/>
                <a:ea typeface="楷体_GB2312" pitchFamily="49" charset="-122"/>
              </a:rPr>
              <a:t>产业链上游</a:t>
            </a:r>
            <a:endParaRPr lang="en-US" altLang="zh-CN">
              <a:solidFill>
                <a:srgbClr val="000000"/>
              </a:solidFill>
              <a:latin typeface="楷体_GB2312" pitchFamily="49" charset="-122"/>
              <a:ea typeface="楷体_GB2312" pitchFamily="49" charset="-122"/>
            </a:endParaRPr>
          </a:p>
          <a:p>
            <a:pPr>
              <a:buFont typeface="Arial" pitchFamily="34" charset="0"/>
              <a:buChar char="•"/>
            </a:pPr>
            <a:r>
              <a:rPr lang="zh-CN" altLang="en-US" smtClean="0">
                <a:solidFill>
                  <a:srgbClr val="000000"/>
                </a:solidFill>
                <a:latin typeface="楷体_GB2312" pitchFamily="49" charset="-122"/>
                <a:ea typeface="楷体_GB2312" pitchFamily="49" charset="-122"/>
              </a:rPr>
              <a:t>离散</a:t>
            </a:r>
            <a:r>
              <a:rPr lang="en-US" altLang="zh-CN" smtClean="0">
                <a:solidFill>
                  <a:srgbClr val="000000"/>
                </a:solidFill>
                <a:latin typeface="楷体_GB2312" pitchFamily="49" charset="-122"/>
                <a:ea typeface="楷体_GB2312" pitchFamily="49" charset="-122"/>
              </a:rPr>
              <a:t>+</a:t>
            </a:r>
            <a:r>
              <a:rPr lang="zh-CN" altLang="en-US" smtClean="0">
                <a:solidFill>
                  <a:srgbClr val="000000"/>
                </a:solidFill>
                <a:latin typeface="楷体_GB2312" pitchFamily="49" charset="-122"/>
                <a:ea typeface="楷体_GB2312" pitchFamily="49" charset="-122"/>
              </a:rPr>
              <a:t>流程</a:t>
            </a:r>
            <a:r>
              <a:rPr lang="zh-CN" altLang="en-US">
                <a:solidFill>
                  <a:srgbClr val="000000"/>
                </a:solidFill>
                <a:latin typeface="楷体_GB2312" pitchFamily="49" charset="-122"/>
                <a:ea typeface="楷体_GB2312" pitchFamily="49" charset="-122"/>
              </a:rPr>
              <a:t>制造</a:t>
            </a:r>
            <a:endParaRPr lang="en-US" altLang="zh-CN">
              <a:solidFill>
                <a:srgbClr val="000000"/>
              </a:solidFill>
              <a:latin typeface="楷体_GB2312" pitchFamily="49" charset="-122"/>
              <a:ea typeface="楷体_GB2312" pitchFamily="49" charset="-122"/>
            </a:endParaRPr>
          </a:p>
          <a:p>
            <a:pPr>
              <a:buFont typeface="Arial" pitchFamily="34" charset="0"/>
              <a:buChar char="•"/>
            </a:pPr>
            <a:r>
              <a:rPr lang="zh-CN" altLang="en-US">
                <a:solidFill>
                  <a:srgbClr val="000000"/>
                </a:solidFill>
                <a:latin typeface="楷体_GB2312" pitchFamily="49" charset="-122"/>
                <a:ea typeface="楷体_GB2312" pitchFamily="49" charset="-122"/>
              </a:rPr>
              <a:t>棉纺、毛纺、</a:t>
            </a:r>
            <a:r>
              <a:rPr lang="zh-CN" altLang="en-US" smtClean="0">
                <a:solidFill>
                  <a:srgbClr val="000000"/>
                </a:solidFill>
                <a:latin typeface="楷体_GB2312" pitchFamily="49" charset="-122"/>
                <a:ea typeface="楷体_GB2312" pitchFamily="49" charset="-122"/>
              </a:rPr>
              <a:t>化纤、羊绒、无纺布。</a:t>
            </a:r>
            <a:r>
              <a:rPr lang="zh-CN" altLang="en-US">
                <a:solidFill>
                  <a:srgbClr val="000000"/>
                </a:solidFill>
                <a:latin typeface="楷体_GB2312" pitchFamily="49" charset="-122"/>
                <a:ea typeface="楷体_GB2312" pitchFamily="49" charset="-122"/>
              </a:rPr>
              <a:t>。</a:t>
            </a:r>
            <a:endParaRPr lang="en-US" altLang="zh-CN">
              <a:solidFill>
                <a:srgbClr val="000000"/>
              </a:solidFill>
              <a:latin typeface="楷体_GB2312" pitchFamily="49" charset="-122"/>
              <a:ea typeface="楷体_GB2312" pitchFamily="49" charset="-122"/>
            </a:endParaRPr>
          </a:p>
          <a:p>
            <a:pPr>
              <a:buFont typeface="Arial" pitchFamily="34" charset="0"/>
              <a:buChar char="•"/>
            </a:pPr>
            <a:r>
              <a:rPr lang="zh-CN" altLang="en-US">
                <a:solidFill>
                  <a:srgbClr val="000000"/>
                </a:solidFill>
                <a:latin typeface="楷体_GB2312" pitchFamily="49" charset="-122"/>
                <a:ea typeface="楷体_GB2312" pitchFamily="49" charset="-122"/>
              </a:rPr>
              <a:t>纺、织、染过程</a:t>
            </a:r>
            <a:r>
              <a:rPr lang="zh-CN" altLang="en-US" smtClean="0">
                <a:solidFill>
                  <a:srgbClr val="000000"/>
                </a:solidFill>
                <a:latin typeface="楷体_GB2312" pitchFamily="49" charset="-122"/>
                <a:ea typeface="楷体_GB2312" pitchFamily="49" charset="-122"/>
              </a:rPr>
              <a:t>复杂</a:t>
            </a:r>
            <a:endParaRPr lang="en-US" altLang="zh-CN" smtClean="0">
              <a:solidFill>
                <a:srgbClr val="000000"/>
              </a:solidFill>
              <a:latin typeface="楷体_GB2312" pitchFamily="49" charset="-122"/>
              <a:ea typeface="楷体_GB2312" pitchFamily="49" charset="-122"/>
            </a:endParaRPr>
          </a:p>
          <a:p>
            <a:pPr>
              <a:buFont typeface="Arial" pitchFamily="34" charset="0"/>
              <a:buChar char="•"/>
            </a:pPr>
            <a:r>
              <a:rPr lang="zh-CN" altLang="en-US" smtClean="0">
                <a:solidFill>
                  <a:srgbClr val="000000"/>
                </a:solidFill>
                <a:latin typeface="楷体_GB2312" pitchFamily="49" charset="-122"/>
                <a:ea typeface="楷体_GB2312" pitchFamily="49" charset="-122"/>
              </a:rPr>
              <a:t>特种行业：假发行业</a:t>
            </a:r>
            <a:endParaRPr lang="en-US" altLang="zh-CN">
              <a:solidFill>
                <a:srgbClr val="000000"/>
              </a:solidFill>
              <a:latin typeface="楷体_GB2312" pitchFamily="49" charset="-122"/>
              <a:ea typeface="楷体_GB2312" pitchFamily="49" charset="-122"/>
            </a:endParaRPr>
          </a:p>
          <a:p>
            <a:pPr>
              <a:buFont typeface="Arial" pitchFamily="34" charset="0"/>
              <a:buChar char="•"/>
            </a:pPr>
            <a:endParaRPr lang="zh-CN" altLang="en-US">
              <a:solidFill>
                <a:srgbClr val="000000"/>
              </a:solidFill>
              <a:latin typeface="楷体_GB2312" pitchFamily="49" charset="-122"/>
              <a:ea typeface="楷体_GB2312" pitchFamily="49" charset="-122"/>
            </a:endParaRPr>
          </a:p>
        </p:txBody>
      </p:sp>
      <p:sp>
        <p:nvSpPr>
          <p:cNvPr id="18444" name="TextBox 28"/>
          <p:cNvSpPr txBox="1">
            <a:spLocks noChangeArrowheads="1"/>
          </p:cNvSpPr>
          <p:nvPr/>
        </p:nvSpPr>
        <p:spPr bwMode="auto">
          <a:xfrm>
            <a:off x="3357563" y="4110038"/>
            <a:ext cx="2500312" cy="1477962"/>
          </a:xfrm>
          <a:prstGeom prst="rect">
            <a:avLst/>
          </a:prstGeom>
          <a:noFill/>
          <a:ln w="9525">
            <a:noFill/>
            <a:miter lim="800000"/>
            <a:headEnd/>
            <a:tailEnd/>
          </a:ln>
        </p:spPr>
        <p:txBody>
          <a:bodyPr>
            <a:spAutoFit/>
          </a:bodyPr>
          <a:lstStyle/>
          <a:p>
            <a:pPr>
              <a:buFont typeface="Arial" pitchFamily="34" charset="0"/>
              <a:buChar char="•"/>
            </a:pPr>
            <a:r>
              <a:rPr lang="en-US" altLang="zh-CN">
                <a:solidFill>
                  <a:srgbClr val="000000"/>
                </a:solidFill>
                <a:latin typeface="楷体_GB2312" pitchFamily="49" charset="-122"/>
                <a:ea typeface="楷体_GB2312" pitchFamily="49" charset="-122"/>
              </a:rPr>
              <a:t>ODM</a:t>
            </a:r>
            <a:r>
              <a:rPr lang="zh-CN" altLang="en-US">
                <a:solidFill>
                  <a:srgbClr val="000000"/>
                </a:solidFill>
                <a:latin typeface="楷体_GB2312" pitchFamily="49" charset="-122"/>
                <a:ea typeface="楷体_GB2312" pitchFamily="49" charset="-122"/>
              </a:rPr>
              <a:t>、</a:t>
            </a:r>
            <a:r>
              <a:rPr lang="en-US" altLang="zh-CN">
                <a:solidFill>
                  <a:srgbClr val="000000"/>
                </a:solidFill>
                <a:latin typeface="楷体_GB2312" pitchFamily="49" charset="-122"/>
                <a:ea typeface="楷体_GB2312" pitchFamily="49" charset="-122"/>
              </a:rPr>
              <a:t>OEM</a:t>
            </a:r>
            <a:r>
              <a:rPr lang="zh-CN" altLang="en-US">
                <a:solidFill>
                  <a:srgbClr val="000000"/>
                </a:solidFill>
                <a:latin typeface="楷体_GB2312" pitchFamily="49" charset="-122"/>
                <a:ea typeface="楷体_GB2312" pitchFamily="49" charset="-122"/>
              </a:rPr>
              <a:t>为主</a:t>
            </a:r>
            <a:endParaRPr lang="en-US" altLang="zh-CN">
              <a:solidFill>
                <a:srgbClr val="000000"/>
              </a:solidFill>
              <a:latin typeface="楷体_GB2312" pitchFamily="49" charset="-122"/>
              <a:ea typeface="楷体_GB2312" pitchFamily="49" charset="-122"/>
            </a:endParaRPr>
          </a:p>
          <a:p>
            <a:pPr>
              <a:buFont typeface="Arial" pitchFamily="34" charset="0"/>
              <a:buChar char="•"/>
            </a:pPr>
            <a:r>
              <a:rPr lang="zh-CN" altLang="en-US">
                <a:solidFill>
                  <a:srgbClr val="000000"/>
                </a:solidFill>
                <a:latin typeface="楷体_GB2312" pitchFamily="49" charset="-122"/>
                <a:ea typeface="楷体_GB2312" pitchFamily="49" charset="-122"/>
              </a:rPr>
              <a:t>流水作业</a:t>
            </a:r>
            <a:endParaRPr lang="en-US" altLang="zh-CN">
              <a:solidFill>
                <a:srgbClr val="000000"/>
              </a:solidFill>
              <a:latin typeface="楷体_GB2312" pitchFamily="49" charset="-122"/>
              <a:ea typeface="楷体_GB2312" pitchFamily="49" charset="-122"/>
            </a:endParaRPr>
          </a:p>
          <a:p>
            <a:pPr>
              <a:buFont typeface="Arial" pitchFamily="34" charset="0"/>
              <a:buChar char="•"/>
            </a:pPr>
            <a:r>
              <a:rPr lang="zh-CN" altLang="en-US">
                <a:solidFill>
                  <a:srgbClr val="000000"/>
                </a:solidFill>
                <a:latin typeface="楷体_GB2312" pitchFamily="49" charset="-122"/>
                <a:ea typeface="楷体_GB2312" pitchFamily="49" charset="-122"/>
              </a:rPr>
              <a:t>款、色、码管理复杂</a:t>
            </a:r>
            <a:endParaRPr lang="en-US" altLang="zh-CN">
              <a:solidFill>
                <a:srgbClr val="000000"/>
              </a:solidFill>
              <a:latin typeface="楷体_GB2312" pitchFamily="49" charset="-122"/>
              <a:ea typeface="楷体_GB2312" pitchFamily="49" charset="-122"/>
            </a:endParaRPr>
          </a:p>
          <a:p>
            <a:pPr>
              <a:buFont typeface="Arial" pitchFamily="34" charset="0"/>
              <a:buChar char="•"/>
            </a:pPr>
            <a:r>
              <a:rPr lang="zh-CN" altLang="en-US">
                <a:solidFill>
                  <a:srgbClr val="000000"/>
                </a:solidFill>
                <a:latin typeface="楷体_GB2312" pitchFamily="49" charset="-122"/>
                <a:ea typeface="楷体_GB2312" pitchFamily="49" charset="-122"/>
              </a:rPr>
              <a:t>订单跟踪控制为核心</a:t>
            </a:r>
            <a:endParaRPr lang="en-US" altLang="zh-CN">
              <a:solidFill>
                <a:srgbClr val="000000"/>
              </a:solidFill>
              <a:latin typeface="楷体_GB2312" pitchFamily="49" charset="-122"/>
              <a:ea typeface="楷体_GB2312" pitchFamily="49" charset="-122"/>
            </a:endParaRPr>
          </a:p>
          <a:p>
            <a:pPr>
              <a:buFont typeface="Arial" pitchFamily="34" charset="0"/>
              <a:buChar char="•"/>
            </a:pPr>
            <a:endParaRPr lang="zh-CN" altLang="en-US">
              <a:solidFill>
                <a:srgbClr val="000000"/>
              </a:solidFill>
              <a:latin typeface="楷体_GB2312" pitchFamily="49" charset="-122"/>
              <a:ea typeface="楷体_GB2312" pitchFamily="49" charset="-122"/>
            </a:endParaRPr>
          </a:p>
        </p:txBody>
      </p:sp>
      <p:sp>
        <p:nvSpPr>
          <p:cNvPr id="18445" name="TextBox 29"/>
          <p:cNvSpPr txBox="1">
            <a:spLocks noChangeArrowheads="1"/>
          </p:cNvSpPr>
          <p:nvPr/>
        </p:nvSpPr>
        <p:spPr bwMode="auto">
          <a:xfrm>
            <a:off x="6286500" y="4110038"/>
            <a:ext cx="2571750" cy="2308324"/>
          </a:xfrm>
          <a:prstGeom prst="rect">
            <a:avLst/>
          </a:prstGeom>
          <a:noFill/>
          <a:ln w="9525">
            <a:noFill/>
            <a:miter lim="800000"/>
            <a:headEnd/>
            <a:tailEnd/>
          </a:ln>
        </p:spPr>
        <p:txBody>
          <a:bodyPr>
            <a:spAutoFit/>
          </a:bodyPr>
          <a:lstStyle/>
          <a:p>
            <a:pPr>
              <a:buFont typeface="Arial" pitchFamily="34" charset="0"/>
              <a:buChar char="•"/>
            </a:pPr>
            <a:r>
              <a:rPr lang="zh-CN" altLang="en-US" dirty="0">
                <a:solidFill>
                  <a:srgbClr val="000000"/>
                </a:solidFill>
                <a:latin typeface="楷体_GB2312" pitchFamily="49" charset="-122"/>
                <a:ea typeface="楷体_GB2312" pitchFamily="49" charset="-122"/>
              </a:rPr>
              <a:t>哑铃型关注设计及销售</a:t>
            </a:r>
            <a:endParaRPr lang="en-US" altLang="zh-CN" dirty="0">
              <a:solidFill>
                <a:srgbClr val="000000"/>
              </a:solidFill>
              <a:latin typeface="楷体_GB2312" pitchFamily="49" charset="-122"/>
              <a:ea typeface="楷体_GB2312" pitchFamily="49" charset="-122"/>
            </a:endParaRPr>
          </a:p>
          <a:p>
            <a:pPr>
              <a:buFont typeface="Arial" pitchFamily="34" charset="0"/>
              <a:buChar char="•"/>
            </a:pPr>
            <a:r>
              <a:rPr lang="zh-CN" altLang="en-US" dirty="0">
                <a:solidFill>
                  <a:srgbClr val="000000"/>
                </a:solidFill>
                <a:latin typeface="楷体_GB2312" pitchFamily="49" charset="-122"/>
                <a:ea typeface="楷体_GB2312" pitchFamily="49" charset="-122"/>
              </a:rPr>
              <a:t>产品季节化运作</a:t>
            </a:r>
            <a:endParaRPr lang="en-US" altLang="zh-CN" dirty="0">
              <a:solidFill>
                <a:srgbClr val="000000"/>
              </a:solidFill>
              <a:latin typeface="楷体_GB2312" pitchFamily="49" charset="-122"/>
              <a:ea typeface="楷体_GB2312" pitchFamily="49" charset="-122"/>
            </a:endParaRPr>
          </a:p>
          <a:p>
            <a:pPr>
              <a:buFont typeface="Arial" pitchFamily="34" charset="0"/>
              <a:buChar char="•"/>
            </a:pPr>
            <a:r>
              <a:rPr lang="zh-CN" altLang="en-US" dirty="0">
                <a:solidFill>
                  <a:srgbClr val="000000"/>
                </a:solidFill>
                <a:latin typeface="楷体_GB2312" pitchFamily="49" charset="-122"/>
                <a:ea typeface="楷体_GB2312" pitchFamily="49" charset="-122"/>
              </a:rPr>
              <a:t>关注供应链快速反应</a:t>
            </a:r>
            <a:endParaRPr lang="en-US" altLang="zh-CN" dirty="0">
              <a:solidFill>
                <a:srgbClr val="000000"/>
              </a:solidFill>
              <a:latin typeface="楷体_GB2312" pitchFamily="49" charset="-122"/>
              <a:ea typeface="楷体_GB2312" pitchFamily="49" charset="-122"/>
            </a:endParaRPr>
          </a:p>
          <a:p>
            <a:pPr>
              <a:buFont typeface="Arial" pitchFamily="34" charset="0"/>
              <a:buChar char="•"/>
            </a:pPr>
            <a:r>
              <a:rPr lang="zh-CN" altLang="en-US" dirty="0">
                <a:solidFill>
                  <a:srgbClr val="000000"/>
                </a:solidFill>
                <a:latin typeface="楷体_GB2312" pitchFamily="49" charset="-122"/>
                <a:ea typeface="楷体_GB2312" pitchFamily="49" charset="-122"/>
              </a:rPr>
              <a:t>降低库存</a:t>
            </a:r>
            <a:r>
              <a:rPr lang="zh-CN" altLang="en-US">
                <a:solidFill>
                  <a:srgbClr val="000000"/>
                </a:solidFill>
                <a:latin typeface="楷体_GB2312" pitchFamily="49" charset="-122"/>
                <a:ea typeface="楷体_GB2312" pitchFamily="49" charset="-122"/>
              </a:rPr>
              <a:t>为</a:t>
            </a:r>
            <a:r>
              <a:rPr lang="zh-CN" altLang="en-US" smtClean="0">
                <a:solidFill>
                  <a:srgbClr val="000000"/>
                </a:solidFill>
                <a:latin typeface="楷体_GB2312" pitchFamily="49" charset="-122"/>
                <a:ea typeface="楷体_GB2312" pitchFamily="49" charset="-122"/>
              </a:rPr>
              <a:t>目标</a:t>
            </a:r>
            <a:endParaRPr lang="en-US" altLang="zh-CN" smtClean="0">
              <a:solidFill>
                <a:srgbClr val="000000"/>
              </a:solidFill>
              <a:latin typeface="楷体_GB2312" pitchFamily="49" charset="-122"/>
              <a:ea typeface="楷体_GB2312" pitchFamily="49" charset="-122"/>
            </a:endParaRPr>
          </a:p>
          <a:p>
            <a:pPr>
              <a:buFont typeface="Arial" pitchFamily="34" charset="0"/>
              <a:buChar char="•"/>
            </a:pPr>
            <a:r>
              <a:rPr lang="zh-CN" altLang="en-US">
                <a:solidFill>
                  <a:srgbClr val="000000"/>
                </a:solidFill>
                <a:latin typeface="楷体_GB2312" pitchFamily="49" charset="-122"/>
                <a:ea typeface="楷体_GB2312" pitchFamily="49" charset="-122"/>
              </a:rPr>
              <a:t>电</a:t>
            </a:r>
            <a:r>
              <a:rPr lang="zh-CN" altLang="en-US" smtClean="0">
                <a:solidFill>
                  <a:srgbClr val="000000"/>
                </a:solidFill>
                <a:latin typeface="楷体_GB2312" pitchFamily="49" charset="-122"/>
                <a:ea typeface="楷体_GB2312" pitchFamily="49" charset="-122"/>
              </a:rPr>
              <a:t>商业务</a:t>
            </a:r>
            <a:endParaRPr lang="en-US" altLang="zh-CN" smtClean="0">
              <a:solidFill>
                <a:srgbClr val="000000"/>
              </a:solidFill>
              <a:latin typeface="楷体_GB2312" pitchFamily="49" charset="-122"/>
              <a:ea typeface="楷体_GB2312" pitchFamily="49" charset="-122"/>
            </a:endParaRPr>
          </a:p>
          <a:p>
            <a:pPr>
              <a:buFont typeface="Arial" pitchFamily="34" charset="0"/>
              <a:buChar char="•"/>
            </a:pPr>
            <a:r>
              <a:rPr lang="zh-CN" altLang="en-US" smtClean="0">
                <a:solidFill>
                  <a:srgbClr val="000000"/>
                </a:solidFill>
                <a:latin typeface="楷体_GB2312" pitchFamily="49" charset="-122"/>
                <a:ea typeface="楷体_GB2312" pitchFamily="49" charset="-122"/>
              </a:rPr>
              <a:t>关注数据驱动业务管理</a:t>
            </a:r>
            <a:endParaRPr lang="en-US" altLang="zh-CN" smtClean="0">
              <a:solidFill>
                <a:srgbClr val="000000"/>
              </a:solidFill>
              <a:latin typeface="楷体_GB2312" pitchFamily="49" charset="-122"/>
              <a:ea typeface="楷体_GB2312" pitchFamily="49" charset="-122"/>
            </a:endParaRPr>
          </a:p>
          <a:p>
            <a:pPr>
              <a:buFont typeface="Arial" pitchFamily="34" charset="0"/>
              <a:buChar char="•"/>
            </a:pPr>
            <a:endParaRPr lang="en-US" altLang="zh-CN" smtClean="0">
              <a:solidFill>
                <a:srgbClr val="000000"/>
              </a:solidFill>
              <a:latin typeface="楷体_GB2312" pitchFamily="49" charset="-122"/>
              <a:ea typeface="楷体_GB2312" pitchFamily="49" charset="-122"/>
            </a:endParaRPr>
          </a:p>
          <a:p>
            <a:pPr>
              <a:buFont typeface="Arial" pitchFamily="34" charset="0"/>
              <a:buChar char="•"/>
            </a:pPr>
            <a:endParaRPr lang="zh-CN" altLang="en-US" dirty="0">
              <a:solidFill>
                <a:srgbClr val="000000"/>
              </a:solidFill>
              <a:latin typeface="楷体_GB2312" pitchFamily="49" charset="-122"/>
              <a:ea typeface="楷体_GB2312" pitchFamily="49" charset="-122"/>
            </a:endParaRPr>
          </a:p>
        </p:txBody>
      </p:sp>
      <p:sp>
        <p:nvSpPr>
          <p:cNvPr id="31" name="Text Box 5"/>
          <p:cNvSpPr txBox="1">
            <a:spLocks noChangeArrowheads="1"/>
          </p:cNvSpPr>
          <p:nvPr/>
        </p:nvSpPr>
        <p:spPr bwMode="auto">
          <a:xfrm>
            <a:off x="0" y="152400"/>
            <a:ext cx="7572375" cy="424732"/>
          </a:xfrm>
          <a:prstGeom prst="rect">
            <a:avLst/>
          </a:prstGeom>
          <a:noFill/>
          <a:ln w="12700" algn="ctr">
            <a:noFill/>
            <a:miter lim="800000"/>
            <a:headEnd/>
            <a:tailEnd/>
          </a:ln>
          <a:effectLst/>
        </p:spPr>
        <p:txBody>
          <a:bodyPr>
            <a:spAutoFit/>
          </a:bodyPr>
          <a:lstStyle/>
          <a:p>
            <a:pPr>
              <a:lnSpc>
                <a:spcPct val="90000"/>
              </a:lnSpc>
              <a:buClr>
                <a:srgbClr val="1F497D"/>
              </a:buClr>
              <a:buSzPct val="85000"/>
              <a:buFont typeface="Wingdings" pitchFamily="2" charset="2"/>
              <a:buNone/>
              <a:defRPr/>
            </a:pPr>
            <a:r>
              <a:rPr lang="zh-CN" altLang="en-US" sz="2400" dirty="0" smtClean="0">
                <a:solidFill>
                  <a:srgbClr val="FF0000"/>
                </a:solidFill>
                <a:latin typeface="微软雅黑" pitchFamily="34" charset="-122"/>
                <a:ea typeface="微软雅黑" pitchFamily="34" charset="-122"/>
              </a:rPr>
              <a:t>纺织服装行业定义</a:t>
            </a:r>
            <a:endParaRPr lang="zh-CN" altLang="en-US" sz="2400" dirty="0">
              <a:solidFill>
                <a:srgbClr val="FF0000"/>
              </a:solidFill>
              <a:latin typeface="微软雅黑" pitchFamily="34" charset="-122"/>
              <a:ea typeface="微软雅黑" pitchFamily="34" charset="-122"/>
            </a:endParaRPr>
          </a:p>
        </p:txBody>
      </p:sp>
      <p:pic>
        <p:nvPicPr>
          <p:cNvPr id="18447" name="Picture 2"/>
          <p:cNvPicPr>
            <a:picLocks noChangeAspect="1" noChangeArrowheads="1"/>
          </p:cNvPicPr>
          <p:nvPr/>
        </p:nvPicPr>
        <p:blipFill>
          <a:blip r:embed="rId2" cstate="print"/>
          <a:srcRect/>
          <a:stretch>
            <a:fillRect/>
          </a:stretch>
        </p:blipFill>
        <p:spPr bwMode="auto">
          <a:xfrm>
            <a:off x="214313" y="1824038"/>
            <a:ext cx="1241425" cy="2071687"/>
          </a:xfrm>
          <a:prstGeom prst="rect">
            <a:avLst/>
          </a:prstGeom>
          <a:noFill/>
          <a:ln w="9525">
            <a:noFill/>
            <a:miter lim="800000"/>
            <a:headEnd/>
            <a:tailEnd/>
          </a:ln>
        </p:spPr>
      </p:pic>
      <p:pic>
        <p:nvPicPr>
          <p:cNvPr id="18448" name="Picture 3"/>
          <p:cNvPicPr>
            <a:picLocks noChangeAspect="1" noChangeArrowheads="1"/>
          </p:cNvPicPr>
          <p:nvPr/>
        </p:nvPicPr>
        <p:blipFill>
          <a:blip r:embed="rId3" cstate="print"/>
          <a:srcRect/>
          <a:stretch>
            <a:fillRect/>
          </a:stretch>
        </p:blipFill>
        <p:spPr bwMode="auto">
          <a:xfrm>
            <a:off x="1571625" y="1824038"/>
            <a:ext cx="1395413" cy="971550"/>
          </a:xfrm>
          <a:prstGeom prst="rect">
            <a:avLst/>
          </a:prstGeom>
          <a:noFill/>
          <a:ln w="9525">
            <a:noFill/>
            <a:miter lim="800000"/>
            <a:headEnd/>
            <a:tailEnd/>
          </a:ln>
        </p:spPr>
      </p:pic>
      <p:pic>
        <p:nvPicPr>
          <p:cNvPr id="18449" name="Picture 4"/>
          <p:cNvPicPr>
            <a:picLocks noChangeAspect="1" noChangeArrowheads="1"/>
          </p:cNvPicPr>
          <p:nvPr/>
        </p:nvPicPr>
        <p:blipFill>
          <a:blip r:embed="rId4" cstate="print"/>
          <a:srcRect/>
          <a:stretch>
            <a:fillRect/>
          </a:stretch>
        </p:blipFill>
        <p:spPr bwMode="auto">
          <a:xfrm>
            <a:off x="1571625" y="2895600"/>
            <a:ext cx="1357313" cy="992188"/>
          </a:xfrm>
          <a:prstGeom prst="rect">
            <a:avLst/>
          </a:prstGeom>
          <a:noFill/>
          <a:ln w="9525">
            <a:noFill/>
            <a:miter lim="800000"/>
            <a:headEnd/>
            <a:tailEnd/>
          </a:ln>
        </p:spPr>
      </p:pic>
      <p:pic>
        <p:nvPicPr>
          <p:cNvPr id="18450" name="Picture 5"/>
          <p:cNvPicPr>
            <a:picLocks noChangeAspect="1" noChangeArrowheads="1"/>
          </p:cNvPicPr>
          <p:nvPr/>
        </p:nvPicPr>
        <p:blipFill>
          <a:blip r:embed="rId5" cstate="print"/>
          <a:srcRect/>
          <a:stretch>
            <a:fillRect/>
          </a:stretch>
        </p:blipFill>
        <p:spPr bwMode="auto">
          <a:xfrm>
            <a:off x="7715250" y="1752600"/>
            <a:ext cx="1222375" cy="2143125"/>
          </a:xfrm>
          <a:prstGeom prst="rect">
            <a:avLst/>
          </a:prstGeom>
          <a:noFill/>
          <a:ln w="9525">
            <a:noFill/>
            <a:miter lim="800000"/>
            <a:headEnd/>
            <a:tailEnd/>
          </a:ln>
        </p:spPr>
      </p:pic>
      <p:pic>
        <p:nvPicPr>
          <p:cNvPr id="18451" name="Picture 6"/>
          <p:cNvPicPr>
            <a:picLocks noChangeAspect="1" noChangeArrowheads="1"/>
          </p:cNvPicPr>
          <p:nvPr/>
        </p:nvPicPr>
        <p:blipFill>
          <a:blip r:embed="rId6" cstate="print"/>
          <a:srcRect/>
          <a:stretch>
            <a:fillRect/>
          </a:stretch>
        </p:blipFill>
        <p:spPr bwMode="auto">
          <a:xfrm>
            <a:off x="4500563" y="1752600"/>
            <a:ext cx="1357312" cy="1071563"/>
          </a:xfrm>
          <a:prstGeom prst="rect">
            <a:avLst/>
          </a:prstGeom>
          <a:noFill/>
          <a:ln w="9525">
            <a:noFill/>
            <a:miter lim="800000"/>
            <a:headEnd/>
            <a:tailEnd/>
          </a:ln>
        </p:spPr>
      </p:pic>
      <p:pic>
        <p:nvPicPr>
          <p:cNvPr id="18452" name="Picture 8"/>
          <p:cNvPicPr>
            <a:picLocks noChangeAspect="1" noChangeArrowheads="1"/>
          </p:cNvPicPr>
          <p:nvPr/>
        </p:nvPicPr>
        <p:blipFill>
          <a:blip r:embed="rId7" cstate="print"/>
          <a:srcRect/>
          <a:stretch>
            <a:fillRect/>
          </a:stretch>
        </p:blipFill>
        <p:spPr bwMode="auto">
          <a:xfrm>
            <a:off x="6143625" y="1752600"/>
            <a:ext cx="1485900" cy="914400"/>
          </a:xfrm>
          <a:prstGeom prst="rect">
            <a:avLst/>
          </a:prstGeom>
          <a:noFill/>
          <a:ln w="9525">
            <a:noFill/>
            <a:miter lim="800000"/>
            <a:headEnd/>
            <a:tailEnd/>
          </a:ln>
        </p:spPr>
      </p:pic>
      <p:pic>
        <p:nvPicPr>
          <p:cNvPr id="18453" name="Picture 9"/>
          <p:cNvPicPr>
            <a:picLocks noChangeAspect="1" noChangeArrowheads="1"/>
          </p:cNvPicPr>
          <p:nvPr/>
        </p:nvPicPr>
        <p:blipFill>
          <a:blip r:embed="rId8" cstate="print"/>
          <a:srcRect/>
          <a:stretch>
            <a:fillRect/>
          </a:stretch>
        </p:blipFill>
        <p:spPr bwMode="auto">
          <a:xfrm>
            <a:off x="6143625" y="2895600"/>
            <a:ext cx="1500188" cy="938213"/>
          </a:xfrm>
          <a:prstGeom prst="rect">
            <a:avLst/>
          </a:prstGeom>
          <a:noFill/>
          <a:ln w="9525">
            <a:noFill/>
            <a:miter lim="800000"/>
            <a:headEnd/>
            <a:tailEnd/>
          </a:ln>
        </p:spPr>
      </p:pic>
      <p:pic>
        <p:nvPicPr>
          <p:cNvPr id="18454" name="Picture 10"/>
          <p:cNvPicPr>
            <a:picLocks noChangeAspect="1" noChangeArrowheads="1"/>
          </p:cNvPicPr>
          <p:nvPr/>
        </p:nvPicPr>
        <p:blipFill>
          <a:blip r:embed="rId9" cstate="print"/>
          <a:srcRect/>
          <a:stretch>
            <a:fillRect/>
          </a:stretch>
        </p:blipFill>
        <p:spPr bwMode="auto">
          <a:xfrm>
            <a:off x="4500563" y="2824163"/>
            <a:ext cx="1295400" cy="1012825"/>
          </a:xfrm>
          <a:prstGeom prst="rect">
            <a:avLst/>
          </a:prstGeom>
          <a:noFill/>
          <a:ln w="9525">
            <a:noFill/>
            <a:miter lim="800000"/>
            <a:headEnd/>
            <a:tailEnd/>
          </a:ln>
        </p:spPr>
      </p:pic>
      <p:pic>
        <p:nvPicPr>
          <p:cNvPr id="18455" name="Picture 11"/>
          <p:cNvPicPr>
            <a:picLocks noChangeAspect="1" noChangeArrowheads="1"/>
          </p:cNvPicPr>
          <p:nvPr/>
        </p:nvPicPr>
        <p:blipFill>
          <a:blip r:embed="rId10" cstate="print"/>
          <a:srcRect/>
          <a:stretch>
            <a:fillRect/>
          </a:stretch>
        </p:blipFill>
        <p:spPr bwMode="auto">
          <a:xfrm>
            <a:off x="3214688" y="1895475"/>
            <a:ext cx="1238250" cy="1928813"/>
          </a:xfrm>
          <a:prstGeom prst="rect">
            <a:avLst/>
          </a:prstGeom>
          <a:noFill/>
          <a:ln w="9525">
            <a:noFill/>
            <a:miter lim="800000"/>
            <a:headEnd/>
            <a:tailEnd/>
          </a:ln>
        </p:spPr>
      </p:pic>
    </p:spTree>
    <p:extLst>
      <p:ext uri="{BB962C8B-B14F-4D97-AF65-F5344CB8AC3E}">
        <p14:creationId xmlns:p14="http://schemas.microsoft.com/office/powerpoint/2010/main" val="18645289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506" name="Rectangle 2"/>
          <p:cNvSpPr>
            <a:spLocks noGrp="1" noChangeArrowheads="1"/>
          </p:cNvSpPr>
          <p:nvPr>
            <p:ph type="title"/>
          </p:nvPr>
        </p:nvSpPr>
        <p:spPr>
          <a:prstGeom prst="rect">
            <a:avLst/>
          </a:prstGeom>
        </p:spPr>
        <p:txBody>
          <a:bodyPr/>
          <a:lstStyle/>
          <a:p>
            <a:r>
              <a:rPr lang="zh-CN" altLang="en-US" smtClean="0"/>
              <a:t>服装行业</a:t>
            </a:r>
            <a:r>
              <a:rPr lang="en-US" altLang="zh-CN" smtClean="0"/>
              <a:t>PLM—</a:t>
            </a:r>
            <a:r>
              <a:rPr lang="zh-CN" altLang="en-US" smtClean="0"/>
              <a:t>样品报价管理</a:t>
            </a:r>
            <a:endParaRPr lang="zh-CN" altLang="en-US"/>
          </a:p>
        </p:txBody>
      </p:sp>
      <p:grpSp>
        <p:nvGrpSpPr>
          <p:cNvPr id="1685510" name="Group 6"/>
          <p:cNvGrpSpPr>
            <a:grpSpLocks/>
          </p:cNvGrpSpPr>
          <p:nvPr/>
        </p:nvGrpSpPr>
        <p:grpSpPr bwMode="auto">
          <a:xfrm>
            <a:off x="1643905" y="836712"/>
            <a:ext cx="1955800" cy="1573212"/>
            <a:chOff x="2057" y="862"/>
            <a:chExt cx="1549" cy="1351"/>
          </a:xfrm>
        </p:grpSpPr>
        <p:sp>
          <p:nvSpPr>
            <p:cNvPr id="1685511" name="AutoShape 7"/>
            <p:cNvSpPr>
              <a:spLocks noChangeArrowheads="1"/>
            </p:cNvSpPr>
            <p:nvPr/>
          </p:nvSpPr>
          <p:spPr bwMode="gray">
            <a:xfrm>
              <a:off x="2070" y="885"/>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12" name="AutoShape 8"/>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13" name="AutoShape 9"/>
            <p:cNvSpPr>
              <a:spLocks noChangeArrowheads="1"/>
            </p:cNvSpPr>
            <p:nvPr/>
          </p:nvSpPr>
          <p:spPr bwMode="gray">
            <a:xfrm>
              <a:off x="2147" y="942"/>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14" name="Text Box 10"/>
          <p:cNvSpPr txBox="1">
            <a:spLocks noChangeArrowheads="1"/>
          </p:cNvSpPr>
          <p:nvPr/>
        </p:nvSpPr>
        <p:spPr bwMode="gray">
          <a:xfrm>
            <a:off x="2023016" y="1270124"/>
            <a:ext cx="117852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FF"/>
                </a:solidFill>
                <a:latin typeface="华文新魏" pitchFamily="2" charset="-122"/>
              </a:rPr>
              <a:t>3</a:t>
            </a:r>
            <a:r>
              <a:rPr lang="en-US" altLang="zh-CN" sz="2000" b="1" smtClean="0">
                <a:solidFill>
                  <a:srgbClr val="FFFFFF"/>
                </a:solidFill>
                <a:latin typeface="华文新魏" pitchFamily="2" charset="-122"/>
              </a:rPr>
              <a:t>.</a:t>
            </a:r>
            <a:r>
              <a:rPr lang="zh-CN" altLang="en-US" sz="2000" b="1" smtClean="0">
                <a:solidFill>
                  <a:srgbClr val="FFFFFF"/>
                </a:solidFill>
                <a:latin typeface="华文新魏" pitchFamily="2" charset="-122"/>
              </a:rPr>
              <a:t>样衣生</a:t>
            </a:r>
            <a:endParaRPr lang="en-US" altLang="zh-CN" sz="2000" b="1" smtClean="0">
              <a:solidFill>
                <a:srgbClr val="FFFFFF"/>
              </a:solidFill>
              <a:latin typeface="华文新魏" pitchFamily="2" charset="-122"/>
            </a:endParaRPr>
          </a:p>
          <a:p>
            <a:pPr algn="ctr"/>
            <a:r>
              <a:rPr lang="zh-CN" altLang="en-US" sz="2000" b="1" smtClean="0">
                <a:solidFill>
                  <a:srgbClr val="FFFFFF"/>
                </a:solidFill>
                <a:latin typeface="华文新魏" pitchFamily="2" charset="-122"/>
              </a:rPr>
              <a:t>产管理 </a:t>
            </a:r>
            <a:endParaRPr lang="zh-CN" altLang="en-US" sz="2000" b="1">
              <a:solidFill>
                <a:srgbClr val="FFFFFF"/>
              </a:solidFill>
              <a:latin typeface="华文新魏" pitchFamily="2" charset="-122"/>
            </a:endParaRPr>
          </a:p>
        </p:txBody>
      </p:sp>
      <p:grpSp>
        <p:nvGrpSpPr>
          <p:cNvPr id="1685516" name="Group 12"/>
          <p:cNvGrpSpPr>
            <a:grpSpLocks/>
          </p:cNvGrpSpPr>
          <p:nvPr/>
        </p:nvGrpSpPr>
        <p:grpSpPr bwMode="auto">
          <a:xfrm>
            <a:off x="221505" y="1620937"/>
            <a:ext cx="1955800" cy="1573212"/>
            <a:chOff x="1110" y="2656"/>
            <a:chExt cx="1549" cy="1351"/>
          </a:xfrm>
        </p:grpSpPr>
        <p:sp>
          <p:nvSpPr>
            <p:cNvPr id="1685517" name="AutoShape 1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18" name="AutoShape 1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19" name="AutoShape 15"/>
            <p:cNvSpPr>
              <a:spLocks noChangeArrowheads="1"/>
            </p:cNvSpPr>
            <p:nvPr/>
          </p:nvSpPr>
          <p:spPr bwMode="gray">
            <a:xfrm>
              <a:off x="1200" y="2736"/>
              <a:ext cx="1350" cy="1168"/>
            </a:xfrm>
            <a:prstGeom prst="hexagon">
              <a:avLst>
                <a:gd name="adj" fmla="val 28896"/>
                <a:gd name="vf" fmla="val 115470"/>
              </a:avLst>
            </a:prstGeom>
            <a:gradFill rotWithShape="1">
              <a:gsLst>
                <a:gs pos="0">
                  <a:srgbClr val="49ACE3">
                    <a:gamma/>
                    <a:shade val="94118"/>
                    <a:invGamma/>
                  </a:srgbClr>
                </a:gs>
                <a:gs pos="100000">
                  <a:srgbClr val="49ACE3"/>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20" name="Text Box 16"/>
          <p:cNvSpPr txBox="1">
            <a:spLocks noChangeArrowheads="1"/>
          </p:cNvSpPr>
          <p:nvPr/>
        </p:nvSpPr>
        <p:spPr bwMode="gray">
          <a:xfrm>
            <a:off x="450105" y="2231653"/>
            <a:ext cx="1517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66"/>
                </a:solidFill>
                <a:latin typeface="Arial" panose="020B0604020202020204" pitchFamily="34" charset="0"/>
              </a:rPr>
              <a:t>1.</a:t>
            </a:r>
            <a:r>
              <a:rPr lang="zh-CN" altLang="en-US" sz="2000" b="1">
                <a:solidFill>
                  <a:srgbClr val="FFFF66"/>
                </a:solidFill>
                <a:latin typeface="Arial" panose="020B0604020202020204" pitchFamily="34" charset="0"/>
              </a:rPr>
              <a:t>文档管理</a:t>
            </a:r>
            <a:r>
              <a:rPr lang="zh-CN" altLang="en-US">
                <a:solidFill>
                  <a:srgbClr val="FFFF66"/>
                </a:solidFill>
                <a:latin typeface="Arial" panose="020B0604020202020204" pitchFamily="34" charset="0"/>
              </a:rPr>
              <a:t> </a:t>
            </a:r>
          </a:p>
        </p:txBody>
      </p:sp>
      <p:grpSp>
        <p:nvGrpSpPr>
          <p:cNvPr id="1685522" name="Group 18"/>
          <p:cNvGrpSpPr>
            <a:grpSpLocks/>
          </p:cNvGrpSpPr>
          <p:nvPr/>
        </p:nvGrpSpPr>
        <p:grpSpPr bwMode="auto">
          <a:xfrm>
            <a:off x="1643905" y="2409924"/>
            <a:ext cx="1955800" cy="1573213"/>
            <a:chOff x="3174" y="2656"/>
            <a:chExt cx="1549" cy="1351"/>
          </a:xfrm>
        </p:grpSpPr>
        <p:sp>
          <p:nvSpPr>
            <p:cNvPr id="1685523" name="AutoShape 19"/>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24" name="AutoShape 20"/>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25" name="AutoShape 21"/>
            <p:cNvSpPr>
              <a:spLocks noChangeArrowheads="1"/>
            </p:cNvSpPr>
            <p:nvPr/>
          </p:nvSpPr>
          <p:spPr bwMode="gray">
            <a:xfrm>
              <a:off x="3264" y="2736"/>
              <a:ext cx="1350" cy="1168"/>
            </a:xfrm>
            <a:prstGeom prst="hexagon">
              <a:avLst>
                <a:gd name="adj" fmla="val 28896"/>
                <a:gd name="vf" fmla="val 115470"/>
              </a:avLst>
            </a:prstGeom>
            <a:gradFill rotWithShape="1">
              <a:gsLst>
                <a:gs pos="0">
                  <a:srgbClr val="3366CC">
                    <a:gamma/>
                    <a:shade val="46275"/>
                    <a:invGamma/>
                  </a:srgbClr>
                </a:gs>
                <a:gs pos="100000">
                  <a:srgbClr val="3366CC"/>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26" name="Text Box 22"/>
          <p:cNvSpPr txBox="1">
            <a:spLocks noChangeArrowheads="1"/>
          </p:cNvSpPr>
          <p:nvPr/>
        </p:nvSpPr>
        <p:spPr bwMode="gray">
          <a:xfrm>
            <a:off x="1880139" y="2975074"/>
            <a:ext cx="15071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FF"/>
                </a:solidFill>
                <a:latin typeface="华文新魏" pitchFamily="2" charset="-122"/>
              </a:rPr>
              <a:t>4</a:t>
            </a:r>
            <a:r>
              <a:rPr lang="en-US" altLang="zh-CN" sz="2000" b="1" smtClean="0">
                <a:solidFill>
                  <a:srgbClr val="FFFFFF"/>
                </a:solidFill>
                <a:latin typeface="华文新魏" pitchFamily="2" charset="-122"/>
              </a:rPr>
              <a:t>.</a:t>
            </a:r>
            <a:r>
              <a:rPr lang="zh-CN" altLang="en-US" sz="2000" b="1">
                <a:solidFill>
                  <a:srgbClr val="FFFFFF"/>
                </a:solidFill>
                <a:latin typeface="华文新魏" pitchFamily="2" charset="-122"/>
              </a:rPr>
              <a:t>流程</a:t>
            </a:r>
            <a:r>
              <a:rPr lang="zh-CN" altLang="en-US" sz="2000" b="1" smtClean="0">
                <a:solidFill>
                  <a:srgbClr val="FFFFFF"/>
                </a:solidFill>
                <a:latin typeface="华文新魏" pitchFamily="2" charset="-122"/>
              </a:rPr>
              <a:t>管理</a:t>
            </a:r>
            <a:r>
              <a:rPr lang="zh-CN" altLang="en-US" sz="2000" smtClean="0">
                <a:solidFill>
                  <a:srgbClr val="000000"/>
                </a:solidFill>
                <a:latin typeface="Arial" panose="020B0604020202020204" pitchFamily="34" charset="0"/>
              </a:rPr>
              <a:t> </a:t>
            </a:r>
            <a:endParaRPr lang="en-US" altLang="zh-CN" sz="2000">
              <a:solidFill>
                <a:srgbClr val="000000"/>
              </a:solidFill>
              <a:latin typeface="Arial" panose="020B0604020202020204" pitchFamily="34" charset="0"/>
            </a:endParaRPr>
          </a:p>
        </p:txBody>
      </p:sp>
      <p:grpSp>
        <p:nvGrpSpPr>
          <p:cNvPr id="1685528" name="Group 24"/>
          <p:cNvGrpSpPr>
            <a:grpSpLocks/>
          </p:cNvGrpSpPr>
          <p:nvPr/>
        </p:nvGrpSpPr>
        <p:grpSpPr bwMode="auto">
          <a:xfrm>
            <a:off x="3066305" y="1620937"/>
            <a:ext cx="1955800" cy="1573212"/>
            <a:chOff x="2057" y="862"/>
            <a:chExt cx="1549" cy="1351"/>
          </a:xfrm>
        </p:grpSpPr>
        <p:sp>
          <p:nvSpPr>
            <p:cNvPr id="1685529" name="AutoShape 25"/>
            <p:cNvSpPr>
              <a:spLocks noChangeArrowheads="1"/>
            </p:cNvSpPr>
            <p:nvPr/>
          </p:nvSpPr>
          <p:spPr bwMode="gray">
            <a:xfrm>
              <a:off x="2070" y="885"/>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30" name="AutoShape 26"/>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31" name="AutoShape 27"/>
            <p:cNvSpPr>
              <a:spLocks noChangeArrowheads="1"/>
            </p:cNvSpPr>
            <p:nvPr/>
          </p:nvSpPr>
          <p:spPr bwMode="gray">
            <a:xfrm>
              <a:off x="2147" y="942"/>
              <a:ext cx="1350" cy="1168"/>
            </a:xfrm>
            <a:prstGeom prst="hexagon">
              <a:avLst>
                <a:gd name="adj" fmla="val 28896"/>
                <a:gd name="vf" fmla="val 115470"/>
              </a:avLst>
            </a:prstGeom>
            <a:gradFill rotWithShape="1">
              <a:gsLst>
                <a:gs pos="0">
                  <a:srgbClr val="85B9C3">
                    <a:gamma/>
                    <a:shade val="46275"/>
                    <a:invGamma/>
                  </a:srgbClr>
                </a:gs>
                <a:gs pos="100000">
                  <a:srgbClr val="85B9C3"/>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32" name="Text Box 28"/>
          <p:cNvSpPr txBox="1">
            <a:spLocks noChangeArrowheads="1"/>
          </p:cNvSpPr>
          <p:nvPr/>
        </p:nvSpPr>
        <p:spPr bwMode="gray">
          <a:xfrm>
            <a:off x="3199239" y="2249587"/>
            <a:ext cx="16946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66"/>
                </a:solidFill>
                <a:latin typeface="华文新魏" pitchFamily="2" charset="-122"/>
              </a:rPr>
              <a:t>6</a:t>
            </a:r>
            <a:r>
              <a:rPr lang="en-US" altLang="zh-CN" sz="2000" b="1" smtClean="0">
                <a:solidFill>
                  <a:srgbClr val="FFFF66"/>
                </a:solidFill>
                <a:latin typeface="华文新魏" pitchFamily="2" charset="-122"/>
              </a:rPr>
              <a:t>.</a:t>
            </a:r>
            <a:r>
              <a:rPr lang="zh-CN" altLang="en-US" sz="2000" b="1">
                <a:solidFill>
                  <a:srgbClr val="FFFF66"/>
                </a:solidFill>
                <a:latin typeface="华文新魏" pitchFamily="2" charset="-122"/>
              </a:rPr>
              <a:t>样</a:t>
            </a:r>
            <a:r>
              <a:rPr lang="zh-CN" altLang="en-US" sz="2000" b="1" smtClean="0">
                <a:solidFill>
                  <a:srgbClr val="FFFF66"/>
                </a:solidFill>
                <a:latin typeface="华文新魏" pitchFamily="2" charset="-122"/>
              </a:rPr>
              <a:t>衣库管理</a:t>
            </a:r>
            <a:endParaRPr lang="zh-CN" altLang="en-US" sz="2000">
              <a:solidFill>
                <a:srgbClr val="FFFF66"/>
              </a:solidFill>
              <a:latin typeface="华文新魏" pitchFamily="2" charset="-122"/>
            </a:endParaRPr>
          </a:p>
        </p:txBody>
      </p:sp>
      <p:grpSp>
        <p:nvGrpSpPr>
          <p:cNvPr id="1685534" name="Group 30"/>
          <p:cNvGrpSpPr>
            <a:grpSpLocks/>
          </p:cNvGrpSpPr>
          <p:nvPr/>
        </p:nvGrpSpPr>
        <p:grpSpPr bwMode="auto">
          <a:xfrm>
            <a:off x="3066305" y="3198912"/>
            <a:ext cx="1955800" cy="1573212"/>
            <a:chOff x="3174" y="2656"/>
            <a:chExt cx="1549" cy="1351"/>
          </a:xfrm>
        </p:grpSpPr>
        <p:sp>
          <p:nvSpPr>
            <p:cNvPr id="1685535" name="AutoShape 31"/>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36" name="AutoShape 3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37" name="AutoShape 33"/>
            <p:cNvSpPr>
              <a:spLocks noChangeArrowheads="1"/>
            </p:cNvSpPr>
            <p:nvPr/>
          </p:nvSpPr>
          <p:spPr bwMode="gray">
            <a:xfrm>
              <a:off x="3264" y="2736"/>
              <a:ext cx="1350" cy="1168"/>
            </a:xfrm>
            <a:prstGeom prst="hexagon">
              <a:avLst>
                <a:gd name="adj" fmla="val 28896"/>
                <a:gd name="vf" fmla="val 115470"/>
              </a:avLst>
            </a:prstGeom>
            <a:gradFill rotWithShape="1">
              <a:gsLst>
                <a:gs pos="0">
                  <a:srgbClr val="41D592">
                    <a:gamma/>
                    <a:shade val="51373"/>
                    <a:invGamma/>
                  </a:srgbClr>
                </a:gs>
                <a:gs pos="100000">
                  <a:srgbClr val="41D592"/>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38" name="Text Box 34"/>
          <p:cNvSpPr txBox="1">
            <a:spLocks noChangeArrowheads="1"/>
          </p:cNvSpPr>
          <p:nvPr/>
        </p:nvSpPr>
        <p:spPr bwMode="gray">
          <a:xfrm>
            <a:off x="3320344" y="3681512"/>
            <a:ext cx="143661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66"/>
                </a:solidFill>
                <a:latin typeface="华文新魏" pitchFamily="2" charset="-122"/>
              </a:rPr>
              <a:t>7.</a:t>
            </a:r>
            <a:r>
              <a:rPr lang="zh-CN" altLang="en-US" sz="2000" b="1" smtClean="0">
                <a:solidFill>
                  <a:srgbClr val="FFFF66"/>
                </a:solidFill>
                <a:latin typeface="华文新魏" pitchFamily="2" charset="-122"/>
              </a:rPr>
              <a:t>产品工艺</a:t>
            </a:r>
            <a:endParaRPr lang="en-US" altLang="zh-CN" sz="2000" b="1" smtClean="0">
              <a:solidFill>
                <a:srgbClr val="FFFF66"/>
              </a:solidFill>
              <a:latin typeface="华文新魏" pitchFamily="2" charset="-122"/>
            </a:endParaRPr>
          </a:p>
          <a:p>
            <a:pPr algn="ctr"/>
            <a:r>
              <a:rPr lang="zh-CN" altLang="en-US" sz="2000" b="1" smtClean="0">
                <a:solidFill>
                  <a:srgbClr val="FFFF66"/>
                </a:solidFill>
                <a:latin typeface="华文新魏" pitchFamily="2" charset="-122"/>
              </a:rPr>
              <a:t>说明管理</a:t>
            </a:r>
            <a:endParaRPr lang="zh-CN" altLang="en-US" sz="2000">
              <a:solidFill>
                <a:srgbClr val="FFFF66"/>
              </a:solidFill>
              <a:latin typeface="华文新魏" pitchFamily="2" charset="-122"/>
            </a:endParaRPr>
          </a:p>
        </p:txBody>
      </p:sp>
      <p:grpSp>
        <p:nvGrpSpPr>
          <p:cNvPr id="1685540" name="Group 36"/>
          <p:cNvGrpSpPr>
            <a:grpSpLocks/>
          </p:cNvGrpSpPr>
          <p:nvPr/>
        </p:nvGrpSpPr>
        <p:grpSpPr bwMode="auto">
          <a:xfrm>
            <a:off x="221505" y="3198912"/>
            <a:ext cx="1955800" cy="1573212"/>
            <a:chOff x="3174" y="2656"/>
            <a:chExt cx="1549" cy="1351"/>
          </a:xfrm>
        </p:grpSpPr>
        <p:sp>
          <p:nvSpPr>
            <p:cNvPr id="1685541" name="AutoShape 37"/>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42" name="AutoShape 3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43" name="AutoShape 39"/>
            <p:cNvSpPr>
              <a:spLocks noChangeArrowheads="1"/>
            </p:cNvSpPr>
            <p:nvPr/>
          </p:nvSpPr>
          <p:spPr bwMode="gray">
            <a:xfrm>
              <a:off x="3264" y="2736"/>
              <a:ext cx="1350" cy="1168"/>
            </a:xfrm>
            <a:prstGeom prst="hexagon">
              <a:avLst>
                <a:gd name="adj" fmla="val 28896"/>
                <a:gd name="vf" fmla="val 115470"/>
              </a:avLst>
            </a:prstGeom>
            <a:gradFill rotWithShape="1">
              <a:gsLst>
                <a:gs pos="0">
                  <a:srgbClr val="0099CC">
                    <a:gamma/>
                    <a:shade val="84706"/>
                    <a:invGamma/>
                  </a:srgbClr>
                </a:gs>
                <a:gs pos="100000">
                  <a:srgbClr val="0099CC"/>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44" name="Text Box 40"/>
          <p:cNvSpPr txBox="1">
            <a:spLocks noChangeArrowheads="1"/>
          </p:cNvSpPr>
          <p:nvPr/>
        </p:nvSpPr>
        <p:spPr bwMode="gray">
          <a:xfrm>
            <a:off x="394131" y="3646587"/>
            <a:ext cx="15295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66"/>
                </a:solidFill>
                <a:latin typeface="华文新魏" pitchFamily="2" charset="-122"/>
              </a:rPr>
              <a:t>2.</a:t>
            </a:r>
            <a:r>
              <a:rPr lang="zh-CN" altLang="en-US" sz="2000" b="1" smtClean="0">
                <a:solidFill>
                  <a:srgbClr val="FFFF66"/>
                </a:solidFill>
                <a:latin typeface="华文新魏" pitchFamily="2" charset="-122"/>
              </a:rPr>
              <a:t>产品</a:t>
            </a:r>
            <a:r>
              <a:rPr lang="en-US" altLang="zh-CN" sz="2000" b="1" smtClean="0">
                <a:solidFill>
                  <a:srgbClr val="FFFF66"/>
                </a:solidFill>
                <a:latin typeface="华文新魏" pitchFamily="2" charset="-122"/>
              </a:rPr>
              <a:t>BOM</a:t>
            </a:r>
            <a:endParaRPr lang="zh-CN" altLang="en-US" sz="2000" b="1">
              <a:solidFill>
                <a:srgbClr val="FFFF66"/>
              </a:solidFill>
              <a:latin typeface="华文新魏" pitchFamily="2" charset="-122"/>
            </a:endParaRPr>
          </a:p>
          <a:p>
            <a:pPr algn="ctr"/>
            <a:r>
              <a:rPr lang="zh-CN" altLang="en-US" sz="2000" b="1">
                <a:solidFill>
                  <a:srgbClr val="FFFF66"/>
                </a:solidFill>
                <a:latin typeface="华文新魏" pitchFamily="2" charset="-122"/>
              </a:rPr>
              <a:t>管理</a:t>
            </a:r>
            <a:r>
              <a:rPr lang="zh-CN" altLang="en-US" sz="2000">
                <a:solidFill>
                  <a:srgbClr val="FFFF66"/>
                </a:solidFill>
                <a:latin typeface="Arial" panose="020B0604020202020204" pitchFamily="34" charset="0"/>
              </a:rPr>
              <a:t> </a:t>
            </a:r>
          </a:p>
        </p:txBody>
      </p:sp>
      <p:grpSp>
        <p:nvGrpSpPr>
          <p:cNvPr id="1685546" name="Group 42"/>
          <p:cNvGrpSpPr>
            <a:grpSpLocks/>
          </p:cNvGrpSpPr>
          <p:nvPr/>
        </p:nvGrpSpPr>
        <p:grpSpPr bwMode="auto">
          <a:xfrm>
            <a:off x="1643905" y="3987899"/>
            <a:ext cx="1955800" cy="1573213"/>
            <a:chOff x="3174" y="2656"/>
            <a:chExt cx="1549" cy="1351"/>
          </a:xfrm>
        </p:grpSpPr>
        <p:sp>
          <p:nvSpPr>
            <p:cNvPr id="1685547" name="AutoShape 43"/>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48" name="AutoShape 4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49" name="AutoShape 45"/>
            <p:cNvSpPr>
              <a:spLocks noChangeArrowheads="1"/>
            </p:cNvSpPr>
            <p:nvPr/>
          </p:nvSpPr>
          <p:spPr bwMode="gray">
            <a:xfrm>
              <a:off x="3264" y="2736"/>
              <a:ext cx="1350" cy="1168"/>
            </a:xfrm>
            <a:prstGeom prst="hexagon">
              <a:avLst>
                <a:gd name="adj" fmla="val 28896"/>
                <a:gd name="vf" fmla="val 115470"/>
              </a:avLst>
            </a:prstGeom>
            <a:gradFill rotWithShape="1">
              <a:gsLst>
                <a:gs pos="0">
                  <a:srgbClr val="33CCCC">
                    <a:gamma/>
                    <a:shade val="46275"/>
                    <a:invGamma/>
                  </a:srgbClr>
                </a:gs>
                <a:gs pos="100000">
                  <a:srgbClr val="33CCCC"/>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50" name="Text Box 46"/>
          <p:cNvSpPr txBox="1">
            <a:spLocks noChangeArrowheads="1"/>
          </p:cNvSpPr>
          <p:nvPr/>
        </p:nvSpPr>
        <p:spPr bwMode="gray">
          <a:xfrm>
            <a:off x="1915368" y="4583212"/>
            <a:ext cx="1417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FF"/>
                </a:solidFill>
                <a:latin typeface="华文新魏" pitchFamily="2" charset="-122"/>
              </a:rPr>
              <a:t>5.</a:t>
            </a:r>
            <a:r>
              <a:rPr lang="zh-CN" altLang="en-US" sz="2000" b="1">
                <a:solidFill>
                  <a:srgbClr val="FFFFFF"/>
                </a:solidFill>
                <a:latin typeface="华文新魏" pitchFamily="2" charset="-122"/>
              </a:rPr>
              <a:t>变更管理</a:t>
            </a:r>
            <a:endParaRPr lang="en-US" altLang="zh-CN" sz="2000" b="1">
              <a:solidFill>
                <a:srgbClr val="FFFFFF"/>
              </a:solidFill>
              <a:latin typeface="华文新魏" pitchFamily="2" charset="-122"/>
            </a:endParaRPr>
          </a:p>
        </p:txBody>
      </p:sp>
      <p:grpSp>
        <p:nvGrpSpPr>
          <p:cNvPr id="1685553" name="Group 49"/>
          <p:cNvGrpSpPr>
            <a:grpSpLocks/>
          </p:cNvGrpSpPr>
          <p:nvPr/>
        </p:nvGrpSpPr>
        <p:grpSpPr bwMode="auto">
          <a:xfrm>
            <a:off x="5930155" y="1630462"/>
            <a:ext cx="1954213" cy="1573212"/>
            <a:chOff x="2057" y="862"/>
            <a:chExt cx="1549" cy="1351"/>
          </a:xfrm>
        </p:grpSpPr>
        <p:sp>
          <p:nvSpPr>
            <p:cNvPr id="1685554" name="AutoShape 50"/>
            <p:cNvSpPr>
              <a:spLocks noChangeArrowheads="1"/>
            </p:cNvSpPr>
            <p:nvPr/>
          </p:nvSpPr>
          <p:spPr bwMode="gray">
            <a:xfrm>
              <a:off x="2070" y="885"/>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55" name="AutoShape 51"/>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56" name="AutoShape 52"/>
            <p:cNvSpPr>
              <a:spLocks noChangeArrowheads="1"/>
            </p:cNvSpPr>
            <p:nvPr/>
          </p:nvSpPr>
          <p:spPr bwMode="gray">
            <a:xfrm>
              <a:off x="2147" y="942"/>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57" name="Text Box 53"/>
          <p:cNvSpPr txBox="1">
            <a:spLocks noChangeArrowheads="1"/>
          </p:cNvSpPr>
          <p:nvPr/>
        </p:nvSpPr>
        <p:spPr bwMode="gray">
          <a:xfrm>
            <a:off x="6128111" y="2133699"/>
            <a:ext cx="15440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66"/>
                </a:solidFill>
                <a:latin typeface="华文新魏" pitchFamily="2" charset="-122"/>
              </a:rPr>
              <a:t>10</a:t>
            </a:r>
            <a:r>
              <a:rPr lang="en-US" altLang="zh-CN" sz="2000" b="1" smtClean="0">
                <a:solidFill>
                  <a:srgbClr val="FFFF66"/>
                </a:solidFill>
                <a:latin typeface="华文新魏" pitchFamily="2" charset="-122"/>
              </a:rPr>
              <a:t>.</a:t>
            </a:r>
            <a:r>
              <a:rPr lang="zh-CN" altLang="en-US" sz="2000" b="1" smtClean="0">
                <a:solidFill>
                  <a:srgbClr val="FFFF66"/>
                </a:solidFill>
                <a:latin typeface="华文新魏" pitchFamily="2" charset="-122"/>
              </a:rPr>
              <a:t>样衣图片</a:t>
            </a:r>
            <a:endParaRPr lang="en-US" altLang="zh-CN" sz="2000" b="1" smtClean="0">
              <a:solidFill>
                <a:srgbClr val="FFFF66"/>
              </a:solidFill>
              <a:latin typeface="华文新魏" pitchFamily="2" charset="-122"/>
            </a:endParaRPr>
          </a:p>
          <a:p>
            <a:pPr algn="ctr"/>
            <a:r>
              <a:rPr lang="zh-CN" altLang="en-US" sz="2000" b="1" smtClean="0">
                <a:solidFill>
                  <a:srgbClr val="FFFF66"/>
                </a:solidFill>
                <a:latin typeface="华文新魏" pitchFamily="2" charset="-122"/>
              </a:rPr>
              <a:t>可视化</a:t>
            </a:r>
            <a:endParaRPr lang="zh-CN" altLang="en-US" sz="2000" b="1">
              <a:solidFill>
                <a:srgbClr val="FFFF66"/>
              </a:solidFill>
              <a:latin typeface="华文新魏" pitchFamily="2" charset="-122"/>
            </a:endParaRPr>
          </a:p>
        </p:txBody>
      </p:sp>
      <p:grpSp>
        <p:nvGrpSpPr>
          <p:cNvPr id="1685559" name="Group 55"/>
          <p:cNvGrpSpPr>
            <a:grpSpLocks/>
          </p:cNvGrpSpPr>
          <p:nvPr/>
        </p:nvGrpSpPr>
        <p:grpSpPr bwMode="auto">
          <a:xfrm>
            <a:off x="4506168" y="2414687"/>
            <a:ext cx="1955800" cy="1573212"/>
            <a:chOff x="1110" y="2656"/>
            <a:chExt cx="1549" cy="1351"/>
          </a:xfrm>
        </p:grpSpPr>
        <p:sp>
          <p:nvSpPr>
            <p:cNvPr id="1685560" name="AutoShape 56"/>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61" name="AutoShape 5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62" name="AutoShape 58"/>
            <p:cNvSpPr>
              <a:spLocks noChangeArrowheads="1"/>
            </p:cNvSpPr>
            <p:nvPr/>
          </p:nvSpPr>
          <p:spPr bwMode="gray">
            <a:xfrm>
              <a:off x="1200" y="2736"/>
              <a:ext cx="1350" cy="1168"/>
            </a:xfrm>
            <a:prstGeom prst="hexagon">
              <a:avLst>
                <a:gd name="adj" fmla="val 28896"/>
                <a:gd name="vf" fmla="val 115470"/>
              </a:avLst>
            </a:prstGeom>
            <a:gradFill rotWithShape="1">
              <a:gsLst>
                <a:gs pos="0">
                  <a:srgbClr val="49ACE3">
                    <a:gamma/>
                    <a:shade val="94118"/>
                    <a:invGamma/>
                  </a:srgbClr>
                </a:gs>
                <a:gs pos="100000">
                  <a:srgbClr val="49ACE3"/>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63" name="Text Box 59"/>
          <p:cNvSpPr txBox="1">
            <a:spLocks noChangeArrowheads="1"/>
          </p:cNvSpPr>
          <p:nvPr/>
        </p:nvSpPr>
        <p:spPr bwMode="gray">
          <a:xfrm>
            <a:off x="4774493" y="2873474"/>
            <a:ext cx="143661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FF"/>
                </a:solidFill>
                <a:latin typeface="华文新魏" pitchFamily="2" charset="-122"/>
              </a:rPr>
              <a:t>8.</a:t>
            </a:r>
            <a:r>
              <a:rPr lang="zh-CN" altLang="en-US" sz="2000" b="1">
                <a:solidFill>
                  <a:srgbClr val="FFFFFF"/>
                </a:solidFill>
                <a:latin typeface="华文新魏" pitchFamily="2" charset="-122"/>
              </a:rPr>
              <a:t>产品</a:t>
            </a:r>
            <a:r>
              <a:rPr lang="zh-CN" altLang="en-US" sz="2000" b="1" smtClean="0">
                <a:solidFill>
                  <a:srgbClr val="FFFFFF"/>
                </a:solidFill>
                <a:latin typeface="华文新魏" pitchFamily="2" charset="-122"/>
              </a:rPr>
              <a:t>工艺</a:t>
            </a:r>
            <a:endParaRPr lang="en-US" altLang="zh-CN" sz="2000" b="1" smtClean="0">
              <a:solidFill>
                <a:srgbClr val="FFFFFF"/>
              </a:solidFill>
              <a:latin typeface="华文新魏" pitchFamily="2" charset="-122"/>
            </a:endParaRPr>
          </a:p>
          <a:p>
            <a:pPr algn="ctr"/>
            <a:r>
              <a:rPr lang="zh-CN" altLang="en-US" sz="2000" b="1" smtClean="0">
                <a:solidFill>
                  <a:srgbClr val="FFFFFF"/>
                </a:solidFill>
                <a:latin typeface="华文新魏" pitchFamily="2" charset="-122"/>
              </a:rPr>
              <a:t>数据管理</a:t>
            </a:r>
            <a:endParaRPr lang="zh-CN" altLang="en-US" sz="2000">
              <a:solidFill>
                <a:srgbClr val="FFFFFF"/>
              </a:solidFill>
              <a:latin typeface="华文新魏" pitchFamily="2" charset="-122"/>
            </a:endParaRPr>
          </a:p>
        </p:txBody>
      </p:sp>
      <p:grpSp>
        <p:nvGrpSpPr>
          <p:cNvPr id="1685565" name="Group 61"/>
          <p:cNvGrpSpPr>
            <a:grpSpLocks/>
          </p:cNvGrpSpPr>
          <p:nvPr/>
        </p:nvGrpSpPr>
        <p:grpSpPr bwMode="auto">
          <a:xfrm>
            <a:off x="5928568" y="3203674"/>
            <a:ext cx="1955800" cy="1573213"/>
            <a:chOff x="3174" y="2656"/>
            <a:chExt cx="1549" cy="1351"/>
          </a:xfrm>
        </p:grpSpPr>
        <p:sp>
          <p:nvSpPr>
            <p:cNvPr id="1685566" name="AutoShape 6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67" name="AutoShape 6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68" name="AutoShape 64"/>
            <p:cNvSpPr>
              <a:spLocks noChangeArrowheads="1"/>
            </p:cNvSpPr>
            <p:nvPr/>
          </p:nvSpPr>
          <p:spPr bwMode="gray">
            <a:xfrm>
              <a:off x="3264" y="2736"/>
              <a:ext cx="1350" cy="1168"/>
            </a:xfrm>
            <a:prstGeom prst="hexagon">
              <a:avLst>
                <a:gd name="adj" fmla="val 28896"/>
                <a:gd name="vf" fmla="val 115470"/>
              </a:avLst>
            </a:prstGeom>
            <a:gradFill rotWithShape="1">
              <a:gsLst>
                <a:gs pos="0">
                  <a:srgbClr val="3366CC">
                    <a:gamma/>
                    <a:shade val="46275"/>
                    <a:invGamma/>
                  </a:srgbClr>
                </a:gs>
                <a:gs pos="100000">
                  <a:srgbClr val="3366CC"/>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69" name="Text Box 65"/>
          <p:cNvSpPr txBox="1">
            <a:spLocks noChangeArrowheads="1"/>
          </p:cNvSpPr>
          <p:nvPr/>
        </p:nvSpPr>
        <p:spPr bwMode="gray">
          <a:xfrm>
            <a:off x="6247862" y="3646587"/>
            <a:ext cx="12378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66"/>
                </a:solidFill>
                <a:latin typeface="华文新魏" pitchFamily="2" charset="-122"/>
              </a:rPr>
              <a:t>11</a:t>
            </a:r>
            <a:r>
              <a:rPr lang="en-US" altLang="zh-CN" sz="2000" b="1" smtClean="0">
                <a:solidFill>
                  <a:srgbClr val="FFFF66"/>
                </a:solidFill>
                <a:latin typeface="华文新魏" pitchFamily="2" charset="-122"/>
              </a:rPr>
              <a:t>.</a:t>
            </a:r>
            <a:r>
              <a:rPr lang="zh-CN" altLang="en-US" sz="2000" b="1" smtClean="0">
                <a:solidFill>
                  <a:srgbClr val="FFFF66"/>
                </a:solidFill>
                <a:latin typeface="华文新魏" pitchFamily="2" charset="-122"/>
              </a:rPr>
              <a:t>系统数</a:t>
            </a:r>
            <a:endParaRPr lang="en-US" altLang="zh-CN" sz="2000" b="1" smtClean="0">
              <a:solidFill>
                <a:srgbClr val="FFFF66"/>
              </a:solidFill>
              <a:latin typeface="华文新魏" pitchFamily="2" charset="-122"/>
            </a:endParaRPr>
          </a:p>
          <a:p>
            <a:pPr algn="ctr"/>
            <a:r>
              <a:rPr lang="zh-CN" altLang="en-US" sz="2000" b="1" smtClean="0">
                <a:solidFill>
                  <a:srgbClr val="FFFF66"/>
                </a:solidFill>
                <a:latin typeface="华文新魏" pitchFamily="2" charset="-122"/>
              </a:rPr>
              <a:t>据接口</a:t>
            </a:r>
            <a:endParaRPr lang="en-US" altLang="zh-CN" sz="2000" b="1">
              <a:solidFill>
                <a:srgbClr val="FFFF66"/>
              </a:solidFill>
              <a:latin typeface="华文新魏" pitchFamily="2" charset="-122"/>
            </a:endParaRPr>
          </a:p>
        </p:txBody>
      </p:sp>
      <p:sp>
        <p:nvSpPr>
          <p:cNvPr id="1685581" name="Text Box 77"/>
          <p:cNvSpPr txBox="1">
            <a:spLocks noChangeArrowheads="1"/>
          </p:cNvSpPr>
          <p:nvPr/>
        </p:nvSpPr>
        <p:spPr bwMode="gray">
          <a:xfrm>
            <a:off x="7256463" y="4941888"/>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FFFFFF"/>
                </a:solidFill>
                <a:latin typeface="华文新魏" pitchFamily="2" charset="-122"/>
              </a:rPr>
              <a:t>协同制造平台</a:t>
            </a:r>
          </a:p>
        </p:txBody>
      </p:sp>
      <p:grpSp>
        <p:nvGrpSpPr>
          <p:cNvPr id="1685583" name="Group 79"/>
          <p:cNvGrpSpPr>
            <a:grpSpLocks/>
          </p:cNvGrpSpPr>
          <p:nvPr/>
        </p:nvGrpSpPr>
        <p:grpSpPr bwMode="auto">
          <a:xfrm>
            <a:off x="4506168" y="3992662"/>
            <a:ext cx="1955800" cy="1573212"/>
            <a:chOff x="3174" y="2656"/>
            <a:chExt cx="1549" cy="1351"/>
          </a:xfrm>
        </p:grpSpPr>
        <p:sp>
          <p:nvSpPr>
            <p:cNvPr id="1685584" name="AutoShape 80"/>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85" name="AutoShape 8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86" name="AutoShape 82"/>
            <p:cNvSpPr>
              <a:spLocks noChangeArrowheads="1"/>
            </p:cNvSpPr>
            <p:nvPr/>
          </p:nvSpPr>
          <p:spPr bwMode="gray">
            <a:xfrm>
              <a:off x="3264" y="2736"/>
              <a:ext cx="1350" cy="1168"/>
            </a:xfrm>
            <a:prstGeom prst="hexagon">
              <a:avLst>
                <a:gd name="adj" fmla="val 28896"/>
                <a:gd name="vf" fmla="val 115470"/>
              </a:avLst>
            </a:prstGeom>
            <a:gradFill rotWithShape="1">
              <a:gsLst>
                <a:gs pos="0">
                  <a:srgbClr val="0099CC">
                    <a:gamma/>
                    <a:shade val="84706"/>
                    <a:invGamma/>
                  </a:srgbClr>
                </a:gs>
                <a:gs pos="100000">
                  <a:srgbClr val="0099CC"/>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87" name="Text Box 83"/>
          <p:cNvSpPr txBox="1">
            <a:spLocks noChangeArrowheads="1"/>
          </p:cNvSpPr>
          <p:nvPr/>
        </p:nvSpPr>
        <p:spPr bwMode="gray">
          <a:xfrm>
            <a:off x="4760206" y="4510187"/>
            <a:ext cx="14366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FF"/>
                </a:solidFill>
                <a:latin typeface="华文新魏" pitchFamily="2" charset="-122"/>
              </a:rPr>
              <a:t>9</a:t>
            </a:r>
            <a:r>
              <a:rPr lang="en-US" altLang="zh-CN" sz="2000" b="1" smtClean="0">
                <a:solidFill>
                  <a:srgbClr val="FFFFFF"/>
                </a:solidFill>
                <a:latin typeface="华文新魏" pitchFamily="2" charset="-122"/>
              </a:rPr>
              <a:t>.</a:t>
            </a:r>
            <a:r>
              <a:rPr lang="zh-CN" altLang="en-US" sz="2000" b="1" smtClean="0">
                <a:solidFill>
                  <a:srgbClr val="FFFFFF"/>
                </a:solidFill>
                <a:latin typeface="华文新魏" pitchFamily="2" charset="-122"/>
              </a:rPr>
              <a:t>报价管理</a:t>
            </a:r>
            <a:endParaRPr lang="en-US" altLang="zh-CN" sz="2000" b="1" smtClean="0">
              <a:solidFill>
                <a:srgbClr val="FFFFFF"/>
              </a:solidFill>
              <a:latin typeface="华文新魏" pitchFamily="2" charset="-122"/>
            </a:endParaRPr>
          </a:p>
        </p:txBody>
      </p:sp>
      <p:grpSp>
        <p:nvGrpSpPr>
          <p:cNvPr id="1685589" name="Group 85"/>
          <p:cNvGrpSpPr>
            <a:grpSpLocks/>
          </p:cNvGrpSpPr>
          <p:nvPr/>
        </p:nvGrpSpPr>
        <p:grpSpPr bwMode="auto">
          <a:xfrm>
            <a:off x="5928568" y="4781649"/>
            <a:ext cx="1955800" cy="1573213"/>
            <a:chOff x="3174" y="2656"/>
            <a:chExt cx="1549" cy="1351"/>
          </a:xfrm>
        </p:grpSpPr>
        <p:sp>
          <p:nvSpPr>
            <p:cNvPr id="1685590" name="AutoShape 8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91" name="AutoShape 8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sp>
          <p:nvSpPr>
            <p:cNvPr id="1685592" name="AutoShape 88"/>
            <p:cNvSpPr>
              <a:spLocks noChangeArrowheads="1"/>
            </p:cNvSpPr>
            <p:nvPr/>
          </p:nvSpPr>
          <p:spPr bwMode="gray">
            <a:xfrm>
              <a:off x="3264" y="2736"/>
              <a:ext cx="1350" cy="1168"/>
            </a:xfrm>
            <a:prstGeom prst="hexagon">
              <a:avLst>
                <a:gd name="adj" fmla="val 28896"/>
                <a:gd name="vf" fmla="val 115470"/>
              </a:avLst>
            </a:prstGeom>
            <a:gradFill rotWithShape="1">
              <a:gsLst>
                <a:gs pos="0">
                  <a:srgbClr val="33CCCC">
                    <a:gamma/>
                    <a:shade val="46275"/>
                    <a:invGamma/>
                  </a:srgbClr>
                </a:gs>
                <a:gs pos="100000">
                  <a:srgbClr val="33CCCC"/>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Arial" panose="020B0604020202020204" pitchFamily="34" charset="0"/>
              </a:endParaRPr>
            </a:p>
          </p:txBody>
        </p:sp>
      </p:grpSp>
      <p:sp>
        <p:nvSpPr>
          <p:cNvPr id="1685593" name="Text Box 89"/>
          <p:cNvSpPr txBox="1">
            <a:spLocks noChangeArrowheads="1"/>
          </p:cNvSpPr>
          <p:nvPr/>
        </p:nvSpPr>
        <p:spPr bwMode="gray">
          <a:xfrm>
            <a:off x="6137660" y="5321399"/>
            <a:ext cx="153920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FFFF66"/>
                </a:solidFill>
                <a:latin typeface="华文新魏" pitchFamily="2" charset="-122"/>
              </a:rPr>
              <a:t>12.</a:t>
            </a:r>
            <a:r>
              <a:rPr lang="zh-CN" altLang="en-US" sz="2000" b="1" smtClean="0">
                <a:solidFill>
                  <a:srgbClr val="FFFF66"/>
                </a:solidFill>
                <a:latin typeface="华文新魏" pitchFamily="2" charset="-122"/>
              </a:rPr>
              <a:t>系统基础</a:t>
            </a:r>
            <a:endParaRPr lang="en-US" altLang="zh-CN" sz="2000" b="1" smtClean="0">
              <a:solidFill>
                <a:srgbClr val="FFFF66"/>
              </a:solidFill>
              <a:latin typeface="华文新魏" pitchFamily="2" charset="-122"/>
            </a:endParaRPr>
          </a:p>
          <a:p>
            <a:pPr algn="ctr"/>
            <a:r>
              <a:rPr lang="zh-CN" altLang="en-US" sz="2000" b="1" smtClean="0">
                <a:solidFill>
                  <a:srgbClr val="FFFF66"/>
                </a:solidFill>
                <a:latin typeface="华文新魏" pitchFamily="2" charset="-122"/>
              </a:rPr>
              <a:t>参数管理</a:t>
            </a:r>
            <a:endParaRPr lang="zh-CN" altLang="en-US" sz="2000" b="1">
              <a:solidFill>
                <a:srgbClr val="FFFF66"/>
              </a:solidFill>
              <a:latin typeface="华文新魏" pitchFamily="2" charset="-122"/>
            </a:endParaRPr>
          </a:p>
          <a:p>
            <a:pPr algn="ctr"/>
            <a:r>
              <a:rPr lang="en-US" altLang="zh-CN" sz="2000" smtClean="0">
                <a:solidFill>
                  <a:srgbClr val="FFFF66"/>
                </a:solidFill>
                <a:latin typeface="华文新魏" pitchFamily="2" charset="-122"/>
              </a:rPr>
              <a:t> </a:t>
            </a:r>
            <a:endParaRPr lang="en-US" altLang="zh-CN" sz="2000">
              <a:solidFill>
                <a:srgbClr val="FFFF66"/>
              </a:solidFill>
              <a:latin typeface="华文新魏" pitchFamily="2" charset="-122"/>
            </a:endParaRPr>
          </a:p>
        </p:txBody>
      </p:sp>
    </p:spTree>
    <p:extLst>
      <p:ext uri="{BB962C8B-B14F-4D97-AF65-F5344CB8AC3E}">
        <p14:creationId xmlns:p14="http://schemas.microsoft.com/office/powerpoint/2010/main" val="524325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85516"/>
                                        </p:tgtEl>
                                        <p:attrNameLst>
                                          <p:attrName>style.visibility</p:attrName>
                                        </p:attrNameLst>
                                      </p:cBhvr>
                                      <p:to>
                                        <p:strVal val="visible"/>
                                      </p:to>
                                    </p:set>
                                    <p:anim calcmode="lin" valueType="num">
                                      <p:cBhvr additive="base">
                                        <p:cTn id="7" dur="500" fill="hold"/>
                                        <p:tgtEl>
                                          <p:spTgt spid="1685516"/>
                                        </p:tgtEl>
                                        <p:attrNameLst>
                                          <p:attrName>ppt_x</p:attrName>
                                        </p:attrNameLst>
                                      </p:cBhvr>
                                      <p:tavLst>
                                        <p:tav tm="0">
                                          <p:val>
                                            <p:strVal val="#ppt_x"/>
                                          </p:val>
                                        </p:tav>
                                        <p:tav tm="100000">
                                          <p:val>
                                            <p:strVal val="#ppt_x"/>
                                          </p:val>
                                        </p:tav>
                                      </p:tavLst>
                                    </p:anim>
                                    <p:anim calcmode="lin" valueType="num">
                                      <p:cBhvr additive="base">
                                        <p:cTn id="8" dur="500" fill="hold"/>
                                        <p:tgtEl>
                                          <p:spTgt spid="16855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85520"/>
                                        </p:tgtEl>
                                        <p:attrNameLst>
                                          <p:attrName>style.visibility</p:attrName>
                                        </p:attrNameLst>
                                      </p:cBhvr>
                                      <p:to>
                                        <p:strVal val="visible"/>
                                      </p:to>
                                    </p:set>
                                    <p:anim calcmode="lin" valueType="num">
                                      <p:cBhvr additive="base">
                                        <p:cTn id="11" dur="500" fill="hold"/>
                                        <p:tgtEl>
                                          <p:spTgt spid="1685520"/>
                                        </p:tgtEl>
                                        <p:attrNameLst>
                                          <p:attrName>ppt_x</p:attrName>
                                        </p:attrNameLst>
                                      </p:cBhvr>
                                      <p:tavLst>
                                        <p:tav tm="0">
                                          <p:val>
                                            <p:strVal val="#ppt_x"/>
                                          </p:val>
                                        </p:tav>
                                        <p:tav tm="100000">
                                          <p:val>
                                            <p:strVal val="#ppt_x"/>
                                          </p:val>
                                        </p:tav>
                                      </p:tavLst>
                                    </p:anim>
                                    <p:anim calcmode="lin" valueType="num">
                                      <p:cBhvr additive="base">
                                        <p:cTn id="12" dur="500" fill="hold"/>
                                        <p:tgtEl>
                                          <p:spTgt spid="168552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685540"/>
                                        </p:tgtEl>
                                        <p:attrNameLst>
                                          <p:attrName>style.visibility</p:attrName>
                                        </p:attrNameLst>
                                      </p:cBhvr>
                                      <p:to>
                                        <p:strVal val="visible"/>
                                      </p:to>
                                    </p:set>
                                    <p:anim calcmode="lin" valueType="num">
                                      <p:cBhvr additive="base">
                                        <p:cTn id="17" dur="500" fill="hold"/>
                                        <p:tgtEl>
                                          <p:spTgt spid="1685540"/>
                                        </p:tgtEl>
                                        <p:attrNameLst>
                                          <p:attrName>ppt_x</p:attrName>
                                        </p:attrNameLst>
                                      </p:cBhvr>
                                      <p:tavLst>
                                        <p:tav tm="0">
                                          <p:val>
                                            <p:strVal val="#ppt_x"/>
                                          </p:val>
                                        </p:tav>
                                        <p:tav tm="100000">
                                          <p:val>
                                            <p:strVal val="#ppt_x"/>
                                          </p:val>
                                        </p:tav>
                                      </p:tavLst>
                                    </p:anim>
                                    <p:anim calcmode="lin" valueType="num">
                                      <p:cBhvr additive="base">
                                        <p:cTn id="18" dur="500" fill="hold"/>
                                        <p:tgtEl>
                                          <p:spTgt spid="168554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85544"/>
                                        </p:tgtEl>
                                        <p:attrNameLst>
                                          <p:attrName>style.visibility</p:attrName>
                                        </p:attrNameLst>
                                      </p:cBhvr>
                                      <p:to>
                                        <p:strVal val="visible"/>
                                      </p:to>
                                    </p:set>
                                    <p:anim calcmode="lin" valueType="num">
                                      <p:cBhvr additive="base">
                                        <p:cTn id="21" dur="500" fill="hold"/>
                                        <p:tgtEl>
                                          <p:spTgt spid="1685544"/>
                                        </p:tgtEl>
                                        <p:attrNameLst>
                                          <p:attrName>ppt_x</p:attrName>
                                        </p:attrNameLst>
                                      </p:cBhvr>
                                      <p:tavLst>
                                        <p:tav tm="0">
                                          <p:val>
                                            <p:strVal val="#ppt_x"/>
                                          </p:val>
                                        </p:tav>
                                        <p:tav tm="100000">
                                          <p:val>
                                            <p:strVal val="#ppt_x"/>
                                          </p:val>
                                        </p:tav>
                                      </p:tavLst>
                                    </p:anim>
                                    <p:anim calcmode="lin" valueType="num">
                                      <p:cBhvr additive="base">
                                        <p:cTn id="22" dur="500" fill="hold"/>
                                        <p:tgtEl>
                                          <p:spTgt spid="1685544"/>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685510"/>
                                        </p:tgtEl>
                                        <p:attrNameLst>
                                          <p:attrName>style.visibility</p:attrName>
                                        </p:attrNameLst>
                                      </p:cBhvr>
                                      <p:to>
                                        <p:strVal val="visible"/>
                                      </p:to>
                                    </p:set>
                                    <p:anim calcmode="lin" valueType="num">
                                      <p:cBhvr additive="base">
                                        <p:cTn id="27" dur="500" fill="hold"/>
                                        <p:tgtEl>
                                          <p:spTgt spid="1685510"/>
                                        </p:tgtEl>
                                        <p:attrNameLst>
                                          <p:attrName>ppt_x</p:attrName>
                                        </p:attrNameLst>
                                      </p:cBhvr>
                                      <p:tavLst>
                                        <p:tav tm="0">
                                          <p:val>
                                            <p:strVal val="#ppt_x"/>
                                          </p:val>
                                        </p:tav>
                                        <p:tav tm="100000">
                                          <p:val>
                                            <p:strVal val="#ppt_x"/>
                                          </p:val>
                                        </p:tav>
                                      </p:tavLst>
                                    </p:anim>
                                    <p:anim calcmode="lin" valueType="num">
                                      <p:cBhvr additive="base">
                                        <p:cTn id="28" dur="500" fill="hold"/>
                                        <p:tgtEl>
                                          <p:spTgt spid="16855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85514"/>
                                        </p:tgtEl>
                                        <p:attrNameLst>
                                          <p:attrName>style.visibility</p:attrName>
                                        </p:attrNameLst>
                                      </p:cBhvr>
                                      <p:to>
                                        <p:strVal val="visible"/>
                                      </p:to>
                                    </p:set>
                                    <p:anim calcmode="lin" valueType="num">
                                      <p:cBhvr additive="base">
                                        <p:cTn id="31" dur="500" fill="hold"/>
                                        <p:tgtEl>
                                          <p:spTgt spid="1685514"/>
                                        </p:tgtEl>
                                        <p:attrNameLst>
                                          <p:attrName>ppt_x</p:attrName>
                                        </p:attrNameLst>
                                      </p:cBhvr>
                                      <p:tavLst>
                                        <p:tav tm="0">
                                          <p:val>
                                            <p:strVal val="#ppt_x"/>
                                          </p:val>
                                        </p:tav>
                                        <p:tav tm="100000">
                                          <p:val>
                                            <p:strVal val="#ppt_x"/>
                                          </p:val>
                                        </p:tav>
                                      </p:tavLst>
                                    </p:anim>
                                    <p:anim calcmode="lin" valueType="num">
                                      <p:cBhvr additive="base">
                                        <p:cTn id="32" dur="500" fill="hold"/>
                                        <p:tgtEl>
                                          <p:spTgt spid="168551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685522"/>
                                        </p:tgtEl>
                                        <p:attrNameLst>
                                          <p:attrName>style.visibility</p:attrName>
                                        </p:attrNameLst>
                                      </p:cBhvr>
                                      <p:to>
                                        <p:strVal val="visible"/>
                                      </p:to>
                                    </p:set>
                                    <p:anim calcmode="lin" valueType="num">
                                      <p:cBhvr additive="base">
                                        <p:cTn id="37" dur="500" fill="hold"/>
                                        <p:tgtEl>
                                          <p:spTgt spid="1685522"/>
                                        </p:tgtEl>
                                        <p:attrNameLst>
                                          <p:attrName>ppt_x</p:attrName>
                                        </p:attrNameLst>
                                      </p:cBhvr>
                                      <p:tavLst>
                                        <p:tav tm="0">
                                          <p:val>
                                            <p:strVal val="#ppt_x"/>
                                          </p:val>
                                        </p:tav>
                                        <p:tav tm="100000">
                                          <p:val>
                                            <p:strVal val="#ppt_x"/>
                                          </p:val>
                                        </p:tav>
                                      </p:tavLst>
                                    </p:anim>
                                    <p:anim calcmode="lin" valueType="num">
                                      <p:cBhvr additive="base">
                                        <p:cTn id="38" dur="500" fill="hold"/>
                                        <p:tgtEl>
                                          <p:spTgt spid="168552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85526"/>
                                        </p:tgtEl>
                                        <p:attrNameLst>
                                          <p:attrName>style.visibility</p:attrName>
                                        </p:attrNameLst>
                                      </p:cBhvr>
                                      <p:to>
                                        <p:strVal val="visible"/>
                                      </p:to>
                                    </p:set>
                                    <p:anim calcmode="lin" valueType="num">
                                      <p:cBhvr additive="base">
                                        <p:cTn id="41" dur="500" fill="hold"/>
                                        <p:tgtEl>
                                          <p:spTgt spid="1685526"/>
                                        </p:tgtEl>
                                        <p:attrNameLst>
                                          <p:attrName>ppt_x</p:attrName>
                                        </p:attrNameLst>
                                      </p:cBhvr>
                                      <p:tavLst>
                                        <p:tav tm="0">
                                          <p:val>
                                            <p:strVal val="#ppt_x"/>
                                          </p:val>
                                        </p:tav>
                                        <p:tav tm="100000">
                                          <p:val>
                                            <p:strVal val="#ppt_x"/>
                                          </p:val>
                                        </p:tav>
                                      </p:tavLst>
                                    </p:anim>
                                    <p:anim calcmode="lin" valueType="num">
                                      <p:cBhvr additive="base">
                                        <p:cTn id="42" dur="500" fill="hold"/>
                                        <p:tgtEl>
                                          <p:spTgt spid="1685526"/>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685546"/>
                                        </p:tgtEl>
                                        <p:attrNameLst>
                                          <p:attrName>style.visibility</p:attrName>
                                        </p:attrNameLst>
                                      </p:cBhvr>
                                      <p:to>
                                        <p:strVal val="visible"/>
                                      </p:to>
                                    </p:set>
                                    <p:anim calcmode="lin" valueType="num">
                                      <p:cBhvr additive="base">
                                        <p:cTn id="47" dur="500" fill="hold"/>
                                        <p:tgtEl>
                                          <p:spTgt spid="1685546"/>
                                        </p:tgtEl>
                                        <p:attrNameLst>
                                          <p:attrName>ppt_x</p:attrName>
                                        </p:attrNameLst>
                                      </p:cBhvr>
                                      <p:tavLst>
                                        <p:tav tm="0">
                                          <p:val>
                                            <p:strVal val="#ppt_x"/>
                                          </p:val>
                                        </p:tav>
                                        <p:tav tm="100000">
                                          <p:val>
                                            <p:strVal val="#ppt_x"/>
                                          </p:val>
                                        </p:tav>
                                      </p:tavLst>
                                    </p:anim>
                                    <p:anim calcmode="lin" valueType="num">
                                      <p:cBhvr additive="base">
                                        <p:cTn id="48" dur="500" fill="hold"/>
                                        <p:tgtEl>
                                          <p:spTgt spid="168554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85550"/>
                                        </p:tgtEl>
                                        <p:attrNameLst>
                                          <p:attrName>style.visibility</p:attrName>
                                        </p:attrNameLst>
                                      </p:cBhvr>
                                      <p:to>
                                        <p:strVal val="visible"/>
                                      </p:to>
                                    </p:set>
                                    <p:anim calcmode="lin" valueType="num">
                                      <p:cBhvr additive="base">
                                        <p:cTn id="51" dur="500" fill="hold"/>
                                        <p:tgtEl>
                                          <p:spTgt spid="1685550"/>
                                        </p:tgtEl>
                                        <p:attrNameLst>
                                          <p:attrName>ppt_x</p:attrName>
                                        </p:attrNameLst>
                                      </p:cBhvr>
                                      <p:tavLst>
                                        <p:tav tm="0">
                                          <p:val>
                                            <p:strVal val="#ppt_x"/>
                                          </p:val>
                                        </p:tav>
                                        <p:tav tm="100000">
                                          <p:val>
                                            <p:strVal val="#ppt_x"/>
                                          </p:val>
                                        </p:tav>
                                      </p:tavLst>
                                    </p:anim>
                                    <p:anim calcmode="lin" valueType="num">
                                      <p:cBhvr additive="base">
                                        <p:cTn id="52" dur="500" fill="hold"/>
                                        <p:tgtEl>
                                          <p:spTgt spid="1685550"/>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1685528"/>
                                        </p:tgtEl>
                                        <p:attrNameLst>
                                          <p:attrName>style.visibility</p:attrName>
                                        </p:attrNameLst>
                                      </p:cBhvr>
                                      <p:to>
                                        <p:strVal val="visible"/>
                                      </p:to>
                                    </p:set>
                                    <p:anim calcmode="lin" valueType="num">
                                      <p:cBhvr additive="base">
                                        <p:cTn id="57" dur="500" fill="hold"/>
                                        <p:tgtEl>
                                          <p:spTgt spid="1685528"/>
                                        </p:tgtEl>
                                        <p:attrNameLst>
                                          <p:attrName>ppt_x</p:attrName>
                                        </p:attrNameLst>
                                      </p:cBhvr>
                                      <p:tavLst>
                                        <p:tav tm="0">
                                          <p:val>
                                            <p:strVal val="#ppt_x"/>
                                          </p:val>
                                        </p:tav>
                                        <p:tav tm="100000">
                                          <p:val>
                                            <p:strVal val="#ppt_x"/>
                                          </p:val>
                                        </p:tav>
                                      </p:tavLst>
                                    </p:anim>
                                    <p:anim calcmode="lin" valueType="num">
                                      <p:cBhvr additive="base">
                                        <p:cTn id="58" dur="500" fill="hold"/>
                                        <p:tgtEl>
                                          <p:spTgt spid="168552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85532"/>
                                        </p:tgtEl>
                                        <p:attrNameLst>
                                          <p:attrName>style.visibility</p:attrName>
                                        </p:attrNameLst>
                                      </p:cBhvr>
                                      <p:to>
                                        <p:strVal val="visible"/>
                                      </p:to>
                                    </p:set>
                                    <p:anim calcmode="lin" valueType="num">
                                      <p:cBhvr additive="base">
                                        <p:cTn id="61" dur="500" fill="hold"/>
                                        <p:tgtEl>
                                          <p:spTgt spid="1685532"/>
                                        </p:tgtEl>
                                        <p:attrNameLst>
                                          <p:attrName>ppt_x</p:attrName>
                                        </p:attrNameLst>
                                      </p:cBhvr>
                                      <p:tavLst>
                                        <p:tav tm="0">
                                          <p:val>
                                            <p:strVal val="#ppt_x"/>
                                          </p:val>
                                        </p:tav>
                                        <p:tav tm="100000">
                                          <p:val>
                                            <p:strVal val="#ppt_x"/>
                                          </p:val>
                                        </p:tav>
                                      </p:tavLst>
                                    </p:anim>
                                    <p:anim calcmode="lin" valueType="num">
                                      <p:cBhvr additive="base">
                                        <p:cTn id="62" dur="500" fill="hold"/>
                                        <p:tgtEl>
                                          <p:spTgt spid="1685532"/>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1685534"/>
                                        </p:tgtEl>
                                        <p:attrNameLst>
                                          <p:attrName>style.visibility</p:attrName>
                                        </p:attrNameLst>
                                      </p:cBhvr>
                                      <p:to>
                                        <p:strVal val="visible"/>
                                      </p:to>
                                    </p:set>
                                    <p:anim calcmode="lin" valueType="num">
                                      <p:cBhvr additive="base">
                                        <p:cTn id="67" dur="500" fill="hold"/>
                                        <p:tgtEl>
                                          <p:spTgt spid="1685534"/>
                                        </p:tgtEl>
                                        <p:attrNameLst>
                                          <p:attrName>ppt_x</p:attrName>
                                        </p:attrNameLst>
                                      </p:cBhvr>
                                      <p:tavLst>
                                        <p:tav tm="0">
                                          <p:val>
                                            <p:strVal val="#ppt_x"/>
                                          </p:val>
                                        </p:tav>
                                        <p:tav tm="100000">
                                          <p:val>
                                            <p:strVal val="#ppt_x"/>
                                          </p:val>
                                        </p:tav>
                                      </p:tavLst>
                                    </p:anim>
                                    <p:anim calcmode="lin" valueType="num">
                                      <p:cBhvr additive="base">
                                        <p:cTn id="68" dur="500" fill="hold"/>
                                        <p:tgtEl>
                                          <p:spTgt spid="168553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685538"/>
                                        </p:tgtEl>
                                        <p:attrNameLst>
                                          <p:attrName>style.visibility</p:attrName>
                                        </p:attrNameLst>
                                      </p:cBhvr>
                                      <p:to>
                                        <p:strVal val="visible"/>
                                      </p:to>
                                    </p:set>
                                    <p:anim calcmode="lin" valueType="num">
                                      <p:cBhvr additive="base">
                                        <p:cTn id="71" dur="500" fill="hold"/>
                                        <p:tgtEl>
                                          <p:spTgt spid="1685538"/>
                                        </p:tgtEl>
                                        <p:attrNameLst>
                                          <p:attrName>ppt_x</p:attrName>
                                        </p:attrNameLst>
                                      </p:cBhvr>
                                      <p:tavLst>
                                        <p:tav tm="0">
                                          <p:val>
                                            <p:strVal val="#ppt_x"/>
                                          </p:val>
                                        </p:tav>
                                        <p:tav tm="100000">
                                          <p:val>
                                            <p:strVal val="#ppt_x"/>
                                          </p:val>
                                        </p:tav>
                                      </p:tavLst>
                                    </p:anim>
                                    <p:anim calcmode="lin" valueType="num">
                                      <p:cBhvr additive="base">
                                        <p:cTn id="72" dur="500" fill="hold"/>
                                        <p:tgtEl>
                                          <p:spTgt spid="1685538"/>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nodeType="clickEffect">
                                  <p:stCondLst>
                                    <p:cond delay="0"/>
                                  </p:stCondLst>
                                  <p:childTnLst>
                                    <p:set>
                                      <p:cBhvr>
                                        <p:cTn id="76" dur="1" fill="hold">
                                          <p:stCondLst>
                                            <p:cond delay="0"/>
                                          </p:stCondLst>
                                        </p:cTn>
                                        <p:tgtEl>
                                          <p:spTgt spid="1685559"/>
                                        </p:tgtEl>
                                        <p:attrNameLst>
                                          <p:attrName>style.visibility</p:attrName>
                                        </p:attrNameLst>
                                      </p:cBhvr>
                                      <p:to>
                                        <p:strVal val="visible"/>
                                      </p:to>
                                    </p:set>
                                    <p:anim calcmode="lin" valueType="num">
                                      <p:cBhvr additive="base">
                                        <p:cTn id="77" dur="500" fill="hold"/>
                                        <p:tgtEl>
                                          <p:spTgt spid="1685559"/>
                                        </p:tgtEl>
                                        <p:attrNameLst>
                                          <p:attrName>ppt_x</p:attrName>
                                        </p:attrNameLst>
                                      </p:cBhvr>
                                      <p:tavLst>
                                        <p:tav tm="0">
                                          <p:val>
                                            <p:strVal val="#ppt_x"/>
                                          </p:val>
                                        </p:tav>
                                        <p:tav tm="100000">
                                          <p:val>
                                            <p:strVal val="#ppt_x"/>
                                          </p:val>
                                        </p:tav>
                                      </p:tavLst>
                                    </p:anim>
                                    <p:anim calcmode="lin" valueType="num">
                                      <p:cBhvr additive="base">
                                        <p:cTn id="78" dur="500" fill="hold"/>
                                        <p:tgtEl>
                                          <p:spTgt spid="168555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685563"/>
                                        </p:tgtEl>
                                        <p:attrNameLst>
                                          <p:attrName>style.visibility</p:attrName>
                                        </p:attrNameLst>
                                      </p:cBhvr>
                                      <p:to>
                                        <p:strVal val="visible"/>
                                      </p:to>
                                    </p:set>
                                    <p:anim calcmode="lin" valueType="num">
                                      <p:cBhvr additive="base">
                                        <p:cTn id="81" dur="500" fill="hold"/>
                                        <p:tgtEl>
                                          <p:spTgt spid="1685563"/>
                                        </p:tgtEl>
                                        <p:attrNameLst>
                                          <p:attrName>ppt_x</p:attrName>
                                        </p:attrNameLst>
                                      </p:cBhvr>
                                      <p:tavLst>
                                        <p:tav tm="0">
                                          <p:val>
                                            <p:strVal val="#ppt_x"/>
                                          </p:val>
                                        </p:tav>
                                        <p:tav tm="100000">
                                          <p:val>
                                            <p:strVal val="#ppt_x"/>
                                          </p:val>
                                        </p:tav>
                                      </p:tavLst>
                                    </p:anim>
                                    <p:anim calcmode="lin" valueType="num">
                                      <p:cBhvr additive="base">
                                        <p:cTn id="82" dur="500" fill="hold"/>
                                        <p:tgtEl>
                                          <p:spTgt spid="1685563"/>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nodeType="clickEffect">
                                  <p:stCondLst>
                                    <p:cond delay="0"/>
                                  </p:stCondLst>
                                  <p:childTnLst>
                                    <p:set>
                                      <p:cBhvr>
                                        <p:cTn id="86" dur="1" fill="hold">
                                          <p:stCondLst>
                                            <p:cond delay="0"/>
                                          </p:stCondLst>
                                        </p:cTn>
                                        <p:tgtEl>
                                          <p:spTgt spid="1685583"/>
                                        </p:tgtEl>
                                        <p:attrNameLst>
                                          <p:attrName>style.visibility</p:attrName>
                                        </p:attrNameLst>
                                      </p:cBhvr>
                                      <p:to>
                                        <p:strVal val="visible"/>
                                      </p:to>
                                    </p:set>
                                    <p:anim calcmode="lin" valueType="num">
                                      <p:cBhvr additive="base">
                                        <p:cTn id="87" dur="500" fill="hold"/>
                                        <p:tgtEl>
                                          <p:spTgt spid="1685583"/>
                                        </p:tgtEl>
                                        <p:attrNameLst>
                                          <p:attrName>ppt_x</p:attrName>
                                        </p:attrNameLst>
                                      </p:cBhvr>
                                      <p:tavLst>
                                        <p:tav tm="0">
                                          <p:val>
                                            <p:strVal val="#ppt_x"/>
                                          </p:val>
                                        </p:tav>
                                        <p:tav tm="100000">
                                          <p:val>
                                            <p:strVal val="#ppt_x"/>
                                          </p:val>
                                        </p:tav>
                                      </p:tavLst>
                                    </p:anim>
                                    <p:anim calcmode="lin" valueType="num">
                                      <p:cBhvr additive="base">
                                        <p:cTn id="88" dur="500" fill="hold"/>
                                        <p:tgtEl>
                                          <p:spTgt spid="168558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685587"/>
                                        </p:tgtEl>
                                        <p:attrNameLst>
                                          <p:attrName>style.visibility</p:attrName>
                                        </p:attrNameLst>
                                      </p:cBhvr>
                                      <p:to>
                                        <p:strVal val="visible"/>
                                      </p:to>
                                    </p:set>
                                    <p:anim calcmode="lin" valueType="num">
                                      <p:cBhvr additive="base">
                                        <p:cTn id="91" dur="500" fill="hold"/>
                                        <p:tgtEl>
                                          <p:spTgt spid="1685587"/>
                                        </p:tgtEl>
                                        <p:attrNameLst>
                                          <p:attrName>ppt_x</p:attrName>
                                        </p:attrNameLst>
                                      </p:cBhvr>
                                      <p:tavLst>
                                        <p:tav tm="0">
                                          <p:val>
                                            <p:strVal val="#ppt_x"/>
                                          </p:val>
                                        </p:tav>
                                        <p:tav tm="100000">
                                          <p:val>
                                            <p:strVal val="#ppt_x"/>
                                          </p:val>
                                        </p:tav>
                                      </p:tavLst>
                                    </p:anim>
                                    <p:anim calcmode="lin" valueType="num">
                                      <p:cBhvr additive="base">
                                        <p:cTn id="92" dur="500" fill="hold"/>
                                        <p:tgtEl>
                                          <p:spTgt spid="1685587"/>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nodeType="clickEffect">
                                  <p:stCondLst>
                                    <p:cond delay="0"/>
                                  </p:stCondLst>
                                  <p:childTnLst>
                                    <p:set>
                                      <p:cBhvr>
                                        <p:cTn id="96" dur="1" fill="hold">
                                          <p:stCondLst>
                                            <p:cond delay="0"/>
                                          </p:stCondLst>
                                        </p:cTn>
                                        <p:tgtEl>
                                          <p:spTgt spid="1685553"/>
                                        </p:tgtEl>
                                        <p:attrNameLst>
                                          <p:attrName>style.visibility</p:attrName>
                                        </p:attrNameLst>
                                      </p:cBhvr>
                                      <p:to>
                                        <p:strVal val="visible"/>
                                      </p:to>
                                    </p:set>
                                    <p:anim calcmode="lin" valueType="num">
                                      <p:cBhvr additive="base">
                                        <p:cTn id="97" dur="500" fill="hold"/>
                                        <p:tgtEl>
                                          <p:spTgt spid="1685553"/>
                                        </p:tgtEl>
                                        <p:attrNameLst>
                                          <p:attrName>ppt_x</p:attrName>
                                        </p:attrNameLst>
                                      </p:cBhvr>
                                      <p:tavLst>
                                        <p:tav tm="0">
                                          <p:val>
                                            <p:strVal val="#ppt_x"/>
                                          </p:val>
                                        </p:tav>
                                        <p:tav tm="100000">
                                          <p:val>
                                            <p:strVal val="#ppt_x"/>
                                          </p:val>
                                        </p:tav>
                                      </p:tavLst>
                                    </p:anim>
                                    <p:anim calcmode="lin" valueType="num">
                                      <p:cBhvr additive="base">
                                        <p:cTn id="98" dur="500" fill="hold"/>
                                        <p:tgtEl>
                                          <p:spTgt spid="1685553"/>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685557"/>
                                        </p:tgtEl>
                                        <p:attrNameLst>
                                          <p:attrName>style.visibility</p:attrName>
                                        </p:attrNameLst>
                                      </p:cBhvr>
                                      <p:to>
                                        <p:strVal val="visible"/>
                                      </p:to>
                                    </p:set>
                                    <p:anim calcmode="lin" valueType="num">
                                      <p:cBhvr additive="base">
                                        <p:cTn id="101" dur="500" fill="hold"/>
                                        <p:tgtEl>
                                          <p:spTgt spid="1685557"/>
                                        </p:tgtEl>
                                        <p:attrNameLst>
                                          <p:attrName>ppt_x</p:attrName>
                                        </p:attrNameLst>
                                      </p:cBhvr>
                                      <p:tavLst>
                                        <p:tav tm="0">
                                          <p:val>
                                            <p:strVal val="#ppt_x"/>
                                          </p:val>
                                        </p:tav>
                                        <p:tav tm="100000">
                                          <p:val>
                                            <p:strVal val="#ppt_x"/>
                                          </p:val>
                                        </p:tav>
                                      </p:tavLst>
                                    </p:anim>
                                    <p:anim calcmode="lin" valueType="num">
                                      <p:cBhvr additive="base">
                                        <p:cTn id="102" dur="500" fill="hold"/>
                                        <p:tgtEl>
                                          <p:spTgt spid="1685557"/>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nodeType="clickEffect">
                                  <p:stCondLst>
                                    <p:cond delay="0"/>
                                  </p:stCondLst>
                                  <p:childTnLst>
                                    <p:set>
                                      <p:cBhvr>
                                        <p:cTn id="106" dur="1" fill="hold">
                                          <p:stCondLst>
                                            <p:cond delay="0"/>
                                          </p:stCondLst>
                                        </p:cTn>
                                        <p:tgtEl>
                                          <p:spTgt spid="1685565"/>
                                        </p:tgtEl>
                                        <p:attrNameLst>
                                          <p:attrName>style.visibility</p:attrName>
                                        </p:attrNameLst>
                                      </p:cBhvr>
                                      <p:to>
                                        <p:strVal val="visible"/>
                                      </p:to>
                                    </p:set>
                                    <p:anim calcmode="lin" valueType="num">
                                      <p:cBhvr additive="base">
                                        <p:cTn id="107" dur="500" fill="hold"/>
                                        <p:tgtEl>
                                          <p:spTgt spid="1685565"/>
                                        </p:tgtEl>
                                        <p:attrNameLst>
                                          <p:attrName>ppt_x</p:attrName>
                                        </p:attrNameLst>
                                      </p:cBhvr>
                                      <p:tavLst>
                                        <p:tav tm="0">
                                          <p:val>
                                            <p:strVal val="#ppt_x"/>
                                          </p:val>
                                        </p:tav>
                                        <p:tav tm="100000">
                                          <p:val>
                                            <p:strVal val="#ppt_x"/>
                                          </p:val>
                                        </p:tav>
                                      </p:tavLst>
                                    </p:anim>
                                    <p:anim calcmode="lin" valueType="num">
                                      <p:cBhvr additive="base">
                                        <p:cTn id="108" dur="500" fill="hold"/>
                                        <p:tgtEl>
                                          <p:spTgt spid="1685565"/>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685569"/>
                                        </p:tgtEl>
                                        <p:attrNameLst>
                                          <p:attrName>style.visibility</p:attrName>
                                        </p:attrNameLst>
                                      </p:cBhvr>
                                      <p:to>
                                        <p:strVal val="visible"/>
                                      </p:to>
                                    </p:set>
                                    <p:anim calcmode="lin" valueType="num">
                                      <p:cBhvr additive="base">
                                        <p:cTn id="111" dur="500" fill="hold"/>
                                        <p:tgtEl>
                                          <p:spTgt spid="1685569"/>
                                        </p:tgtEl>
                                        <p:attrNameLst>
                                          <p:attrName>ppt_x</p:attrName>
                                        </p:attrNameLst>
                                      </p:cBhvr>
                                      <p:tavLst>
                                        <p:tav tm="0">
                                          <p:val>
                                            <p:strVal val="#ppt_x"/>
                                          </p:val>
                                        </p:tav>
                                        <p:tav tm="100000">
                                          <p:val>
                                            <p:strVal val="#ppt_x"/>
                                          </p:val>
                                        </p:tav>
                                      </p:tavLst>
                                    </p:anim>
                                    <p:anim calcmode="lin" valueType="num">
                                      <p:cBhvr additive="base">
                                        <p:cTn id="112" dur="500" fill="hold"/>
                                        <p:tgtEl>
                                          <p:spTgt spid="1685569"/>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nodeType="clickEffect">
                                  <p:stCondLst>
                                    <p:cond delay="0"/>
                                  </p:stCondLst>
                                  <p:childTnLst>
                                    <p:set>
                                      <p:cBhvr>
                                        <p:cTn id="116" dur="1" fill="hold">
                                          <p:stCondLst>
                                            <p:cond delay="0"/>
                                          </p:stCondLst>
                                        </p:cTn>
                                        <p:tgtEl>
                                          <p:spTgt spid="1685589"/>
                                        </p:tgtEl>
                                        <p:attrNameLst>
                                          <p:attrName>style.visibility</p:attrName>
                                        </p:attrNameLst>
                                      </p:cBhvr>
                                      <p:to>
                                        <p:strVal val="visible"/>
                                      </p:to>
                                    </p:set>
                                    <p:anim calcmode="lin" valueType="num">
                                      <p:cBhvr additive="base">
                                        <p:cTn id="117" dur="500" fill="hold"/>
                                        <p:tgtEl>
                                          <p:spTgt spid="1685589"/>
                                        </p:tgtEl>
                                        <p:attrNameLst>
                                          <p:attrName>ppt_x</p:attrName>
                                        </p:attrNameLst>
                                      </p:cBhvr>
                                      <p:tavLst>
                                        <p:tav tm="0">
                                          <p:val>
                                            <p:strVal val="#ppt_x"/>
                                          </p:val>
                                        </p:tav>
                                        <p:tav tm="100000">
                                          <p:val>
                                            <p:strVal val="#ppt_x"/>
                                          </p:val>
                                        </p:tav>
                                      </p:tavLst>
                                    </p:anim>
                                    <p:anim calcmode="lin" valueType="num">
                                      <p:cBhvr additive="base">
                                        <p:cTn id="118" dur="500" fill="hold"/>
                                        <p:tgtEl>
                                          <p:spTgt spid="168558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685593"/>
                                        </p:tgtEl>
                                        <p:attrNameLst>
                                          <p:attrName>style.visibility</p:attrName>
                                        </p:attrNameLst>
                                      </p:cBhvr>
                                      <p:to>
                                        <p:strVal val="visible"/>
                                      </p:to>
                                    </p:set>
                                    <p:anim calcmode="lin" valueType="num">
                                      <p:cBhvr additive="base">
                                        <p:cTn id="121" dur="500" fill="hold"/>
                                        <p:tgtEl>
                                          <p:spTgt spid="1685593"/>
                                        </p:tgtEl>
                                        <p:attrNameLst>
                                          <p:attrName>ppt_x</p:attrName>
                                        </p:attrNameLst>
                                      </p:cBhvr>
                                      <p:tavLst>
                                        <p:tav tm="0">
                                          <p:val>
                                            <p:strVal val="#ppt_x"/>
                                          </p:val>
                                        </p:tav>
                                        <p:tav tm="100000">
                                          <p:val>
                                            <p:strVal val="#ppt_x"/>
                                          </p:val>
                                        </p:tav>
                                      </p:tavLst>
                                    </p:anim>
                                    <p:anim calcmode="lin" valueType="num">
                                      <p:cBhvr additive="base">
                                        <p:cTn id="122" dur="500" fill="hold"/>
                                        <p:tgtEl>
                                          <p:spTgt spid="1685593"/>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685581"/>
                                        </p:tgtEl>
                                        <p:attrNameLst>
                                          <p:attrName>style.visibility</p:attrName>
                                        </p:attrNameLst>
                                      </p:cBhvr>
                                      <p:to>
                                        <p:strVal val="visible"/>
                                      </p:to>
                                    </p:set>
                                    <p:anim calcmode="lin" valueType="num">
                                      <p:cBhvr additive="base">
                                        <p:cTn id="125" dur="500" fill="hold"/>
                                        <p:tgtEl>
                                          <p:spTgt spid="1685581"/>
                                        </p:tgtEl>
                                        <p:attrNameLst>
                                          <p:attrName>ppt_x</p:attrName>
                                        </p:attrNameLst>
                                      </p:cBhvr>
                                      <p:tavLst>
                                        <p:tav tm="0">
                                          <p:val>
                                            <p:strVal val="#ppt_x"/>
                                          </p:val>
                                        </p:tav>
                                        <p:tav tm="100000">
                                          <p:val>
                                            <p:strVal val="#ppt_x"/>
                                          </p:val>
                                        </p:tav>
                                      </p:tavLst>
                                    </p:anim>
                                    <p:anim calcmode="lin" valueType="num">
                                      <p:cBhvr additive="base">
                                        <p:cTn id="126" dur="500" fill="hold"/>
                                        <p:tgtEl>
                                          <p:spTgt spid="16855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514" grpId="0"/>
      <p:bldP spid="1685520" grpId="0"/>
      <p:bldP spid="1685526" grpId="0"/>
      <p:bldP spid="1685532" grpId="0"/>
      <p:bldP spid="1685538" grpId="0"/>
      <p:bldP spid="1685544" grpId="0"/>
      <p:bldP spid="1685550" grpId="0"/>
      <p:bldP spid="1685557" grpId="0"/>
      <p:bldP spid="1685563" grpId="0"/>
      <p:bldP spid="1685569" grpId="0"/>
      <p:bldP spid="1685581" grpId="0"/>
      <p:bldP spid="1685587" grpId="0"/>
      <p:bldP spid="168559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41" name="Picture 13"/>
          <p:cNvPicPr>
            <a:picLocks noChangeAspect="1" noChangeArrowheads="1"/>
          </p:cNvPicPr>
          <p:nvPr/>
        </p:nvPicPr>
        <p:blipFill>
          <a:blip r:embed="rId2" cstate="print"/>
          <a:srcRect/>
          <a:stretch>
            <a:fillRect/>
          </a:stretch>
        </p:blipFill>
        <p:spPr bwMode="auto">
          <a:xfrm>
            <a:off x="948314" y="914465"/>
            <a:ext cx="7357388" cy="5610553"/>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35843" name="Rectangle 2"/>
          <p:cNvSpPr>
            <a:spLocks noGrp="1" noChangeArrowheads="1"/>
          </p:cNvSpPr>
          <p:nvPr>
            <p:ph type="title"/>
          </p:nvPr>
        </p:nvSpPr>
        <p:spPr bwMode="auto">
          <a:prstGeom prst="rect">
            <a:avLst/>
          </a:prstGeom>
          <a:noFill/>
          <a:ln algn="ctr">
            <a:miter lim="800000"/>
            <a:headEnd/>
            <a:tailEnd/>
          </a:ln>
        </p:spPr>
        <p:txBody>
          <a:bodyPr/>
          <a:lstStyle/>
          <a:p>
            <a:pPr algn="l" eaLnBrk="1" hangingPunct="1"/>
            <a:r>
              <a:rPr lang="zh-CN" altLang="en-US" smtClean="0">
                <a:solidFill>
                  <a:srgbClr val="FF0000"/>
                </a:solidFill>
              </a:rPr>
              <a:t>样品管理</a:t>
            </a:r>
            <a:endParaRPr lang="zh-CN" altLang="en-US" dirty="0" smtClean="0">
              <a:solidFill>
                <a:srgbClr val="FF0000"/>
              </a:solidFill>
            </a:endParaRPr>
          </a:p>
        </p:txBody>
      </p:sp>
      <p:sp>
        <p:nvSpPr>
          <p:cNvPr id="35844" name="AutoShape 4"/>
          <p:cNvSpPr>
            <a:spLocks noChangeArrowheads="1"/>
          </p:cNvSpPr>
          <p:nvPr/>
        </p:nvSpPr>
        <p:spPr bwMode="auto">
          <a:xfrm>
            <a:off x="4284108" y="1714500"/>
            <a:ext cx="685800" cy="228600"/>
          </a:xfrm>
          <a:prstGeom prst="roundRect">
            <a:avLst>
              <a:gd name="adj" fmla="val 16667"/>
            </a:avLst>
          </a:prstGeom>
          <a:solidFill>
            <a:srgbClr val="FFFFFF">
              <a:alpha val="0"/>
            </a:srgbClr>
          </a:solidFill>
          <a:ln w="28575">
            <a:solidFill>
              <a:srgbClr val="FF0000"/>
            </a:solidFill>
            <a:round/>
            <a:headEnd/>
            <a:tailEnd/>
          </a:ln>
        </p:spPr>
        <p:txBody>
          <a:bodyPr/>
          <a:lstStyle/>
          <a:p>
            <a:endParaRPr lang="zh-CN" altLang="zh-CN"/>
          </a:p>
        </p:txBody>
      </p:sp>
      <p:sp>
        <p:nvSpPr>
          <p:cNvPr id="2" name="AutoShape 3"/>
          <p:cNvSpPr>
            <a:spLocks noChangeArrowheads="1"/>
          </p:cNvSpPr>
          <p:nvPr/>
        </p:nvSpPr>
        <p:spPr bwMode="auto">
          <a:xfrm>
            <a:off x="5410178" y="1470819"/>
            <a:ext cx="816043" cy="944562"/>
          </a:xfrm>
          <a:prstGeom prst="wedgeRoundRectCallout">
            <a:avLst>
              <a:gd name="adj1" fmla="val -97081"/>
              <a:gd name="adj2" fmla="val -15571"/>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t>自动生成基础档案</a:t>
            </a:r>
          </a:p>
        </p:txBody>
      </p:sp>
      <p:sp>
        <p:nvSpPr>
          <p:cNvPr id="35846" name="AutoShape 4"/>
          <p:cNvSpPr>
            <a:spLocks noChangeArrowheads="1"/>
          </p:cNvSpPr>
          <p:nvPr/>
        </p:nvSpPr>
        <p:spPr bwMode="auto">
          <a:xfrm>
            <a:off x="1524080" y="4267178"/>
            <a:ext cx="3581306" cy="219075"/>
          </a:xfrm>
          <a:prstGeom prst="roundRect">
            <a:avLst>
              <a:gd name="adj" fmla="val 16667"/>
            </a:avLst>
          </a:prstGeom>
          <a:solidFill>
            <a:srgbClr val="FFFFFF">
              <a:alpha val="0"/>
            </a:srgbClr>
          </a:solidFill>
          <a:ln w="28575">
            <a:solidFill>
              <a:srgbClr val="FF0000"/>
            </a:solidFill>
            <a:round/>
            <a:headEnd/>
            <a:tailEnd/>
          </a:ln>
        </p:spPr>
        <p:txBody>
          <a:bodyPr/>
          <a:lstStyle/>
          <a:p>
            <a:endParaRPr lang="zh-CN" altLang="zh-CN"/>
          </a:p>
        </p:txBody>
      </p:sp>
      <p:sp>
        <p:nvSpPr>
          <p:cNvPr id="7" name="AutoShape 3"/>
          <p:cNvSpPr>
            <a:spLocks noChangeArrowheads="1"/>
          </p:cNvSpPr>
          <p:nvPr/>
        </p:nvSpPr>
        <p:spPr bwMode="auto">
          <a:xfrm>
            <a:off x="152516" y="2971800"/>
            <a:ext cx="1243013" cy="1150938"/>
          </a:xfrm>
          <a:prstGeom prst="wedgeRoundRectCallout">
            <a:avLst>
              <a:gd name="adj1" fmla="val 86376"/>
              <a:gd name="adj2" fmla="val 44647"/>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mtClean="0">
                <a:solidFill>
                  <a:srgbClr val="FFFFFF"/>
                </a:solidFill>
                <a:ea typeface="黑体" pitchFamily="49" charset="-122"/>
              </a:rPr>
              <a:t>样品资料全面管理</a:t>
            </a:r>
            <a:endParaRPr lang="zh-CN" altLang="en-US">
              <a:solidFill>
                <a:srgbClr val="FFFFFF"/>
              </a:solidFill>
              <a:ea typeface="黑体" pitchFamily="49"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ChangeAspect="1" noChangeArrowheads="1"/>
          </p:cNvPicPr>
          <p:nvPr/>
        </p:nvPicPr>
        <p:blipFill>
          <a:blip r:embed="rId3" cstate="print"/>
          <a:srcRect/>
          <a:stretch>
            <a:fillRect/>
          </a:stretch>
        </p:blipFill>
        <p:spPr bwMode="auto">
          <a:xfrm>
            <a:off x="1066800" y="838200"/>
            <a:ext cx="6781800" cy="5753100"/>
          </a:xfrm>
          <a:prstGeom prst="rect">
            <a:avLst/>
          </a:prstGeom>
          <a:noFill/>
          <a:ln w="9525">
            <a:noFill/>
            <a:miter lim="800000"/>
            <a:headEnd/>
            <a:tailEnd/>
          </a:ln>
        </p:spPr>
      </p:pic>
      <p:sp>
        <p:nvSpPr>
          <p:cNvPr id="36867" name="Rectangle 16"/>
          <p:cNvSpPr>
            <a:spLocks noGrp="1" noChangeArrowheads="1"/>
          </p:cNvSpPr>
          <p:nvPr>
            <p:ph type="title"/>
          </p:nvPr>
        </p:nvSpPr>
        <p:spPr bwMode="auto">
          <a:prstGeom prst="rect">
            <a:avLst/>
          </a:prstGeom>
          <a:noFill/>
          <a:ln>
            <a:miter lim="800000"/>
            <a:headEnd/>
            <a:tailEnd/>
          </a:ln>
        </p:spPr>
        <p:txBody>
          <a:bodyPr>
            <a:spAutoFit/>
          </a:bodyPr>
          <a:lstStyle/>
          <a:p>
            <a:pPr algn="l" eaLnBrk="1" hangingPunct="1"/>
            <a:r>
              <a:rPr lang="zh-CN" altLang="en-US" dirty="0" smtClean="0">
                <a:solidFill>
                  <a:srgbClr val="FF0000"/>
                </a:solidFill>
              </a:rPr>
              <a:t>中国服装企业最佳经营管理平台</a:t>
            </a:r>
            <a:r>
              <a:rPr lang="en-US" altLang="zh-CN" dirty="0" smtClean="0">
                <a:solidFill>
                  <a:srgbClr val="FF0000"/>
                </a:solidFill>
              </a:rPr>
              <a:t>-</a:t>
            </a:r>
            <a:r>
              <a:rPr lang="zh-CN" altLang="en-US" dirty="0" smtClean="0">
                <a:solidFill>
                  <a:srgbClr val="FF0000"/>
                </a:solidFill>
              </a:rPr>
              <a:t>报价业务解决方案</a:t>
            </a:r>
          </a:p>
        </p:txBody>
      </p:sp>
      <p:sp>
        <p:nvSpPr>
          <p:cNvPr id="84" name="AutoShape 4"/>
          <p:cNvSpPr>
            <a:spLocks noChangeArrowheads="1"/>
          </p:cNvSpPr>
          <p:nvPr/>
        </p:nvSpPr>
        <p:spPr bwMode="auto">
          <a:xfrm>
            <a:off x="1933575" y="1882775"/>
            <a:ext cx="1800225" cy="936625"/>
          </a:xfrm>
          <a:prstGeom prst="roundRect">
            <a:avLst>
              <a:gd name="adj" fmla="val 16667"/>
            </a:avLst>
          </a:prstGeom>
          <a:solidFill>
            <a:srgbClr val="FFFFFF">
              <a:alpha val="0"/>
            </a:srgbClr>
          </a:solidFill>
          <a:ln w="28575">
            <a:solidFill>
              <a:srgbClr val="FF0000"/>
            </a:solidFill>
            <a:round/>
            <a:headEnd/>
            <a:tailEnd/>
          </a:ln>
        </p:spPr>
        <p:txBody>
          <a:bodyPr/>
          <a:lstStyle/>
          <a:p>
            <a:endParaRPr lang="zh-CN"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4"/>
                                        </p:tgtEl>
                                      </p:cBhvr>
                                    </p:animEffect>
                                    <p:animScale>
                                      <p:cBhvr>
                                        <p:cTn id="7" dur="250" autoRev="1" fill="hold"/>
                                        <p:tgtEl>
                                          <p:spTgt spid="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35" name="Picture 11"/>
          <p:cNvPicPr>
            <a:picLocks noChangeAspect="1" noChangeArrowheads="1"/>
          </p:cNvPicPr>
          <p:nvPr/>
        </p:nvPicPr>
        <p:blipFill>
          <a:blip r:embed="rId2" cstate="print"/>
          <a:srcRect/>
          <a:stretch>
            <a:fillRect/>
          </a:stretch>
        </p:blipFill>
        <p:spPr bwMode="auto">
          <a:xfrm>
            <a:off x="3448050" y="838200"/>
            <a:ext cx="5695950" cy="5019675"/>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65538" name="Rectangle 2"/>
          <p:cNvSpPr>
            <a:spLocks noGrp="1" noChangeArrowheads="1"/>
          </p:cNvSpPr>
          <p:nvPr>
            <p:ph type="title"/>
          </p:nvPr>
        </p:nvSpPr>
        <p:spPr>
          <a:prstGeom prst="rect">
            <a:avLst/>
          </a:prstGeom>
        </p:spPr>
        <p:txBody>
          <a:bodyPr>
            <a:spAutoFit/>
          </a:bodyPr>
          <a:lstStyle/>
          <a:p>
            <a:pPr algn="l" eaLnBrk="1" hangingPunct="1">
              <a:spcBef>
                <a:spcPct val="50000"/>
              </a:spcBef>
              <a:defRPr/>
            </a:pPr>
            <a:r>
              <a:rPr lang="zh-CN" altLang="en-US" dirty="0" smtClean="0">
                <a:solidFill>
                  <a:srgbClr val="FF0000"/>
                </a:solidFill>
                <a:latin typeface="+mn-ea"/>
                <a:ea typeface="+mn-ea"/>
              </a:rPr>
              <a:t>实时报价</a:t>
            </a:r>
          </a:p>
        </p:txBody>
      </p:sp>
      <p:sp>
        <p:nvSpPr>
          <p:cNvPr id="39940" name="AutoShape 4"/>
          <p:cNvSpPr>
            <a:spLocks noChangeArrowheads="1"/>
          </p:cNvSpPr>
          <p:nvPr/>
        </p:nvSpPr>
        <p:spPr bwMode="auto">
          <a:xfrm>
            <a:off x="3962400" y="3657600"/>
            <a:ext cx="3600450" cy="285750"/>
          </a:xfrm>
          <a:prstGeom prst="roundRect">
            <a:avLst>
              <a:gd name="adj" fmla="val 16667"/>
            </a:avLst>
          </a:prstGeom>
          <a:solidFill>
            <a:srgbClr val="FFFFFF">
              <a:alpha val="0"/>
            </a:srgbClr>
          </a:solidFill>
          <a:ln w="28575">
            <a:solidFill>
              <a:srgbClr val="FF0000"/>
            </a:solidFill>
            <a:round/>
            <a:headEnd/>
            <a:tailEnd/>
          </a:ln>
        </p:spPr>
        <p:txBody>
          <a:bodyPr/>
          <a:lstStyle/>
          <a:p>
            <a:endParaRPr lang="zh-CN" altLang="zh-CN"/>
          </a:p>
        </p:txBody>
      </p:sp>
      <p:sp>
        <p:nvSpPr>
          <p:cNvPr id="33799" name="AutoShape 3"/>
          <p:cNvSpPr>
            <a:spLocks noChangeArrowheads="1"/>
          </p:cNvSpPr>
          <p:nvPr/>
        </p:nvSpPr>
        <p:spPr bwMode="auto">
          <a:xfrm>
            <a:off x="5751513" y="4929188"/>
            <a:ext cx="1792287" cy="1143000"/>
          </a:xfrm>
          <a:prstGeom prst="wedgeRoundRectCallout">
            <a:avLst>
              <a:gd name="adj1" fmla="val -102183"/>
              <a:gd name="adj2" fmla="val -130635"/>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t>主辅料明细报价，更符合服装行业特点</a:t>
            </a:r>
          </a:p>
        </p:txBody>
      </p:sp>
      <p:sp>
        <p:nvSpPr>
          <p:cNvPr id="39942" name="AutoShape 22"/>
          <p:cNvSpPr>
            <a:spLocks noChangeArrowheads="1"/>
          </p:cNvSpPr>
          <p:nvPr/>
        </p:nvSpPr>
        <p:spPr bwMode="auto">
          <a:xfrm>
            <a:off x="323850" y="3933825"/>
            <a:ext cx="3097213" cy="576263"/>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r>
              <a:rPr lang="zh-CN" altLang="en-US" b="1">
                <a:ea typeface="黑体" pitchFamily="2" charset="-122"/>
              </a:rPr>
              <a:t>功能价值点</a:t>
            </a:r>
          </a:p>
        </p:txBody>
      </p:sp>
      <p:sp>
        <p:nvSpPr>
          <p:cNvPr id="39943" name="AutoShape 22"/>
          <p:cNvSpPr>
            <a:spLocks noChangeArrowheads="1"/>
          </p:cNvSpPr>
          <p:nvPr/>
        </p:nvSpPr>
        <p:spPr bwMode="auto">
          <a:xfrm>
            <a:off x="468313" y="836613"/>
            <a:ext cx="2568575" cy="492125"/>
          </a:xfrm>
          <a:prstGeom prst="roundRect">
            <a:avLst>
              <a:gd name="adj" fmla="val 10088"/>
            </a:avLst>
          </a:prstGeom>
          <a:solidFill>
            <a:srgbClr val="FFFFFF">
              <a:alpha val="67842"/>
            </a:srgbClr>
          </a:solidFill>
          <a:ln w="12700">
            <a:solidFill>
              <a:srgbClr val="FF9900"/>
            </a:solidFill>
            <a:round/>
            <a:headEnd/>
            <a:tailEnd/>
          </a:ln>
        </p:spPr>
        <p:txBody>
          <a:bodyPr anchor="ctr">
            <a:spAutoFit/>
          </a:bodyPr>
          <a:lstStyle/>
          <a:p>
            <a:r>
              <a:rPr lang="zh-CN" altLang="en-US" b="1">
                <a:ea typeface="黑体" pitchFamily="2" charset="-122"/>
              </a:rPr>
              <a:t>现状及难点</a:t>
            </a:r>
          </a:p>
        </p:txBody>
      </p:sp>
      <p:sp>
        <p:nvSpPr>
          <p:cNvPr id="39944" name="Rectangle 11"/>
          <p:cNvSpPr>
            <a:spLocks noChangeArrowheads="1"/>
          </p:cNvSpPr>
          <p:nvPr/>
        </p:nvSpPr>
        <p:spPr bwMode="auto">
          <a:xfrm>
            <a:off x="179388" y="1557338"/>
            <a:ext cx="3457575"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报价时间过长，导致客户流失</a:t>
            </a:r>
          </a:p>
        </p:txBody>
      </p:sp>
      <p:sp>
        <p:nvSpPr>
          <p:cNvPr id="39945" name="Rectangle 12"/>
          <p:cNvSpPr>
            <a:spLocks noChangeArrowheads="1"/>
          </p:cNvSpPr>
          <p:nvPr/>
        </p:nvSpPr>
        <p:spPr bwMode="auto">
          <a:xfrm>
            <a:off x="250825" y="4724400"/>
            <a:ext cx="3168650"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实时报价（从天到分钟的跨越）</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noChangeArrowheads="1"/>
          </p:cNvPicPr>
          <p:nvPr/>
        </p:nvPicPr>
        <p:blipFill>
          <a:blip r:embed="rId3" cstate="print"/>
          <a:srcRect/>
          <a:stretch>
            <a:fillRect/>
          </a:stretch>
        </p:blipFill>
        <p:spPr bwMode="auto">
          <a:xfrm>
            <a:off x="1066800" y="838200"/>
            <a:ext cx="6781800" cy="5753100"/>
          </a:xfrm>
          <a:prstGeom prst="rect">
            <a:avLst/>
          </a:prstGeom>
          <a:noFill/>
          <a:ln w="9525">
            <a:noFill/>
            <a:miter lim="800000"/>
            <a:headEnd/>
            <a:tailEnd/>
          </a:ln>
        </p:spPr>
      </p:pic>
      <p:sp>
        <p:nvSpPr>
          <p:cNvPr id="40963" name="Rectangle 16"/>
          <p:cNvSpPr>
            <a:spLocks noGrp="1" noChangeArrowheads="1"/>
          </p:cNvSpPr>
          <p:nvPr>
            <p:ph type="title"/>
          </p:nvPr>
        </p:nvSpPr>
        <p:spPr bwMode="auto">
          <a:prstGeom prst="rect">
            <a:avLst/>
          </a:prstGeom>
          <a:noFill/>
          <a:ln>
            <a:miter lim="800000"/>
            <a:headEnd/>
            <a:tailEnd/>
          </a:ln>
        </p:spPr>
        <p:txBody>
          <a:bodyPr>
            <a:spAutoFit/>
          </a:bodyPr>
          <a:lstStyle/>
          <a:p>
            <a:pPr algn="l" eaLnBrk="1" hangingPunct="1"/>
            <a:r>
              <a:rPr lang="zh-CN" altLang="en-US" dirty="0" smtClean="0">
                <a:solidFill>
                  <a:srgbClr val="FF0000"/>
                </a:solidFill>
              </a:rPr>
              <a:t>中国服装企业最佳经营管理平台</a:t>
            </a:r>
            <a:r>
              <a:rPr lang="en-US" altLang="zh-CN" dirty="0" smtClean="0">
                <a:solidFill>
                  <a:srgbClr val="FF0000"/>
                </a:solidFill>
              </a:rPr>
              <a:t>-</a:t>
            </a:r>
            <a:r>
              <a:rPr lang="zh-CN" altLang="en-US" dirty="0" smtClean="0">
                <a:solidFill>
                  <a:srgbClr val="FF0000"/>
                </a:solidFill>
              </a:rPr>
              <a:t>计划业务解决方案</a:t>
            </a:r>
          </a:p>
        </p:txBody>
      </p:sp>
      <p:sp>
        <p:nvSpPr>
          <p:cNvPr id="84" name="AutoShape 4"/>
          <p:cNvSpPr>
            <a:spLocks noChangeArrowheads="1"/>
          </p:cNvSpPr>
          <p:nvPr/>
        </p:nvSpPr>
        <p:spPr bwMode="auto">
          <a:xfrm>
            <a:off x="2667000" y="2819400"/>
            <a:ext cx="2087563" cy="719138"/>
          </a:xfrm>
          <a:prstGeom prst="roundRect">
            <a:avLst>
              <a:gd name="adj" fmla="val 16667"/>
            </a:avLst>
          </a:prstGeom>
          <a:solidFill>
            <a:srgbClr val="FFFFFF">
              <a:alpha val="0"/>
            </a:srgbClr>
          </a:solidFill>
          <a:ln w="50800">
            <a:solidFill>
              <a:srgbClr val="FF0000"/>
            </a:solidFill>
            <a:round/>
            <a:headEnd/>
            <a:tailEnd/>
          </a:ln>
        </p:spPr>
        <p:txBody>
          <a:bodyPr/>
          <a:lstStyle/>
          <a:p>
            <a:endParaRPr lang="zh-CN"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4"/>
                                        </p:tgtEl>
                                      </p:cBhvr>
                                    </p:animEffect>
                                    <p:animScale>
                                      <p:cBhvr>
                                        <p:cTn id="7" dur="250" autoRev="1" fill="hold"/>
                                        <p:tgtEl>
                                          <p:spTgt spid="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1187450" y="1162052"/>
            <a:ext cx="6769105" cy="4643441"/>
            <a:chOff x="748" y="992"/>
            <a:chExt cx="3810" cy="2460"/>
          </a:xfrm>
        </p:grpSpPr>
        <p:grpSp>
          <p:nvGrpSpPr>
            <p:cNvPr id="3" name="Group 2"/>
            <p:cNvGrpSpPr>
              <a:grpSpLocks/>
            </p:cNvGrpSpPr>
            <p:nvPr/>
          </p:nvGrpSpPr>
          <p:grpSpPr bwMode="auto">
            <a:xfrm>
              <a:off x="1331" y="992"/>
              <a:ext cx="1685" cy="649"/>
              <a:chOff x="696" y="960"/>
              <a:chExt cx="1734" cy="649"/>
            </a:xfrm>
          </p:grpSpPr>
          <p:pic>
            <p:nvPicPr>
              <p:cNvPr id="43041" name="Picture 3" descr="25元件01"/>
              <p:cNvPicPr>
                <a:picLocks noChangeAspect="1" noChangeArrowheads="1"/>
              </p:cNvPicPr>
              <p:nvPr/>
            </p:nvPicPr>
            <p:blipFill>
              <a:blip r:embed="rId3" cstate="print"/>
              <a:srcRect/>
              <a:stretch>
                <a:fillRect/>
              </a:stretch>
            </p:blipFill>
            <p:spPr bwMode="auto">
              <a:xfrm>
                <a:off x="696" y="960"/>
                <a:ext cx="1734" cy="649"/>
              </a:xfrm>
              <a:prstGeom prst="rect">
                <a:avLst/>
              </a:prstGeom>
              <a:noFill/>
              <a:ln w="9525">
                <a:noFill/>
                <a:miter lim="800000"/>
                <a:headEnd/>
                <a:tailEnd/>
              </a:ln>
            </p:spPr>
          </p:pic>
          <p:pic>
            <p:nvPicPr>
              <p:cNvPr id="43042" name="Picture 4" descr="25元件02"/>
              <p:cNvPicPr>
                <a:picLocks noChangeAspect="1" noChangeArrowheads="1"/>
              </p:cNvPicPr>
              <p:nvPr/>
            </p:nvPicPr>
            <p:blipFill>
              <a:blip r:embed="rId4" cstate="print"/>
              <a:srcRect/>
              <a:stretch>
                <a:fillRect/>
              </a:stretch>
            </p:blipFill>
            <p:spPr bwMode="auto">
              <a:xfrm>
                <a:off x="886" y="1119"/>
                <a:ext cx="229" cy="279"/>
              </a:xfrm>
              <a:prstGeom prst="rect">
                <a:avLst/>
              </a:prstGeom>
              <a:noFill/>
              <a:ln w="9525">
                <a:noFill/>
                <a:miter lim="800000"/>
                <a:headEnd/>
                <a:tailEnd/>
              </a:ln>
            </p:spPr>
          </p:pic>
          <p:pic>
            <p:nvPicPr>
              <p:cNvPr id="43043" name="Picture 5" descr="25元件03"/>
              <p:cNvPicPr>
                <a:picLocks noChangeAspect="1" noChangeArrowheads="1"/>
              </p:cNvPicPr>
              <p:nvPr/>
            </p:nvPicPr>
            <p:blipFill>
              <a:blip r:embed="rId5" cstate="print"/>
              <a:srcRect/>
              <a:stretch>
                <a:fillRect/>
              </a:stretch>
            </p:blipFill>
            <p:spPr bwMode="auto">
              <a:xfrm>
                <a:off x="1272" y="1104"/>
                <a:ext cx="360" cy="332"/>
              </a:xfrm>
              <a:prstGeom prst="rect">
                <a:avLst/>
              </a:prstGeom>
              <a:noFill/>
              <a:ln w="9525">
                <a:noFill/>
                <a:miter lim="800000"/>
                <a:headEnd/>
                <a:tailEnd/>
              </a:ln>
            </p:spPr>
          </p:pic>
          <p:pic>
            <p:nvPicPr>
              <p:cNvPr id="43044" name="Picture 6" descr="25元件04"/>
              <p:cNvPicPr>
                <a:picLocks noChangeAspect="1" noChangeArrowheads="1"/>
              </p:cNvPicPr>
              <p:nvPr/>
            </p:nvPicPr>
            <p:blipFill>
              <a:blip r:embed="rId6" cstate="print"/>
              <a:srcRect/>
              <a:stretch>
                <a:fillRect/>
              </a:stretch>
            </p:blipFill>
            <p:spPr bwMode="auto">
              <a:xfrm>
                <a:off x="1848" y="1152"/>
                <a:ext cx="367" cy="217"/>
              </a:xfrm>
              <a:prstGeom prst="rect">
                <a:avLst/>
              </a:prstGeom>
              <a:noFill/>
              <a:ln w="9525">
                <a:noFill/>
                <a:miter lim="800000"/>
                <a:headEnd/>
                <a:tailEnd/>
              </a:ln>
            </p:spPr>
          </p:pic>
          <p:pic>
            <p:nvPicPr>
              <p:cNvPr id="43045" name="Picture 7" descr="25元件33"/>
              <p:cNvPicPr>
                <a:picLocks noChangeAspect="1" noChangeArrowheads="1"/>
              </p:cNvPicPr>
              <p:nvPr/>
            </p:nvPicPr>
            <p:blipFill>
              <a:blip r:embed="rId7" cstate="print"/>
              <a:srcRect/>
              <a:stretch>
                <a:fillRect/>
              </a:stretch>
            </p:blipFill>
            <p:spPr bwMode="auto">
              <a:xfrm>
                <a:off x="835" y="1430"/>
                <a:ext cx="338" cy="118"/>
              </a:xfrm>
              <a:prstGeom prst="rect">
                <a:avLst/>
              </a:prstGeom>
              <a:noFill/>
              <a:ln w="9525">
                <a:noFill/>
                <a:miter lim="800000"/>
                <a:headEnd/>
                <a:tailEnd/>
              </a:ln>
            </p:spPr>
          </p:pic>
          <p:pic>
            <p:nvPicPr>
              <p:cNvPr id="43046" name="Picture 8" descr="25元件34"/>
              <p:cNvPicPr>
                <a:picLocks noChangeAspect="1" noChangeArrowheads="1"/>
              </p:cNvPicPr>
              <p:nvPr/>
            </p:nvPicPr>
            <p:blipFill>
              <a:blip r:embed="rId8" cstate="print"/>
              <a:srcRect/>
              <a:stretch>
                <a:fillRect/>
              </a:stretch>
            </p:blipFill>
            <p:spPr bwMode="auto">
              <a:xfrm>
                <a:off x="1292" y="1421"/>
                <a:ext cx="347" cy="110"/>
              </a:xfrm>
              <a:prstGeom prst="rect">
                <a:avLst/>
              </a:prstGeom>
              <a:noFill/>
              <a:ln w="9525">
                <a:noFill/>
                <a:miter lim="800000"/>
                <a:headEnd/>
                <a:tailEnd/>
              </a:ln>
            </p:spPr>
          </p:pic>
          <p:pic>
            <p:nvPicPr>
              <p:cNvPr id="43047" name="Picture 9" descr="25元件35"/>
              <p:cNvPicPr>
                <a:picLocks noChangeAspect="1" noChangeArrowheads="1"/>
              </p:cNvPicPr>
              <p:nvPr/>
            </p:nvPicPr>
            <p:blipFill>
              <a:blip r:embed="rId9" cstate="print"/>
              <a:srcRect/>
              <a:stretch>
                <a:fillRect/>
              </a:stretch>
            </p:blipFill>
            <p:spPr bwMode="auto">
              <a:xfrm>
                <a:off x="1848" y="1430"/>
                <a:ext cx="338" cy="118"/>
              </a:xfrm>
              <a:prstGeom prst="rect">
                <a:avLst/>
              </a:prstGeom>
              <a:noFill/>
              <a:ln w="9525">
                <a:noFill/>
                <a:miter lim="800000"/>
                <a:headEnd/>
                <a:tailEnd/>
              </a:ln>
            </p:spPr>
          </p:pic>
        </p:grpSp>
        <p:pic>
          <p:nvPicPr>
            <p:cNvPr id="43014" name="Picture 10" descr="25元件27"/>
            <p:cNvPicPr>
              <a:picLocks noChangeAspect="1" noChangeArrowheads="1"/>
            </p:cNvPicPr>
            <p:nvPr/>
          </p:nvPicPr>
          <p:blipFill>
            <a:blip r:embed="rId10" cstate="print"/>
            <a:srcRect/>
            <a:stretch>
              <a:fillRect/>
            </a:stretch>
          </p:blipFill>
          <p:spPr bwMode="auto">
            <a:xfrm>
              <a:off x="748" y="1797"/>
              <a:ext cx="812" cy="1568"/>
            </a:xfrm>
            <a:prstGeom prst="rect">
              <a:avLst/>
            </a:prstGeom>
            <a:noFill/>
            <a:ln w="9525">
              <a:noFill/>
              <a:miter lim="800000"/>
              <a:headEnd/>
              <a:tailEnd/>
            </a:ln>
          </p:spPr>
        </p:pic>
        <p:pic>
          <p:nvPicPr>
            <p:cNvPr id="43015" name="Picture 11" descr="25元件06"/>
            <p:cNvPicPr>
              <a:picLocks noChangeAspect="1" noChangeArrowheads="1"/>
            </p:cNvPicPr>
            <p:nvPr/>
          </p:nvPicPr>
          <p:blipFill>
            <a:blip r:embed="rId11" cstate="print"/>
            <a:srcRect/>
            <a:stretch>
              <a:fillRect/>
            </a:stretch>
          </p:blipFill>
          <p:spPr bwMode="auto">
            <a:xfrm>
              <a:off x="1013" y="1908"/>
              <a:ext cx="347" cy="201"/>
            </a:xfrm>
            <a:prstGeom prst="rect">
              <a:avLst/>
            </a:prstGeom>
            <a:noFill/>
            <a:ln w="9525">
              <a:noFill/>
              <a:miter lim="800000"/>
              <a:headEnd/>
              <a:tailEnd/>
            </a:ln>
          </p:spPr>
        </p:pic>
        <p:pic>
          <p:nvPicPr>
            <p:cNvPr id="43016" name="Picture 12" descr="25元件07"/>
            <p:cNvPicPr>
              <a:picLocks noChangeAspect="1" noChangeArrowheads="1"/>
            </p:cNvPicPr>
            <p:nvPr/>
          </p:nvPicPr>
          <p:blipFill>
            <a:blip r:embed="rId12" cstate="print"/>
            <a:srcRect/>
            <a:stretch>
              <a:fillRect/>
            </a:stretch>
          </p:blipFill>
          <p:spPr bwMode="auto">
            <a:xfrm>
              <a:off x="1018" y="2368"/>
              <a:ext cx="342" cy="202"/>
            </a:xfrm>
            <a:prstGeom prst="rect">
              <a:avLst/>
            </a:prstGeom>
            <a:noFill/>
            <a:ln w="9525">
              <a:noFill/>
              <a:miter lim="800000"/>
              <a:headEnd/>
              <a:tailEnd/>
            </a:ln>
          </p:spPr>
        </p:pic>
        <p:pic>
          <p:nvPicPr>
            <p:cNvPr id="43017" name="Picture 13" descr="25元件26"/>
            <p:cNvPicPr>
              <a:picLocks noChangeAspect="1" noChangeArrowheads="1"/>
            </p:cNvPicPr>
            <p:nvPr/>
          </p:nvPicPr>
          <p:blipFill>
            <a:blip r:embed="rId13" cstate="print"/>
            <a:srcRect/>
            <a:stretch>
              <a:fillRect/>
            </a:stretch>
          </p:blipFill>
          <p:spPr bwMode="auto">
            <a:xfrm>
              <a:off x="854" y="1980"/>
              <a:ext cx="179" cy="997"/>
            </a:xfrm>
            <a:prstGeom prst="rect">
              <a:avLst/>
            </a:prstGeom>
            <a:noFill/>
            <a:ln w="9525">
              <a:noFill/>
              <a:miter lim="800000"/>
              <a:headEnd/>
              <a:tailEnd/>
            </a:ln>
          </p:spPr>
        </p:pic>
        <p:pic>
          <p:nvPicPr>
            <p:cNvPr id="43018" name="Picture 14" descr="25元件38"/>
            <p:cNvPicPr>
              <a:picLocks noChangeAspect="1" noChangeArrowheads="1"/>
            </p:cNvPicPr>
            <p:nvPr/>
          </p:nvPicPr>
          <p:blipFill>
            <a:blip r:embed="rId14" cstate="print"/>
            <a:srcRect/>
            <a:stretch>
              <a:fillRect/>
            </a:stretch>
          </p:blipFill>
          <p:spPr bwMode="auto">
            <a:xfrm>
              <a:off x="1031" y="2118"/>
              <a:ext cx="338" cy="118"/>
            </a:xfrm>
            <a:prstGeom prst="rect">
              <a:avLst/>
            </a:prstGeom>
            <a:noFill/>
            <a:ln w="9525">
              <a:noFill/>
              <a:miter lim="800000"/>
              <a:headEnd/>
              <a:tailEnd/>
            </a:ln>
          </p:spPr>
        </p:pic>
        <p:pic>
          <p:nvPicPr>
            <p:cNvPr id="43019" name="Picture 15" descr="25元件39"/>
            <p:cNvPicPr>
              <a:picLocks noChangeAspect="1" noChangeArrowheads="1"/>
            </p:cNvPicPr>
            <p:nvPr/>
          </p:nvPicPr>
          <p:blipFill>
            <a:blip r:embed="rId15" cstate="print"/>
            <a:srcRect/>
            <a:stretch>
              <a:fillRect/>
            </a:stretch>
          </p:blipFill>
          <p:spPr bwMode="auto">
            <a:xfrm>
              <a:off x="1031" y="2591"/>
              <a:ext cx="338" cy="118"/>
            </a:xfrm>
            <a:prstGeom prst="rect">
              <a:avLst/>
            </a:prstGeom>
            <a:noFill/>
            <a:ln w="9525">
              <a:noFill/>
              <a:miter lim="800000"/>
              <a:headEnd/>
              <a:tailEnd/>
            </a:ln>
          </p:spPr>
        </p:pic>
        <p:pic>
          <p:nvPicPr>
            <p:cNvPr id="43020" name="Picture 16" descr="25元件40"/>
            <p:cNvPicPr>
              <a:picLocks noChangeAspect="1" noChangeArrowheads="1"/>
            </p:cNvPicPr>
            <p:nvPr/>
          </p:nvPicPr>
          <p:blipFill>
            <a:blip r:embed="rId16" cstate="print"/>
            <a:srcRect/>
            <a:stretch>
              <a:fillRect/>
            </a:stretch>
          </p:blipFill>
          <p:spPr bwMode="auto">
            <a:xfrm>
              <a:off x="1031" y="3050"/>
              <a:ext cx="338" cy="118"/>
            </a:xfrm>
            <a:prstGeom prst="rect">
              <a:avLst/>
            </a:prstGeom>
            <a:noFill/>
            <a:ln w="9525">
              <a:noFill/>
              <a:miter lim="800000"/>
              <a:headEnd/>
              <a:tailEnd/>
            </a:ln>
          </p:spPr>
        </p:pic>
        <p:grpSp>
          <p:nvGrpSpPr>
            <p:cNvPr id="4" name="Group 17"/>
            <p:cNvGrpSpPr>
              <a:grpSpLocks/>
            </p:cNvGrpSpPr>
            <p:nvPr/>
          </p:nvGrpSpPr>
          <p:grpSpPr bwMode="auto">
            <a:xfrm>
              <a:off x="1837" y="1808"/>
              <a:ext cx="757" cy="530"/>
              <a:chOff x="1176" y="1808"/>
              <a:chExt cx="757" cy="530"/>
            </a:xfrm>
          </p:grpSpPr>
          <p:pic>
            <p:nvPicPr>
              <p:cNvPr id="43038" name="Picture 18" descr="25元件22"/>
              <p:cNvPicPr>
                <a:picLocks noChangeAspect="1" noChangeArrowheads="1"/>
              </p:cNvPicPr>
              <p:nvPr/>
            </p:nvPicPr>
            <p:blipFill>
              <a:blip r:embed="rId17" cstate="print"/>
              <a:srcRect/>
              <a:stretch>
                <a:fillRect/>
              </a:stretch>
            </p:blipFill>
            <p:spPr bwMode="auto">
              <a:xfrm>
                <a:off x="1224" y="1884"/>
                <a:ext cx="678" cy="454"/>
              </a:xfrm>
              <a:prstGeom prst="rect">
                <a:avLst/>
              </a:prstGeom>
              <a:noFill/>
              <a:ln w="9525">
                <a:noFill/>
                <a:miter lim="800000"/>
                <a:headEnd/>
                <a:tailEnd/>
              </a:ln>
            </p:spPr>
          </p:pic>
          <p:pic>
            <p:nvPicPr>
              <p:cNvPr id="43039" name="Picture 19" descr="25元件36"/>
              <p:cNvPicPr>
                <a:picLocks noChangeAspect="1" noChangeArrowheads="1"/>
              </p:cNvPicPr>
              <p:nvPr/>
            </p:nvPicPr>
            <p:blipFill>
              <a:blip r:embed="rId18" cstate="print"/>
              <a:srcRect/>
              <a:stretch>
                <a:fillRect/>
              </a:stretch>
            </p:blipFill>
            <p:spPr bwMode="auto">
              <a:xfrm>
                <a:off x="1176" y="2144"/>
                <a:ext cx="757" cy="118"/>
              </a:xfrm>
              <a:prstGeom prst="rect">
                <a:avLst/>
              </a:prstGeom>
              <a:noFill/>
              <a:ln w="9525">
                <a:noFill/>
                <a:miter lim="800000"/>
                <a:headEnd/>
                <a:tailEnd/>
              </a:ln>
            </p:spPr>
          </p:pic>
          <p:pic>
            <p:nvPicPr>
              <p:cNvPr id="43040" name="Picture 20" descr="25元件5４"/>
              <p:cNvPicPr>
                <a:picLocks noChangeAspect="1" noChangeArrowheads="1"/>
              </p:cNvPicPr>
              <p:nvPr/>
            </p:nvPicPr>
            <p:blipFill>
              <a:blip r:embed="rId19" cstate="print"/>
              <a:srcRect/>
              <a:stretch>
                <a:fillRect/>
              </a:stretch>
            </p:blipFill>
            <p:spPr bwMode="auto">
              <a:xfrm>
                <a:off x="1416" y="1808"/>
                <a:ext cx="290" cy="335"/>
              </a:xfrm>
              <a:prstGeom prst="rect">
                <a:avLst/>
              </a:prstGeom>
              <a:noFill/>
              <a:ln w="9525">
                <a:noFill/>
                <a:miter lim="800000"/>
                <a:headEnd/>
                <a:tailEnd/>
              </a:ln>
            </p:spPr>
          </p:pic>
        </p:grpSp>
        <p:grpSp>
          <p:nvGrpSpPr>
            <p:cNvPr id="5" name="Group 21"/>
            <p:cNvGrpSpPr>
              <a:grpSpLocks/>
            </p:cNvGrpSpPr>
            <p:nvPr/>
          </p:nvGrpSpPr>
          <p:grpSpPr bwMode="auto">
            <a:xfrm>
              <a:off x="1955" y="2712"/>
              <a:ext cx="562" cy="354"/>
              <a:chOff x="1320" y="2712"/>
              <a:chExt cx="562" cy="354"/>
            </a:xfrm>
          </p:grpSpPr>
          <p:pic>
            <p:nvPicPr>
              <p:cNvPr id="43035" name="Picture 22" descr="25元件23"/>
              <p:cNvPicPr>
                <a:picLocks noChangeAspect="1" noChangeArrowheads="1"/>
              </p:cNvPicPr>
              <p:nvPr/>
            </p:nvPicPr>
            <p:blipFill>
              <a:blip r:embed="rId20" cstate="print"/>
              <a:srcRect/>
              <a:stretch>
                <a:fillRect/>
              </a:stretch>
            </p:blipFill>
            <p:spPr bwMode="auto">
              <a:xfrm>
                <a:off x="1320" y="2712"/>
                <a:ext cx="562" cy="354"/>
              </a:xfrm>
              <a:prstGeom prst="rect">
                <a:avLst/>
              </a:prstGeom>
              <a:noFill/>
              <a:ln w="9525">
                <a:noFill/>
                <a:miter lim="800000"/>
                <a:headEnd/>
                <a:tailEnd/>
              </a:ln>
            </p:spPr>
          </p:pic>
          <p:pic>
            <p:nvPicPr>
              <p:cNvPr id="43036" name="Picture 23" descr="25元件41"/>
              <p:cNvPicPr>
                <a:picLocks noChangeAspect="1" noChangeArrowheads="1"/>
              </p:cNvPicPr>
              <p:nvPr/>
            </p:nvPicPr>
            <p:blipFill>
              <a:blip r:embed="rId21" cstate="print"/>
              <a:srcRect/>
              <a:stretch>
                <a:fillRect/>
              </a:stretch>
            </p:blipFill>
            <p:spPr bwMode="auto">
              <a:xfrm>
                <a:off x="1426" y="2920"/>
                <a:ext cx="354" cy="111"/>
              </a:xfrm>
              <a:prstGeom prst="rect">
                <a:avLst/>
              </a:prstGeom>
              <a:noFill/>
              <a:ln w="9525">
                <a:noFill/>
                <a:miter lim="800000"/>
                <a:headEnd/>
                <a:tailEnd/>
              </a:ln>
            </p:spPr>
          </p:pic>
          <p:pic>
            <p:nvPicPr>
              <p:cNvPr id="43037" name="Picture 24" descr="25元件5５"/>
              <p:cNvPicPr>
                <a:picLocks noChangeAspect="1" noChangeArrowheads="1"/>
              </p:cNvPicPr>
              <p:nvPr/>
            </p:nvPicPr>
            <p:blipFill>
              <a:blip r:embed="rId22" cstate="print"/>
              <a:srcRect/>
              <a:stretch>
                <a:fillRect/>
              </a:stretch>
            </p:blipFill>
            <p:spPr bwMode="auto">
              <a:xfrm>
                <a:off x="1484" y="2715"/>
                <a:ext cx="256" cy="217"/>
              </a:xfrm>
              <a:prstGeom prst="rect">
                <a:avLst/>
              </a:prstGeom>
              <a:noFill/>
              <a:ln w="9525">
                <a:noFill/>
                <a:miter lim="800000"/>
                <a:headEnd/>
                <a:tailEnd/>
              </a:ln>
            </p:spPr>
          </p:pic>
        </p:grpSp>
        <p:pic>
          <p:nvPicPr>
            <p:cNvPr id="43023" name="Picture 25" descr="25元件28"/>
            <p:cNvPicPr>
              <a:picLocks noChangeAspect="1" noChangeArrowheads="1"/>
            </p:cNvPicPr>
            <p:nvPr/>
          </p:nvPicPr>
          <p:blipFill>
            <a:blip r:embed="rId23" cstate="print"/>
            <a:srcRect/>
            <a:stretch>
              <a:fillRect/>
            </a:stretch>
          </p:blipFill>
          <p:spPr bwMode="auto">
            <a:xfrm>
              <a:off x="1538" y="1995"/>
              <a:ext cx="295" cy="206"/>
            </a:xfrm>
            <a:prstGeom prst="rect">
              <a:avLst/>
            </a:prstGeom>
            <a:noFill/>
            <a:ln w="9525">
              <a:noFill/>
              <a:miter lim="800000"/>
              <a:headEnd/>
              <a:tailEnd/>
            </a:ln>
          </p:spPr>
        </p:pic>
        <p:pic>
          <p:nvPicPr>
            <p:cNvPr id="43024" name="Picture 26" descr="25元件29"/>
            <p:cNvPicPr>
              <a:picLocks noChangeAspect="1" noChangeArrowheads="1"/>
            </p:cNvPicPr>
            <p:nvPr/>
          </p:nvPicPr>
          <p:blipFill>
            <a:blip r:embed="rId24" cstate="print"/>
            <a:srcRect/>
            <a:stretch>
              <a:fillRect/>
            </a:stretch>
          </p:blipFill>
          <p:spPr bwMode="auto">
            <a:xfrm>
              <a:off x="2099" y="1510"/>
              <a:ext cx="274" cy="330"/>
            </a:xfrm>
            <a:prstGeom prst="rect">
              <a:avLst/>
            </a:prstGeom>
            <a:noFill/>
            <a:ln w="9525">
              <a:noFill/>
              <a:miter lim="800000"/>
              <a:headEnd/>
              <a:tailEnd/>
            </a:ln>
          </p:spPr>
        </p:pic>
        <p:pic>
          <p:nvPicPr>
            <p:cNvPr id="43025" name="Picture 27" descr="25元件30"/>
            <p:cNvPicPr>
              <a:picLocks noChangeAspect="1" noChangeArrowheads="1"/>
            </p:cNvPicPr>
            <p:nvPr/>
          </p:nvPicPr>
          <p:blipFill>
            <a:blip r:embed="rId25" cstate="print"/>
            <a:srcRect/>
            <a:stretch>
              <a:fillRect/>
            </a:stretch>
          </p:blipFill>
          <p:spPr bwMode="auto">
            <a:xfrm>
              <a:off x="2056" y="2288"/>
              <a:ext cx="354" cy="427"/>
            </a:xfrm>
            <a:prstGeom prst="rect">
              <a:avLst/>
            </a:prstGeom>
            <a:noFill/>
            <a:ln w="9525">
              <a:noFill/>
              <a:miter lim="800000"/>
              <a:headEnd/>
              <a:tailEnd/>
            </a:ln>
          </p:spPr>
        </p:pic>
        <p:pic>
          <p:nvPicPr>
            <p:cNvPr id="43026" name="Picture 28" descr="25元件28"/>
            <p:cNvPicPr>
              <a:picLocks noChangeAspect="1" noChangeArrowheads="1"/>
            </p:cNvPicPr>
            <p:nvPr/>
          </p:nvPicPr>
          <p:blipFill>
            <a:blip r:embed="rId23" cstate="print"/>
            <a:srcRect/>
            <a:stretch>
              <a:fillRect/>
            </a:stretch>
          </p:blipFill>
          <p:spPr bwMode="auto">
            <a:xfrm>
              <a:off x="1565" y="2773"/>
              <a:ext cx="295" cy="206"/>
            </a:xfrm>
            <a:prstGeom prst="rect">
              <a:avLst/>
            </a:prstGeom>
            <a:noFill/>
            <a:ln w="9525">
              <a:noFill/>
              <a:miter lim="800000"/>
              <a:headEnd/>
              <a:tailEnd/>
            </a:ln>
          </p:spPr>
        </p:pic>
        <p:pic>
          <p:nvPicPr>
            <p:cNvPr id="43027" name="Picture 29" descr="25元件28"/>
            <p:cNvPicPr>
              <a:picLocks noChangeAspect="1" noChangeArrowheads="1"/>
            </p:cNvPicPr>
            <p:nvPr/>
          </p:nvPicPr>
          <p:blipFill>
            <a:blip r:embed="rId23" cstate="print"/>
            <a:srcRect/>
            <a:stretch>
              <a:fillRect/>
            </a:stretch>
          </p:blipFill>
          <p:spPr bwMode="auto">
            <a:xfrm>
              <a:off x="2473" y="2778"/>
              <a:ext cx="295" cy="206"/>
            </a:xfrm>
            <a:prstGeom prst="rect">
              <a:avLst/>
            </a:prstGeom>
            <a:noFill/>
            <a:ln w="9525">
              <a:noFill/>
              <a:miter lim="800000"/>
              <a:headEnd/>
              <a:tailEnd/>
            </a:ln>
          </p:spPr>
        </p:pic>
        <p:sp>
          <p:nvSpPr>
            <p:cNvPr id="43028" name="WordArt 30"/>
            <p:cNvSpPr>
              <a:spLocks noChangeArrowheads="1" noChangeShapeType="1" noTextEdit="1"/>
            </p:cNvSpPr>
            <p:nvPr/>
          </p:nvSpPr>
          <p:spPr bwMode="auto">
            <a:xfrm>
              <a:off x="1020" y="2117"/>
              <a:ext cx="440" cy="189"/>
            </a:xfrm>
            <a:prstGeom prst="rect">
              <a:avLst/>
            </a:prstGeom>
          </p:spPr>
          <p:txBody>
            <a:bodyPr wrap="none" fromWordArt="1">
              <a:prstTxWarp prst="textPlain">
                <a:avLst>
                  <a:gd name="adj" fmla="val 50000"/>
                </a:avLst>
              </a:prstTxWarp>
            </a:bodyPr>
            <a:lstStyle/>
            <a:p>
              <a:r>
                <a:rPr lang="zh-CN" altLang="en-US" sz="3600" kern="10">
                  <a:ln w="9525">
                    <a:solidFill>
                      <a:srgbClr val="000000"/>
                    </a:solidFill>
                    <a:round/>
                    <a:headEnd/>
                    <a:tailEnd/>
                  </a:ln>
                  <a:solidFill>
                    <a:srgbClr val="FFFFFF"/>
                  </a:solidFill>
                  <a:latin typeface="宋体"/>
                  <a:ea typeface="宋体"/>
                </a:rPr>
                <a:t>面向库存生产</a:t>
              </a:r>
            </a:p>
          </p:txBody>
        </p:sp>
        <p:sp>
          <p:nvSpPr>
            <p:cNvPr id="43029" name="WordArt 31"/>
            <p:cNvSpPr>
              <a:spLocks noChangeArrowheads="1" noChangeShapeType="1" noTextEdit="1"/>
            </p:cNvSpPr>
            <p:nvPr/>
          </p:nvSpPr>
          <p:spPr bwMode="auto">
            <a:xfrm>
              <a:off x="1020" y="2571"/>
              <a:ext cx="440" cy="189"/>
            </a:xfrm>
            <a:prstGeom prst="rect">
              <a:avLst/>
            </a:prstGeom>
          </p:spPr>
          <p:txBody>
            <a:bodyPr wrap="none" fromWordArt="1">
              <a:prstTxWarp prst="textPlain">
                <a:avLst>
                  <a:gd name="adj" fmla="val 50000"/>
                </a:avLst>
              </a:prstTxWarp>
            </a:bodyPr>
            <a:lstStyle/>
            <a:p>
              <a:r>
                <a:rPr lang="zh-CN" altLang="en-US" sz="3600" kern="10">
                  <a:ln w="9525">
                    <a:solidFill>
                      <a:srgbClr val="000000"/>
                    </a:solidFill>
                    <a:round/>
                    <a:headEnd/>
                    <a:tailEnd/>
                  </a:ln>
                  <a:solidFill>
                    <a:srgbClr val="FFFFFF"/>
                  </a:solidFill>
                  <a:latin typeface="宋体"/>
                  <a:ea typeface="宋体"/>
                </a:rPr>
                <a:t>预测生产</a:t>
              </a:r>
            </a:p>
          </p:txBody>
        </p:sp>
        <p:sp>
          <p:nvSpPr>
            <p:cNvPr id="43030" name="WordArt 32"/>
            <p:cNvSpPr>
              <a:spLocks noChangeArrowheads="1" noChangeShapeType="1" noTextEdit="1"/>
            </p:cNvSpPr>
            <p:nvPr/>
          </p:nvSpPr>
          <p:spPr bwMode="auto">
            <a:xfrm>
              <a:off x="1020" y="3025"/>
              <a:ext cx="440" cy="189"/>
            </a:xfrm>
            <a:prstGeom prst="rect">
              <a:avLst/>
            </a:prstGeom>
          </p:spPr>
          <p:txBody>
            <a:bodyPr wrap="none" fromWordArt="1">
              <a:prstTxWarp prst="textPlain">
                <a:avLst>
                  <a:gd name="adj" fmla="val 50000"/>
                </a:avLst>
              </a:prstTxWarp>
            </a:bodyPr>
            <a:lstStyle/>
            <a:p>
              <a:r>
                <a:rPr lang="zh-CN" altLang="en-US" sz="3600" kern="10">
                  <a:ln w="9525">
                    <a:solidFill>
                      <a:srgbClr val="000000"/>
                    </a:solidFill>
                    <a:round/>
                    <a:headEnd/>
                    <a:tailEnd/>
                  </a:ln>
                  <a:solidFill>
                    <a:srgbClr val="FFFFFF"/>
                  </a:solidFill>
                  <a:latin typeface="宋体"/>
                  <a:ea typeface="宋体"/>
                </a:rPr>
                <a:t>按单生产</a:t>
              </a:r>
            </a:p>
          </p:txBody>
        </p:sp>
        <p:pic>
          <p:nvPicPr>
            <p:cNvPr id="43031" name="Picture 33" descr="25元件05"/>
            <p:cNvPicPr>
              <a:picLocks noChangeAspect="1" noChangeArrowheads="1"/>
            </p:cNvPicPr>
            <p:nvPr/>
          </p:nvPicPr>
          <p:blipFill>
            <a:blip r:embed="rId26" cstate="print"/>
            <a:srcRect/>
            <a:stretch>
              <a:fillRect/>
            </a:stretch>
          </p:blipFill>
          <p:spPr bwMode="auto">
            <a:xfrm>
              <a:off x="1111" y="2843"/>
              <a:ext cx="175" cy="192"/>
            </a:xfrm>
            <a:prstGeom prst="rect">
              <a:avLst/>
            </a:prstGeom>
            <a:noFill/>
            <a:ln w="9525">
              <a:noFill/>
              <a:miter lim="800000"/>
              <a:headEnd/>
              <a:tailEnd/>
            </a:ln>
          </p:spPr>
        </p:pic>
        <p:pic>
          <p:nvPicPr>
            <p:cNvPr id="43032" name="Picture 34"/>
            <p:cNvPicPr>
              <a:picLocks noChangeAspect="1" noChangeArrowheads="1"/>
            </p:cNvPicPr>
            <p:nvPr/>
          </p:nvPicPr>
          <p:blipFill>
            <a:blip r:embed="rId27" cstate="print"/>
            <a:srcRect/>
            <a:stretch>
              <a:fillRect/>
            </a:stretch>
          </p:blipFill>
          <p:spPr bwMode="auto">
            <a:xfrm>
              <a:off x="3152" y="2614"/>
              <a:ext cx="1406" cy="838"/>
            </a:xfrm>
            <a:prstGeom prst="rect">
              <a:avLst/>
            </a:prstGeom>
            <a:noFill/>
            <a:ln w="9525">
              <a:noFill/>
              <a:miter lim="800000"/>
              <a:headEnd/>
              <a:tailEnd/>
            </a:ln>
          </p:spPr>
        </p:pic>
        <p:pic>
          <p:nvPicPr>
            <p:cNvPr id="43033" name="Picture 35"/>
            <p:cNvPicPr>
              <a:picLocks noChangeAspect="1" noChangeArrowheads="1"/>
            </p:cNvPicPr>
            <p:nvPr/>
          </p:nvPicPr>
          <p:blipFill>
            <a:blip r:embed="rId28" cstate="print"/>
            <a:srcRect/>
            <a:stretch>
              <a:fillRect/>
            </a:stretch>
          </p:blipFill>
          <p:spPr bwMode="auto">
            <a:xfrm>
              <a:off x="3152" y="1529"/>
              <a:ext cx="1361" cy="917"/>
            </a:xfrm>
            <a:prstGeom prst="rect">
              <a:avLst/>
            </a:prstGeom>
            <a:noFill/>
            <a:ln w="9525">
              <a:noFill/>
              <a:miter lim="800000"/>
              <a:headEnd/>
              <a:tailEnd/>
            </a:ln>
          </p:spPr>
        </p:pic>
        <p:pic>
          <p:nvPicPr>
            <p:cNvPr id="43034" name="Picture 36" descr="25元件28"/>
            <p:cNvPicPr>
              <a:picLocks noChangeAspect="1" noChangeArrowheads="1"/>
            </p:cNvPicPr>
            <p:nvPr/>
          </p:nvPicPr>
          <p:blipFill>
            <a:blip r:embed="rId23" cstate="print"/>
            <a:srcRect/>
            <a:stretch>
              <a:fillRect/>
            </a:stretch>
          </p:blipFill>
          <p:spPr bwMode="auto">
            <a:xfrm>
              <a:off x="2562" y="1979"/>
              <a:ext cx="295" cy="206"/>
            </a:xfrm>
            <a:prstGeom prst="rect">
              <a:avLst/>
            </a:prstGeom>
            <a:noFill/>
            <a:ln w="9525">
              <a:noFill/>
              <a:miter lim="800000"/>
              <a:headEnd/>
              <a:tailEnd/>
            </a:ln>
          </p:spPr>
        </p:pic>
      </p:grpSp>
      <p:sp>
        <p:nvSpPr>
          <p:cNvPr id="68611" name="Rectangle 2"/>
          <p:cNvSpPr>
            <a:spLocks noChangeArrowheads="1"/>
          </p:cNvSpPr>
          <p:nvPr/>
        </p:nvSpPr>
        <p:spPr bwMode="auto">
          <a:xfrm>
            <a:off x="571500" y="30163"/>
            <a:ext cx="5602288" cy="579437"/>
          </a:xfrm>
          <a:prstGeom prst="rect">
            <a:avLst/>
          </a:prstGeom>
          <a:noFill/>
          <a:ln w="9525" algn="ctr">
            <a:noFill/>
            <a:miter lim="800000"/>
            <a:headEnd/>
            <a:tailEnd/>
          </a:ln>
        </p:spPr>
        <p:txBody>
          <a:bodyPr anchor="ctr"/>
          <a:lstStyle/>
          <a:p>
            <a:pPr>
              <a:defRPr/>
            </a:pPr>
            <a:endParaRPr lang="zh-CN" altLang="en-US" sz="2800">
              <a:solidFill>
                <a:srgbClr val="C00000"/>
              </a:solidFill>
              <a:latin typeface="微软雅黑"/>
              <a:ea typeface="微软雅黑"/>
            </a:endParaRPr>
          </a:p>
        </p:txBody>
      </p:sp>
      <p:sp>
        <p:nvSpPr>
          <p:cNvPr id="43012" name="标题 38"/>
          <p:cNvSpPr>
            <a:spLocks noGrp="1"/>
          </p:cNvSpPr>
          <p:nvPr>
            <p:ph type="title"/>
          </p:nvPr>
        </p:nvSpPr>
        <p:spPr bwMode="auto">
          <a:prstGeom prst="rect">
            <a:avLst/>
          </a:prstGeom>
          <a:noFill/>
          <a:ln>
            <a:miter lim="800000"/>
            <a:headEnd/>
            <a:tailEnd/>
          </a:ln>
        </p:spPr>
        <p:txBody>
          <a:bodyPr/>
          <a:lstStyle/>
          <a:p>
            <a:r>
              <a:rPr lang="zh-CN" altLang="en-US"/>
              <a:t>服装行业客户的关注</a:t>
            </a:r>
            <a:r>
              <a:rPr lang="zh-CN" altLang="en-US" smtClean="0"/>
              <a:t>点</a:t>
            </a:r>
            <a:r>
              <a:rPr lang="en-US" altLang="zh-CN" smtClean="0"/>
              <a:t>—</a:t>
            </a:r>
            <a:r>
              <a:rPr lang="zh-CN" altLang="en-US" smtClean="0">
                <a:solidFill>
                  <a:srgbClr val="FF0000"/>
                </a:solidFill>
              </a:rPr>
              <a:t>服装行业生产制造业务重点</a:t>
            </a:r>
            <a:br>
              <a:rPr lang="zh-CN" altLang="en-US" smtClean="0">
                <a:solidFill>
                  <a:srgbClr val="FF0000"/>
                </a:solidFill>
              </a:rPr>
            </a:br>
            <a:endParaRPr lang="zh-CN" altLang="en-US" smtClean="0">
              <a:solidFill>
                <a:srgbClr val="FF0000"/>
              </a:solidFill>
            </a:endParaRPr>
          </a:p>
        </p:txBody>
      </p:sp>
      <p:sp>
        <p:nvSpPr>
          <p:cNvPr id="6" name="TextBox 5"/>
          <p:cNvSpPr txBox="1"/>
          <p:nvPr/>
        </p:nvSpPr>
        <p:spPr>
          <a:xfrm>
            <a:off x="5436096" y="5939988"/>
            <a:ext cx="2592288" cy="369332"/>
          </a:xfrm>
          <a:prstGeom prst="rect">
            <a:avLst/>
          </a:prstGeom>
          <a:noFill/>
        </p:spPr>
        <p:txBody>
          <a:bodyPr wrap="square" rtlCol="0">
            <a:spAutoFit/>
          </a:bodyPr>
          <a:lstStyle/>
          <a:p>
            <a:r>
              <a:rPr lang="zh-CN" altLang="en-US" b="1" smtClean="0">
                <a:solidFill>
                  <a:srgbClr val="FF0000"/>
                </a:solidFill>
                <a:latin typeface="Arial" panose="020B0604020202020204" pitchFamily="34" charset="0"/>
              </a:rPr>
              <a:t>服装行业有限排程计划</a:t>
            </a:r>
            <a:endParaRPr lang="zh-CN" altLang="en-US" b="1">
              <a:solidFill>
                <a:srgbClr val="FF0000"/>
              </a:solidFill>
              <a:latin typeface="Arial" panose="020B0604020202020204" pitchFamily="34" charset="0"/>
            </a:endParaRPr>
          </a:p>
        </p:txBody>
      </p:sp>
      <p:sp>
        <p:nvSpPr>
          <p:cNvPr id="7" name="TextBox 6"/>
          <p:cNvSpPr txBox="1"/>
          <p:nvPr/>
        </p:nvSpPr>
        <p:spPr>
          <a:xfrm>
            <a:off x="243258" y="1312796"/>
            <a:ext cx="1937396" cy="923330"/>
          </a:xfrm>
          <a:prstGeom prst="rect">
            <a:avLst/>
          </a:prstGeom>
          <a:noFill/>
        </p:spPr>
        <p:txBody>
          <a:bodyPr wrap="square" rtlCol="0">
            <a:spAutoFit/>
          </a:bodyPr>
          <a:lstStyle/>
          <a:p>
            <a:r>
              <a:rPr lang="zh-CN" altLang="en-US" b="1" smtClean="0">
                <a:solidFill>
                  <a:srgbClr val="FF0000"/>
                </a:solidFill>
                <a:latin typeface="Arial" panose="020B0604020202020204" pitchFamily="34" charset="0"/>
              </a:rPr>
              <a:t>服装行业专用物料清单、工艺路线图</a:t>
            </a:r>
            <a:endParaRPr lang="zh-CN" altLang="en-US" b="1">
              <a:solidFill>
                <a:srgbClr val="FF0000"/>
              </a:solidFill>
              <a:latin typeface="Arial" panose="020B0604020202020204" pitchFamily="34" charset="0"/>
            </a:endParaRPr>
          </a:p>
        </p:txBody>
      </p:sp>
      <p:sp>
        <p:nvSpPr>
          <p:cNvPr id="42" name="TextBox 41"/>
          <p:cNvSpPr txBox="1"/>
          <p:nvPr/>
        </p:nvSpPr>
        <p:spPr>
          <a:xfrm>
            <a:off x="5893621" y="1691207"/>
            <a:ext cx="2041750" cy="369332"/>
          </a:xfrm>
          <a:prstGeom prst="rect">
            <a:avLst/>
          </a:prstGeom>
          <a:noFill/>
        </p:spPr>
        <p:txBody>
          <a:bodyPr wrap="square" rtlCol="0">
            <a:spAutoFit/>
          </a:bodyPr>
          <a:lstStyle/>
          <a:p>
            <a:r>
              <a:rPr lang="zh-CN" altLang="en-US" b="1" smtClean="0">
                <a:solidFill>
                  <a:srgbClr val="FF0000"/>
                </a:solidFill>
                <a:latin typeface="Arial" panose="020B0604020202020204" pitchFamily="34" charset="0"/>
              </a:rPr>
              <a:t>服装行业物料计划</a:t>
            </a:r>
            <a:endParaRPr lang="zh-CN" altLang="en-US" b="1">
              <a:solidFill>
                <a:srgbClr val="FF0000"/>
              </a:solidFill>
              <a:latin typeface="Arial" panose="020B0604020202020204" pitchFamily="34" charset="0"/>
            </a:endParaRPr>
          </a:p>
        </p:txBody>
      </p:sp>
    </p:spTree>
    <p:extLst>
      <p:ext uri="{BB962C8B-B14F-4D97-AF65-F5344CB8AC3E}">
        <p14:creationId xmlns:p14="http://schemas.microsoft.com/office/powerpoint/2010/main" val="266385088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31" name="Picture 11"/>
          <p:cNvPicPr>
            <a:picLocks noChangeAspect="1" noChangeArrowheads="1"/>
          </p:cNvPicPr>
          <p:nvPr/>
        </p:nvPicPr>
        <p:blipFill>
          <a:blip r:embed="rId3" cstate="print"/>
          <a:srcRect t="7767" b="27809"/>
          <a:stretch>
            <a:fillRect/>
          </a:stretch>
        </p:blipFill>
        <p:spPr bwMode="auto">
          <a:xfrm>
            <a:off x="228600" y="2357350"/>
            <a:ext cx="8696325" cy="4424362"/>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70658" name="Rectangle 2"/>
          <p:cNvSpPr>
            <a:spLocks noGrp="1" noChangeArrowheads="1"/>
          </p:cNvSpPr>
          <p:nvPr>
            <p:ph type="title"/>
          </p:nvPr>
        </p:nvSpPr>
        <p:spPr>
          <a:prstGeom prst="rect">
            <a:avLst/>
          </a:prstGeom>
        </p:spPr>
        <p:txBody>
          <a:bodyPr/>
          <a:lstStyle/>
          <a:p>
            <a:pPr algn="l" eaLnBrk="1" hangingPunct="1">
              <a:defRPr/>
            </a:pPr>
            <a:r>
              <a:rPr lang="zh-CN" altLang="en-US" dirty="0" smtClean="0">
                <a:solidFill>
                  <a:srgbClr val="FF0000"/>
                </a:solidFill>
                <a:latin typeface="+mn-ea"/>
                <a:ea typeface="+mn-ea"/>
              </a:rPr>
              <a:t>物料单耗的规范化管理，杜绝浪费</a:t>
            </a:r>
          </a:p>
        </p:txBody>
      </p:sp>
      <p:sp>
        <p:nvSpPr>
          <p:cNvPr id="44038" name="AutoShape 22"/>
          <p:cNvSpPr>
            <a:spLocks noChangeArrowheads="1"/>
          </p:cNvSpPr>
          <p:nvPr/>
        </p:nvSpPr>
        <p:spPr bwMode="auto">
          <a:xfrm>
            <a:off x="5148263" y="981075"/>
            <a:ext cx="3097212" cy="576263"/>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r>
              <a:rPr lang="zh-CN" altLang="en-US" b="1">
                <a:ea typeface="黑体" pitchFamily="2" charset="-122"/>
              </a:rPr>
              <a:t>功能价值点</a:t>
            </a:r>
          </a:p>
        </p:txBody>
      </p:sp>
      <p:sp>
        <p:nvSpPr>
          <p:cNvPr id="44039" name="AutoShape 22"/>
          <p:cNvSpPr>
            <a:spLocks noChangeArrowheads="1"/>
          </p:cNvSpPr>
          <p:nvPr/>
        </p:nvSpPr>
        <p:spPr bwMode="auto">
          <a:xfrm>
            <a:off x="1044575" y="981075"/>
            <a:ext cx="2568575" cy="492125"/>
          </a:xfrm>
          <a:prstGeom prst="roundRect">
            <a:avLst>
              <a:gd name="adj" fmla="val 10088"/>
            </a:avLst>
          </a:prstGeom>
          <a:solidFill>
            <a:srgbClr val="FFFFFF">
              <a:alpha val="67842"/>
            </a:srgbClr>
          </a:solidFill>
          <a:ln w="12700">
            <a:solidFill>
              <a:srgbClr val="FF9900"/>
            </a:solidFill>
            <a:round/>
            <a:headEnd/>
            <a:tailEnd/>
          </a:ln>
        </p:spPr>
        <p:txBody>
          <a:bodyPr anchor="ctr">
            <a:spAutoFit/>
          </a:bodyPr>
          <a:lstStyle/>
          <a:p>
            <a:r>
              <a:rPr lang="zh-CN" altLang="en-US" b="1">
                <a:ea typeface="黑体" pitchFamily="2" charset="-122"/>
              </a:rPr>
              <a:t>现状及难点</a:t>
            </a:r>
          </a:p>
        </p:txBody>
      </p:sp>
      <p:sp>
        <p:nvSpPr>
          <p:cNvPr id="44040" name="Rectangle 13"/>
          <p:cNvSpPr>
            <a:spLocks noChangeArrowheads="1"/>
          </p:cNvSpPr>
          <p:nvPr/>
        </p:nvSpPr>
        <p:spPr bwMode="auto">
          <a:xfrm>
            <a:off x="755650" y="1701800"/>
            <a:ext cx="3095625"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物料耗用无考核标准，用料浪费严重</a:t>
            </a:r>
          </a:p>
        </p:txBody>
      </p:sp>
      <p:sp>
        <p:nvSpPr>
          <p:cNvPr id="44041" name="Rectangle 14"/>
          <p:cNvSpPr>
            <a:spLocks noChangeArrowheads="1"/>
          </p:cNvSpPr>
          <p:nvPr/>
        </p:nvSpPr>
        <p:spPr bwMode="auto">
          <a:xfrm>
            <a:off x="4924425" y="1701800"/>
            <a:ext cx="3536950"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单耗标准化管理，杜绝浪费</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bwMode="auto">
          <a:prstGeom prst="rect">
            <a:avLst/>
          </a:prstGeom>
          <a:noFill/>
          <a:ln>
            <a:miter lim="800000"/>
            <a:headEnd/>
            <a:tailEnd/>
          </a:ln>
        </p:spPr>
        <p:txBody>
          <a:bodyPr/>
          <a:lstStyle/>
          <a:p>
            <a:pPr algn="l" eaLnBrk="1" hangingPunct="1"/>
            <a:r>
              <a:rPr lang="zh-CN" altLang="en-US" dirty="0" smtClean="0">
                <a:solidFill>
                  <a:srgbClr val="FF0000"/>
                </a:solidFill>
                <a:latin typeface="华文中宋" pitchFamily="2" charset="-122"/>
                <a:ea typeface="华文中宋" pitchFamily="2" charset="-122"/>
              </a:rPr>
              <a:t>多种来源，多</a:t>
            </a:r>
            <a:r>
              <a:rPr lang="en-US" altLang="zh-CN" dirty="0" smtClean="0">
                <a:solidFill>
                  <a:srgbClr val="FF0000"/>
                </a:solidFill>
                <a:latin typeface="华文中宋" pitchFamily="2" charset="-122"/>
                <a:ea typeface="华文中宋" pitchFamily="2" charset="-122"/>
              </a:rPr>
              <a:t>BOM</a:t>
            </a:r>
            <a:r>
              <a:rPr lang="zh-CN" altLang="en-US" dirty="0" smtClean="0">
                <a:solidFill>
                  <a:srgbClr val="FF0000"/>
                </a:solidFill>
                <a:latin typeface="华文中宋" pitchFamily="2" charset="-122"/>
                <a:ea typeface="华文中宋" pitchFamily="2" charset="-122"/>
              </a:rPr>
              <a:t>版本展算</a:t>
            </a:r>
          </a:p>
        </p:txBody>
      </p:sp>
      <p:sp>
        <p:nvSpPr>
          <p:cNvPr id="45059" name="AutoShape 22"/>
          <p:cNvSpPr>
            <a:spLocks noChangeArrowheads="1"/>
          </p:cNvSpPr>
          <p:nvPr/>
        </p:nvSpPr>
        <p:spPr bwMode="auto">
          <a:xfrm>
            <a:off x="220663" y="2641600"/>
            <a:ext cx="2160587" cy="576263"/>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pPr algn="ctr"/>
            <a:r>
              <a:rPr lang="zh-CN" altLang="en-US" b="1">
                <a:ea typeface="黑体" pitchFamily="2" charset="-122"/>
              </a:rPr>
              <a:t>功能价值点</a:t>
            </a:r>
          </a:p>
        </p:txBody>
      </p:sp>
      <p:sp>
        <p:nvSpPr>
          <p:cNvPr id="45060" name="AutoShape 22"/>
          <p:cNvSpPr>
            <a:spLocks noChangeArrowheads="1"/>
          </p:cNvSpPr>
          <p:nvPr/>
        </p:nvSpPr>
        <p:spPr bwMode="auto">
          <a:xfrm>
            <a:off x="468313" y="815856"/>
            <a:ext cx="1943100" cy="390763"/>
          </a:xfrm>
          <a:prstGeom prst="roundRect">
            <a:avLst>
              <a:gd name="adj" fmla="val 10088"/>
            </a:avLst>
          </a:prstGeom>
          <a:solidFill>
            <a:srgbClr val="FFFFFF">
              <a:alpha val="67842"/>
            </a:srgbClr>
          </a:solidFill>
          <a:ln w="12700">
            <a:solidFill>
              <a:srgbClr val="FF9900"/>
            </a:solidFill>
            <a:round/>
            <a:headEnd/>
            <a:tailEnd/>
          </a:ln>
        </p:spPr>
        <p:txBody>
          <a:bodyPr anchor="ctr">
            <a:spAutoFit/>
          </a:bodyPr>
          <a:lstStyle/>
          <a:p>
            <a:pPr algn="ctr"/>
            <a:r>
              <a:rPr lang="zh-CN" altLang="en-US" b="1">
                <a:ea typeface="黑体" pitchFamily="2" charset="-122"/>
              </a:rPr>
              <a:t>现状及难点</a:t>
            </a:r>
          </a:p>
        </p:txBody>
      </p:sp>
      <p:sp>
        <p:nvSpPr>
          <p:cNvPr id="45061" name="Text Box 38"/>
          <p:cNvSpPr txBox="1">
            <a:spLocks noChangeArrowheads="1"/>
          </p:cNvSpPr>
          <p:nvPr/>
        </p:nvSpPr>
        <p:spPr bwMode="auto">
          <a:xfrm>
            <a:off x="250825" y="1628775"/>
            <a:ext cx="2736850"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不能准确核算面辅料用量</a:t>
            </a:r>
          </a:p>
        </p:txBody>
      </p:sp>
      <p:sp>
        <p:nvSpPr>
          <p:cNvPr id="45062" name="Text Box 38"/>
          <p:cNvSpPr txBox="1">
            <a:spLocks noChangeArrowheads="1"/>
          </p:cNvSpPr>
          <p:nvPr/>
        </p:nvSpPr>
        <p:spPr bwMode="auto">
          <a:xfrm>
            <a:off x="76200" y="3505200"/>
            <a:ext cx="2843213"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订单的面辅料齐料分析</a:t>
            </a:r>
          </a:p>
        </p:txBody>
      </p:sp>
      <p:pic>
        <p:nvPicPr>
          <p:cNvPr id="19" name="Picture 2"/>
          <p:cNvPicPr>
            <a:picLocks noChangeAspect="1" noChangeArrowheads="1"/>
          </p:cNvPicPr>
          <p:nvPr/>
        </p:nvPicPr>
        <p:blipFill>
          <a:blip r:embed="rId3" cstate="print"/>
          <a:srcRect/>
          <a:stretch>
            <a:fillRect/>
          </a:stretch>
        </p:blipFill>
        <p:spPr bwMode="auto">
          <a:xfrm>
            <a:off x="2817813" y="1265238"/>
            <a:ext cx="6326187" cy="449580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20" name="Picture 4"/>
          <p:cNvPicPr>
            <a:picLocks noChangeAspect="1" noChangeArrowheads="1"/>
          </p:cNvPicPr>
          <p:nvPr/>
        </p:nvPicPr>
        <p:blipFill>
          <a:blip r:embed="rId4" cstate="print"/>
          <a:srcRect/>
          <a:stretch>
            <a:fillRect/>
          </a:stretch>
        </p:blipFill>
        <p:spPr bwMode="auto">
          <a:xfrm>
            <a:off x="8026400" y="1295400"/>
            <a:ext cx="1117600" cy="92075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21" name="Picture 5"/>
          <p:cNvPicPr>
            <a:picLocks noChangeAspect="1" noChangeArrowheads="1"/>
          </p:cNvPicPr>
          <p:nvPr/>
        </p:nvPicPr>
        <p:blipFill>
          <a:blip r:embed="rId5" cstate="print"/>
          <a:srcRect/>
          <a:stretch>
            <a:fillRect/>
          </a:stretch>
        </p:blipFill>
        <p:spPr bwMode="auto">
          <a:xfrm>
            <a:off x="3579813" y="1676400"/>
            <a:ext cx="5319712" cy="3360738"/>
          </a:xfrm>
          <a:prstGeom prst="rect">
            <a:avLst/>
          </a:prstGeom>
          <a:noFill/>
          <a:ln w="9525">
            <a:noFill/>
            <a:miter lim="800000"/>
            <a:headEnd/>
            <a:tailEnd/>
          </a:ln>
          <a:effectLst>
            <a:prstShdw prst="shdw17" dist="17961" dir="2700000">
              <a:schemeClr val="accent1">
                <a:gamma/>
                <a:shade val="60000"/>
                <a:invGamma/>
              </a:schemeClr>
            </a:prstShdw>
          </a:effectLst>
        </p:spPr>
      </p:pic>
      <p:grpSp>
        <p:nvGrpSpPr>
          <p:cNvPr id="2" name="组合 21"/>
          <p:cNvGrpSpPr>
            <a:grpSpLocks/>
          </p:cNvGrpSpPr>
          <p:nvPr/>
        </p:nvGrpSpPr>
        <p:grpSpPr bwMode="auto">
          <a:xfrm>
            <a:off x="4418013" y="1114425"/>
            <a:ext cx="3794125" cy="4646613"/>
            <a:chOff x="2286000" y="990600"/>
            <a:chExt cx="5400675" cy="6057900"/>
          </a:xfrm>
        </p:grpSpPr>
        <p:pic>
          <p:nvPicPr>
            <p:cNvPr id="23" name="Picture 6"/>
            <p:cNvPicPr>
              <a:picLocks noChangeAspect="1" noChangeArrowheads="1"/>
            </p:cNvPicPr>
            <p:nvPr/>
          </p:nvPicPr>
          <p:blipFill>
            <a:blip r:embed="rId6" cstate="print"/>
            <a:srcRect/>
            <a:stretch>
              <a:fillRect/>
            </a:stretch>
          </p:blipFill>
          <p:spPr bwMode="auto">
            <a:xfrm>
              <a:off x="2286000" y="990600"/>
              <a:ext cx="5400675" cy="605790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24" name="Picture 2"/>
            <p:cNvPicPr>
              <a:picLocks noChangeAspect="1" noChangeArrowheads="1"/>
            </p:cNvPicPr>
            <p:nvPr/>
          </p:nvPicPr>
          <p:blipFill>
            <a:blip r:embed="rId7" cstate="print"/>
            <a:srcRect/>
            <a:stretch>
              <a:fillRect/>
            </a:stretch>
          </p:blipFill>
          <p:spPr bwMode="auto">
            <a:xfrm>
              <a:off x="3962695" y="3428661"/>
              <a:ext cx="2356863" cy="1477738"/>
            </a:xfrm>
            <a:prstGeom prst="rect">
              <a:avLst/>
            </a:prstGeom>
            <a:noFill/>
            <a:ln w="9525">
              <a:noFill/>
              <a:miter lim="800000"/>
              <a:headEnd/>
              <a:tailEnd/>
            </a:ln>
            <a:effectLst>
              <a:prstShdw prst="shdw17" dist="17961" dir="2700000">
                <a:schemeClr val="accent1">
                  <a:gamma/>
                  <a:shade val="60000"/>
                  <a:invGamma/>
                </a:schemeClr>
              </a:prstShdw>
            </a:effec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7" name="Picture 9"/>
          <p:cNvPicPr>
            <a:picLocks noChangeAspect="1" noChangeArrowheads="1"/>
          </p:cNvPicPr>
          <p:nvPr/>
        </p:nvPicPr>
        <p:blipFill>
          <a:blip r:embed="rId3" cstate="print"/>
          <a:srcRect/>
          <a:stretch>
            <a:fillRect/>
          </a:stretch>
        </p:blipFill>
        <p:spPr bwMode="auto">
          <a:xfrm>
            <a:off x="914400" y="762000"/>
            <a:ext cx="7315200" cy="5211763"/>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72706" name="标题 1"/>
          <p:cNvSpPr>
            <a:spLocks noGrp="1"/>
          </p:cNvSpPr>
          <p:nvPr>
            <p:ph type="title"/>
          </p:nvPr>
        </p:nvSpPr>
        <p:spPr>
          <a:prstGeom prst="rect">
            <a:avLst/>
          </a:prstGeom>
        </p:spPr>
        <p:txBody>
          <a:bodyPr/>
          <a:lstStyle/>
          <a:p>
            <a:pPr eaLnBrk="1" hangingPunct="1">
              <a:defRPr/>
            </a:pPr>
            <a:r>
              <a:rPr lang="zh-CN" altLang="en-US" smtClean="0">
                <a:latin typeface="+mn-ea"/>
                <a:ea typeface="+mn-ea"/>
              </a:rPr>
              <a:t>齐料展望动态跟进物料信息</a:t>
            </a:r>
          </a:p>
        </p:txBody>
      </p:sp>
      <p:sp>
        <p:nvSpPr>
          <p:cNvPr id="46084" name="AutoShape 3"/>
          <p:cNvSpPr>
            <a:spLocks noChangeArrowheads="1"/>
          </p:cNvSpPr>
          <p:nvPr/>
        </p:nvSpPr>
        <p:spPr bwMode="auto">
          <a:xfrm>
            <a:off x="2057400" y="2286000"/>
            <a:ext cx="4979988" cy="752475"/>
          </a:xfrm>
          <a:prstGeom prst="roundRect">
            <a:avLst>
              <a:gd name="adj" fmla="val 16667"/>
            </a:avLst>
          </a:prstGeom>
          <a:solidFill>
            <a:srgbClr val="FFFFFF">
              <a:alpha val="0"/>
            </a:srgbClr>
          </a:solidFill>
          <a:ln w="28575">
            <a:solidFill>
              <a:srgbClr val="FF0000"/>
            </a:solidFill>
            <a:round/>
            <a:headEnd/>
            <a:tailEnd/>
          </a:ln>
        </p:spPr>
        <p:txBody>
          <a:bodyPr/>
          <a:lstStyle/>
          <a:p>
            <a:endParaRPr lang="zh-CN" altLang="zh-CN"/>
          </a:p>
        </p:txBody>
      </p:sp>
      <p:sp>
        <p:nvSpPr>
          <p:cNvPr id="46086" name="AutoShape 4"/>
          <p:cNvSpPr>
            <a:spLocks noChangeArrowheads="1"/>
          </p:cNvSpPr>
          <p:nvPr/>
        </p:nvSpPr>
        <p:spPr bwMode="auto">
          <a:xfrm>
            <a:off x="228600" y="1676400"/>
            <a:ext cx="1404938" cy="1943100"/>
          </a:xfrm>
          <a:prstGeom prst="wedgeRoundRectCallout">
            <a:avLst>
              <a:gd name="adj1" fmla="val 76401"/>
              <a:gd name="adj2" fmla="val -3181"/>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t>可以按照销售订单、生产订单、预测订单展望</a:t>
            </a:r>
          </a:p>
        </p:txBody>
      </p:sp>
      <p:sp>
        <p:nvSpPr>
          <p:cNvPr id="2" name="AutoShape 5"/>
          <p:cNvSpPr>
            <a:spLocks noChangeArrowheads="1"/>
          </p:cNvSpPr>
          <p:nvPr/>
        </p:nvSpPr>
        <p:spPr bwMode="auto">
          <a:xfrm>
            <a:off x="2667000" y="4038600"/>
            <a:ext cx="5562600" cy="422275"/>
          </a:xfrm>
          <a:prstGeom prst="roundRect">
            <a:avLst>
              <a:gd name="adj" fmla="val 16667"/>
            </a:avLst>
          </a:prstGeom>
          <a:solidFill>
            <a:srgbClr val="FFFFFF">
              <a:alpha val="0"/>
            </a:srgbClr>
          </a:solidFill>
          <a:ln w="28575">
            <a:solidFill>
              <a:srgbClr val="FF0000"/>
            </a:solidFill>
            <a:round/>
            <a:headEnd/>
            <a:tailEnd/>
          </a:ln>
        </p:spPr>
        <p:txBody>
          <a:bodyPr/>
          <a:lstStyle/>
          <a:p>
            <a:endParaRPr lang="zh-CN" altLang="zh-CN"/>
          </a:p>
        </p:txBody>
      </p:sp>
      <p:sp>
        <p:nvSpPr>
          <p:cNvPr id="46088" name="AutoShape 6"/>
          <p:cNvSpPr>
            <a:spLocks noChangeArrowheads="1"/>
          </p:cNvSpPr>
          <p:nvPr/>
        </p:nvSpPr>
        <p:spPr bwMode="auto">
          <a:xfrm>
            <a:off x="152400" y="4038600"/>
            <a:ext cx="1403350" cy="2106613"/>
          </a:xfrm>
          <a:prstGeom prst="wedgeRoundRectCallout">
            <a:avLst>
              <a:gd name="adj1" fmla="val 131751"/>
              <a:gd name="adj2" fmla="val -34695"/>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t>展望面辅料的库存量、可用量、采购量、领料量、短缺量等等</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bwMode="auto">
          <a:prstGeom prst="rect">
            <a:avLst/>
          </a:prstGeom>
          <a:noFill/>
          <a:ln>
            <a:miter lim="800000"/>
            <a:headEnd/>
            <a:tailEnd/>
          </a:ln>
        </p:spPr>
        <p:txBody>
          <a:bodyPr/>
          <a:lstStyle/>
          <a:p>
            <a:pPr algn="l" eaLnBrk="1" hangingPunct="1"/>
            <a:r>
              <a:rPr lang="zh-CN" altLang="en-US" dirty="0" smtClean="0">
                <a:solidFill>
                  <a:srgbClr val="FF0000"/>
                </a:solidFill>
              </a:rPr>
              <a:t>生产任务管理</a:t>
            </a:r>
          </a:p>
        </p:txBody>
      </p:sp>
      <p:pic>
        <p:nvPicPr>
          <p:cNvPr id="154626" name="Picture 2"/>
          <p:cNvPicPr>
            <a:picLocks noChangeAspect="1" noChangeArrowheads="1"/>
          </p:cNvPicPr>
          <p:nvPr/>
        </p:nvPicPr>
        <p:blipFill>
          <a:blip r:embed="rId2" cstate="print"/>
          <a:srcRect l="8036" t="18644" b="5007"/>
          <a:stretch>
            <a:fillRect/>
          </a:stretch>
        </p:blipFill>
        <p:spPr bwMode="auto">
          <a:xfrm>
            <a:off x="2590800" y="1371600"/>
            <a:ext cx="6324600" cy="42672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7108" name="AutoShape 22"/>
          <p:cNvSpPr>
            <a:spLocks noChangeArrowheads="1"/>
          </p:cNvSpPr>
          <p:nvPr/>
        </p:nvSpPr>
        <p:spPr bwMode="auto">
          <a:xfrm>
            <a:off x="76200" y="4038600"/>
            <a:ext cx="2212975" cy="576263"/>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pPr algn="ctr"/>
            <a:r>
              <a:rPr lang="zh-CN" altLang="en-US" b="1">
                <a:ea typeface="黑体" pitchFamily="2" charset="-122"/>
              </a:rPr>
              <a:t>功能价值点</a:t>
            </a:r>
          </a:p>
        </p:txBody>
      </p:sp>
      <p:sp>
        <p:nvSpPr>
          <p:cNvPr id="47109" name="AutoShape 22"/>
          <p:cNvSpPr>
            <a:spLocks noChangeArrowheads="1"/>
          </p:cNvSpPr>
          <p:nvPr/>
        </p:nvSpPr>
        <p:spPr bwMode="auto">
          <a:xfrm>
            <a:off x="288925" y="1176338"/>
            <a:ext cx="1835150" cy="390525"/>
          </a:xfrm>
          <a:prstGeom prst="roundRect">
            <a:avLst>
              <a:gd name="adj" fmla="val 10088"/>
            </a:avLst>
          </a:prstGeom>
          <a:solidFill>
            <a:srgbClr val="FFFFFF">
              <a:alpha val="67842"/>
            </a:srgbClr>
          </a:solidFill>
          <a:ln w="12700">
            <a:solidFill>
              <a:srgbClr val="FF9900"/>
            </a:solidFill>
            <a:round/>
            <a:headEnd/>
            <a:tailEnd/>
          </a:ln>
        </p:spPr>
        <p:txBody>
          <a:bodyPr anchor="ctr">
            <a:spAutoFit/>
          </a:bodyPr>
          <a:lstStyle/>
          <a:p>
            <a:pPr algn="ctr"/>
            <a:r>
              <a:rPr lang="zh-CN" altLang="en-US" b="1">
                <a:ea typeface="黑体" pitchFamily="2" charset="-122"/>
              </a:rPr>
              <a:t>现状及难点</a:t>
            </a:r>
          </a:p>
        </p:txBody>
      </p:sp>
      <p:sp>
        <p:nvSpPr>
          <p:cNvPr id="47110" name="Text Box 38"/>
          <p:cNvSpPr txBox="1">
            <a:spLocks noChangeArrowheads="1"/>
          </p:cNvSpPr>
          <p:nvPr/>
        </p:nvSpPr>
        <p:spPr bwMode="auto">
          <a:xfrm>
            <a:off x="0" y="1773238"/>
            <a:ext cx="2468563" cy="369887"/>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多级计划管理</a:t>
            </a:r>
          </a:p>
        </p:txBody>
      </p:sp>
      <p:sp>
        <p:nvSpPr>
          <p:cNvPr id="47111" name="Text Box 38"/>
          <p:cNvSpPr txBox="1">
            <a:spLocks noChangeArrowheads="1"/>
          </p:cNvSpPr>
          <p:nvPr/>
        </p:nvSpPr>
        <p:spPr bwMode="auto">
          <a:xfrm>
            <a:off x="107950" y="4868863"/>
            <a:ext cx="2330450" cy="646112"/>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适应多级计划合理化，保障准确交付</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714" y="152486"/>
            <a:ext cx="7391422" cy="424717"/>
          </a:xfrm>
          <a:prstGeom prst="rect">
            <a:avLst/>
          </a:prstGeom>
        </p:spPr>
        <p:txBody>
          <a:bodyPr/>
          <a:lstStyle/>
          <a:p>
            <a:pPr eaLnBrk="1" hangingPunct="1"/>
            <a:r>
              <a:rPr lang="zh-CN" sz="2800">
                <a:effectLst>
                  <a:outerShdw blurRad="38100" dist="38100" dir="2700000" algn="tl">
                    <a:srgbClr val="C0C0C0"/>
                  </a:outerShdw>
                </a:effectLst>
              </a:rPr>
              <a:t>服装行业分类</a:t>
            </a:r>
          </a:p>
        </p:txBody>
      </p:sp>
      <p:sp>
        <p:nvSpPr>
          <p:cNvPr id="16387" name="Rectangle 3"/>
          <p:cNvSpPr>
            <a:spLocks noGrp="1" noChangeArrowheads="1"/>
          </p:cNvSpPr>
          <p:nvPr>
            <p:ph type="body" idx="4294967295"/>
          </p:nvPr>
        </p:nvSpPr>
        <p:spPr>
          <a:xfrm>
            <a:off x="914400" y="704850"/>
            <a:ext cx="8229600" cy="5676900"/>
          </a:xfrm>
          <a:prstGeom prst="rect">
            <a:avLst/>
          </a:prstGeom>
        </p:spPr>
        <p:txBody>
          <a:bodyPr/>
          <a:lstStyle/>
          <a:p>
            <a:pPr eaLnBrk="1" hangingPunct="1"/>
            <a:r>
              <a:rPr lang="zh-CN" smtClean="0"/>
              <a:t>正装（西服、衬衫、工作服等）</a:t>
            </a:r>
          </a:p>
          <a:p>
            <a:pPr lvl="1" eaLnBrk="1" hangingPunct="1"/>
            <a:r>
              <a:rPr lang="zh-CN" smtClean="0"/>
              <a:t>难度系数小</a:t>
            </a:r>
          </a:p>
          <a:p>
            <a:pPr eaLnBrk="1" hangingPunct="1"/>
            <a:r>
              <a:rPr lang="zh-CN" smtClean="0"/>
              <a:t>休闲装（</a:t>
            </a:r>
            <a:r>
              <a:rPr lang="en-US" altLang="zh-CN" smtClean="0"/>
              <a:t>T</a:t>
            </a:r>
            <a:r>
              <a:rPr lang="zh-CN" smtClean="0"/>
              <a:t>恤、风衣等）</a:t>
            </a:r>
          </a:p>
          <a:p>
            <a:pPr lvl="1" eaLnBrk="1" hangingPunct="1"/>
            <a:r>
              <a:rPr lang="zh-CN" smtClean="0"/>
              <a:t>难度系数中</a:t>
            </a:r>
          </a:p>
          <a:p>
            <a:pPr eaLnBrk="1" hangingPunct="1"/>
            <a:r>
              <a:rPr lang="zh-CN" smtClean="0"/>
              <a:t>时装（礼服、婚纱、套群等）</a:t>
            </a:r>
          </a:p>
          <a:p>
            <a:pPr lvl="1" eaLnBrk="1" hangingPunct="1"/>
            <a:r>
              <a:rPr lang="zh-CN" smtClean="0"/>
              <a:t>难度系数大</a:t>
            </a:r>
          </a:p>
          <a:p>
            <a:pPr eaLnBrk="1" hangingPunct="1"/>
            <a:r>
              <a:rPr lang="zh-CN" smtClean="0"/>
              <a:t>内衣（胸杯、文胸、背心、内裤等）</a:t>
            </a:r>
          </a:p>
          <a:p>
            <a:pPr lvl="1" eaLnBrk="1" hangingPunct="1"/>
            <a:r>
              <a:rPr lang="zh-CN" smtClean="0"/>
              <a:t>难度系数中</a:t>
            </a:r>
          </a:p>
          <a:p>
            <a:pPr eaLnBrk="1" hangingPunct="1"/>
            <a:r>
              <a:rPr lang="zh-CN" smtClean="0"/>
              <a:t>毛衫（毛衣等）</a:t>
            </a:r>
          </a:p>
          <a:p>
            <a:pPr eaLnBrk="1" hangingPunct="1"/>
            <a:r>
              <a:rPr lang="zh-CN" smtClean="0"/>
              <a:t>羽绒（羽绒服、毛绒玩具等）</a:t>
            </a:r>
          </a:p>
          <a:p>
            <a:pPr eaLnBrk="1" hangingPunct="1"/>
            <a:r>
              <a:rPr lang="zh-CN" smtClean="0"/>
              <a:t>鞋帽（鞋、帽、袜等）</a:t>
            </a:r>
          </a:p>
        </p:txBody>
      </p:sp>
    </p:spTree>
    <p:extLst>
      <p:ext uri="{BB962C8B-B14F-4D97-AF65-F5344CB8AC3E}">
        <p14:creationId xmlns:p14="http://schemas.microsoft.com/office/powerpoint/2010/main" val="718643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srcRect l="7106"/>
          <a:stretch>
            <a:fillRect/>
          </a:stretch>
        </p:blipFill>
        <p:spPr bwMode="auto">
          <a:xfrm>
            <a:off x="2743200" y="1219200"/>
            <a:ext cx="6324600" cy="48768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8131" name="Rectangle 8"/>
          <p:cNvSpPr>
            <a:spLocks noGrp="1" noChangeArrowheads="1"/>
          </p:cNvSpPr>
          <p:nvPr>
            <p:ph type="title"/>
          </p:nvPr>
        </p:nvSpPr>
        <p:spPr bwMode="auto">
          <a:prstGeom prst="rect">
            <a:avLst/>
          </a:prstGeom>
          <a:noFill/>
          <a:ln>
            <a:miter lim="800000"/>
            <a:headEnd/>
            <a:tailEnd/>
          </a:ln>
        </p:spPr>
        <p:txBody>
          <a:bodyPr/>
          <a:lstStyle/>
          <a:p>
            <a:pPr algn="l" eaLnBrk="1" hangingPunct="1"/>
            <a:r>
              <a:rPr lang="zh-CN" altLang="en-US" dirty="0" smtClean="0">
                <a:solidFill>
                  <a:srgbClr val="FF0000"/>
                </a:solidFill>
              </a:rPr>
              <a:t>可视化排程</a:t>
            </a:r>
          </a:p>
        </p:txBody>
      </p:sp>
      <p:sp>
        <p:nvSpPr>
          <p:cNvPr id="48132" name="AutoShape 12"/>
          <p:cNvSpPr>
            <a:spLocks noChangeArrowheads="1"/>
          </p:cNvSpPr>
          <p:nvPr/>
        </p:nvSpPr>
        <p:spPr bwMode="auto">
          <a:xfrm>
            <a:off x="2819400" y="4289425"/>
            <a:ext cx="6096000" cy="1196975"/>
          </a:xfrm>
          <a:prstGeom prst="roundRect">
            <a:avLst>
              <a:gd name="adj" fmla="val 16667"/>
            </a:avLst>
          </a:prstGeom>
          <a:solidFill>
            <a:srgbClr val="FFFFFF">
              <a:alpha val="0"/>
            </a:srgbClr>
          </a:solidFill>
          <a:ln w="28575">
            <a:solidFill>
              <a:srgbClr val="FF0000"/>
            </a:solidFill>
            <a:round/>
            <a:headEnd/>
            <a:tailEnd/>
          </a:ln>
        </p:spPr>
        <p:txBody>
          <a:bodyPr/>
          <a:lstStyle/>
          <a:p>
            <a:endParaRPr lang="zh-CN" altLang="zh-CN"/>
          </a:p>
        </p:txBody>
      </p:sp>
      <p:sp>
        <p:nvSpPr>
          <p:cNvPr id="54280" name="AutoShape 13"/>
          <p:cNvSpPr>
            <a:spLocks noChangeArrowheads="1"/>
          </p:cNvSpPr>
          <p:nvPr/>
        </p:nvSpPr>
        <p:spPr bwMode="auto">
          <a:xfrm>
            <a:off x="4191000" y="2438400"/>
            <a:ext cx="1524000" cy="1697038"/>
          </a:xfrm>
          <a:prstGeom prst="wedgeRoundRectCallout">
            <a:avLst>
              <a:gd name="adj1" fmla="val -69838"/>
              <a:gd name="adj2" fmla="val 52713"/>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t>可视化排程，动态掌握生产线负荷，了解产能负载</a:t>
            </a:r>
          </a:p>
        </p:txBody>
      </p:sp>
      <p:sp>
        <p:nvSpPr>
          <p:cNvPr id="25675" name="AutoShape 75"/>
          <p:cNvSpPr>
            <a:spLocks noChangeArrowheads="1"/>
          </p:cNvSpPr>
          <p:nvPr/>
        </p:nvSpPr>
        <p:spPr bwMode="auto">
          <a:xfrm>
            <a:off x="6623050" y="2357438"/>
            <a:ext cx="2520950" cy="2376487"/>
          </a:xfrm>
          <a:prstGeom prst="irregularSeal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r>
              <a:rPr lang="zh-CN" altLang="en-US" b="1">
                <a:solidFill>
                  <a:srgbClr val="FFFF00"/>
                </a:solidFill>
              </a:rPr>
              <a:t>由计算机来</a:t>
            </a:r>
          </a:p>
          <a:p>
            <a:pPr>
              <a:defRPr/>
            </a:pPr>
            <a:r>
              <a:rPr lang="zh-CN" altLang="en-US" b="1">
                <a:solidFill>
                  <a:srgbClr val="FFFF00"/>
                </a:solidFill>
              </a:rPr>
              <a:t>辅助平衡产能</a:t>
            </a:r>
          </a:p>
        </p:txBody>
      </p:sp>
      <p:sp>
        <p:nvSpPr>
          <p:cNvPr id="48135" name="AutoShape 22"/>
          <p:cNvSpPr>
            <a:spLocks noChangeArrowheads="1"/>
          </p:cNvSpPr>
          <p:nvPr/>
        </p:nvSpPr>
        <p:spPr bwMode="auto">
          <a:xfrm>
            <a:off x="76200" y="4038600"/>
            <a:ext cx="2212975" cy="576263"/>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pPr algn="ctr"/>
            <a:r>
              <a:rPr lang="zh-CN" altLang="en-US" b="1">
                <a:ea typeface="黑体" pitchFamily="2" charset="-122"/>
              </a:rPr>
              <a:t>功能价值点</a:t>
            </a:r>
          </a:p>
        </p:txBody>
      </p:sp>
      <p:sp>
        <p:nvSpPr>
          <p:cNvPr id="48136" name="AutoShape 22"/>
          <p:cNvSpPr>
            <a:spLocks noChangeArrowheads="1"/>
          </p:cNvSpPr>
          <p:nvPr/>
        </p:nvSpPr>
        <p:spPr bwMode="auto">
          <a:xfrm>
            <a:off x="288925" y="1176338"/>
            <a:ext cx="1835150" cy="390525"/>
          </a:xfrm>
          <a:prstGeom prst="roundRect">
            <a:avLst>
              <a:gd name="adj" fmla="val 10088"/>
            </a:avLst>
          </a:prstGeom>
          <a:solidFill>
            <a:srgbClr val="FFFFFF">
              <a:alpha val="67842"/>
            </a:srgbClr>
          </a:solidFill>
          <a:ln w="12700">
            <a:solidFill>
              <a:srgbClr val="FF9900"/>
            </a:solidFill>
            <a:round/>
            <a:headEnd/>
            <a:tailEnd/>
          </a:ln>
        </p:spPr>
        <p:txBody>
          <a:bodyPr anchor="ctr">
            <a:spAutoFit/>
          </a:bodyPr>
          <a:lstStyle/>
          <a:p>
            <a:pPr algn="ctr"/>
            <a:r>
              <a:rPr lang="zh-CN" altLang="en-US" b="1">
                <a:ea typeface="黑体" pitchFamily="2" charset="-122"/>
              </a:rPr>
              <a:t>现状及难点</a:t>
            </a:r>
          </a:p>
        </p:txBody>
      </p:sp>
      <p:sp>
        <p:nvSpPr>
          <p:cNvPr id="48137" name="Text Box 38"/>
          <p:cNvSpPr txBox="1">
            <a:spLocks noChangeArrowheads="1"/>
          </p:cNvSpPr>
          <p:nvPr/>
        </p:nvSpPr>
        <p:spPr bwMode="auto">
          <a:xfrm>
            <a:off x="0" y="1773238"/>
            <a:ext cx="2468563" cy="1187450"/>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排产计划赶不上变化，交付无保障</a:t>
            </a:r>
          </a:p>
        </p:txBody>
      </p:sp>
      <p:sp>
        <p:nvSpPr>
          <p:cNvPr id="48138" name="Text Box 38"/>
          <p:cNvSpPr txBox="1">
            <a:spLocks noChangeArrowheads="1"/>
          </p:cNvSpPr>
          <p:nvPr/>
        </p:nvSpPr>
        <p:spPr bwMode="auto">
          <a:xfrm>
            <a:off x="107950" y="4868863"/>
            <a:ext cx="2417763"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排产合理化，保障准确交付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675"/>
                                        </p:tgtEl>
                                        <p:attrNameLst>
                                          <p:attrName>style.visibility</p:attrName>
                                        </p:attrNameLst>
                                      </p:cBhvr>
                                      <p:to>
                                        <p:strVal val="visible"/>
                                      </p:to>
                                    </p:set>
                                    <p:anim calcmode="lin" valueType="num">
                                      <p:cBhvr additive="base">
                                        <p:cTn id="7" dur="500" fill="hold"/>
                                        <p:tgtEl>
                                          <p:spTgt spid="25675"/>
                                        </p:tgtEl>
                                        <p:attrNameLst>
                                          <p:attrName>ppt_x</p:attrName>
                                        </p:attrNameLst>
                                      </p:cBhvr>
                                      <p:tavLst>
                                        <p:tav tm="0">
                                          <p:val>
                                            <p:strVal val="1+#ppt_w/2"/>
                                          </p:val>
                                        </p:tav>
                                        <p:tav tm="100000">
                                          <p:val>
                                            <p:strVal val="#ppt_x"/>
                                          </p:val>
                                        </p:tav>
                                      </p:tavLst>
                                    </p:anim>
                                    <p:anim calcmode="lin" valueType="num">
                                      <p:cBhvr additive="base">
                                        <p:cTn id="8" dur="500" fill="hold"/>
                                        <p:tgtEl>
                                          <p:spTgt spid="256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7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6"/>
          <p:cNvSpPr>
            <a:spLocks noGrp="1" noChangeArrowheads="1"/>
          </p:cNvSpPr>
          <p:nvPr>
            <p:ph type="title"/>
          </p:nvPr>
        </p:nvSpPr>
        <p:spPr bwMode="auto">
          <a:prstGeom prst="rect">
            <a:avLst/>
          </a:prstGeom>
          <a:noFill/>
          <a:ln>
            <a:miter lim="800000"/>
            <a:headEnd/>
            <a:tailEnd/>
          </a:ln>
        </p:spPr>
        <p:txBody>
          <a:bodyPr>
            <a:spAutoFit/>
          </a:bodyPr>
          <a:lstStyle/>
          <a:p>
            <a:pPr algn="l" eaLnBrk="1" hangingPunct="1"/>
            <a:r>
              <a:rPr lang="zh-CN" altLang="en-US" dirty="0" smtClean="0">
                <a:solidFill>
                  <a:srgbClr val="FF0000"/>
                </a:solidFill>
              </a:rPr>
              <a:t>中国服装企业最佳经营管理平台</a:t>
            </a:r>
            <a:r>
              <a:rPr lang="en-US" altLang="zh-CN" dirty="0" smtClean="0">
                <a:solidFill>
                  <a:srgbClr val="FF0000"/>
                </a:solidFill>
              </a:rPr>
              <a:t>-</a:t>
            </a:r>
            <a:r>
              <a:rPr lang="zh-CN" altLang="en-US" dirty="0" smtClean="0">
                <a:solidFill>
                  <a:srgbClr val="FF0000"/>
                </a:solidFill>
              </a:rPr>
              <a:t>物流业务解决方案</a:t>
            </a:r>
          </a:p>
        </p:txBody>
      </p:sp>
      <p:sp>
        <p:nvSpPr>
          <p:cNvPr id="84" name="AutoShape 4"/>
          <p:cNvSpPr>
            <a:spLocks noChangeArrowheads="1"/>
          </p:cNvSpPr>
          <p:nvPr/>
        </p:nvSpPr>
        <p:spPr bwMode="auto">
          <a:xfrm>
            <a:off x="4787900" y="3357563"/>
            <a:ext cx="1143000" cy="1366837"/>
          </a:xfrm>
          <a:prstGeom prst="roundRect">
            <a:avLst>
              <a:gd name="adj" fmla="val 16667"/>
            </a:avLst>
          </a:prstGeom>
          <a:solidFill>
            <a:srgbClr val="FFFFFF">
              <a:alpha val="0"/>
            </a:srgbClr>
          </a:solidFill>
          <a:ln w="28575">
            <a:solidFill>
              <a:srgbClr val="FF0000"/>
            </a:solidFill>
            <a:round/>
            <a:headEnd/>
            <a:tailEnd/>
          </a:ln>
        </p:spPr>
        <p:txBody>
          <a:bodyPr/>
          <a:lstStyle/>
          <a:p>
            <a:endParaRPr lang="zh-CN" altLang="zh-CN"/>
          </a:p>
        </p:txBody>
      </p:sp>
      <p:graphicFrame>
        <p:nvGraphicFramePr>
          <p:cNvPr id="1026" name="Object 4"/>
          <p:cNvGraphicFramePr>
            <a:graphicFrameLocks noChangeAspect="1"/>
          </p:cNvGraphicFramePr>
          <p:nvPr/>
        </p:nvGraphicFramePr>
        <p:xfrm>
          <a:off x="827088" y="692150"/>
          <a:ext cx="7200900" cy="5880100"/>
        </p:xfrm>
        <a:graphic>
          <a:graphicData uri="http://schemas.openxmlformats.org/presentationml/2006/ole">
            <mc:AlternateContent xmlns:mc="http://schemas.openxmlformats.org/markup-compatibility/2006">
              <mc:Choice xmlns:v="urn:schemas-microsoft-com:vml" Requires="v">
                <p:oleObj spid="_x0000_s72727" name="Visio" r:id="rId4" imgW="7543190" imgH="7128053" progId="Visio.Drawing.11">
                  <p:embed/>
                </p:oleObj>
              </mc:Choice>
              <mc:Fallback>
                <p:oleObj name="Visio" r:id="rId4" imgW="7543190" imgH="712805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White">
                      <a:xfrm>
                        <a:off x="827088" y="692150"/>
                        <a:ext cx="7200900" cy="5880100"/>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alpha val="20000"/>
                                  </a:schemeClr>
                                </a:gs>
                              </a:gsLst>
                              <a:path path="shape">
                                <a:fillToRect l="50000" t="50000" r="50000" b="50000"/>
                              </a:path>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4"/>
                                        </p:tgtEl>
                                      </p:cBhvr>
                                    </p:animEffect>
                                    <p:animScale>
                                      <p:cBhvr>
                                        <p:cTn id="7" dur="250" autoRev="1" fill="hold"/>
                                        <p:tgtEl>
                                          <p:spTgt spid="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prstGeom prst="rect">
            <a:avLst/>
          </a:prstGeom>
          <a:noFill/>
          <a:ln>
            <a:miter lim="800000"/>
            <a:headEnd/>
            <a:tailEnd/>
          </a:ln>
        </p:spPr>
        <p:txBody>
          <a:bodyPr>
            <a:spAutoFit/>
          </a:bodyPr>
          <a:lstStyle/>
          <a:p>
            <a:pPr algn="l" eaLnBrk="1" hangingPunct="1"/>
            <a:r>
              <a:rPr lang="zh-CN" altLang="en-US" smtClean="0">
                <a:solidFill>
                  <a:srgbClr val="FF0000"/>
                </a:solidFill>
              </a:rPr>
              <a:t>供应商、委外商管理</a:t>
            </a:r>
          </a:p>
        </p:txBody>
      </p:sp>
      <p:pic>
        <p:nvPicPr>
          <p:cNvPr id="1276945" name="Picture 17"/>
          <p:cNvPicPr>
            <a:picLocks noChangeAspect="1" noChangeArrowheads="1"/>
          </p:cNvPicPr>
          <p:nvPr/>
        </p:nvPicPr>
        <p:blipFill>
          <a:blip r:embed="rId2" cstate="print"/>
          <a:srcRect/>
          <a:stretch>
            <a:fillRect/>
          </a:stretch>
        </p:blipFill>
        <p:spPr bwMode="auto">
          <a:xfrm>
            <a:off x="762000" y="1905000"/>
            <a:ext cx="8143875" cy="4800600"/>
          </a:xfrm>
          <a:prstGeom prst="rect">
            <a:avLst/>
          </a:prstGeom>
          <a:noFill/>
          <a:ln w="9525" algn="ctr">
            <a:noFill/>
            <a:miter lim="800000"/>
            <a:headEnd/>
            <a:tailEnd/>
          </a:ln>
        </p:spPr>
      </p:pic>
      <p:sp>
        <p:nvSpPr>
          <p:cNvPr id="50180" name="AutoShape 22"/>
          <p:cNvSpPr>
            <a:spLocks noChangeArrowheads="1"/>
          </p:cNvSpPr>
          <p:nvPr/>
        </p:nvSpPr>
        <p:spPr bwMode="auto">
          <a:xfrm>
            <a:off x="5146675" y="719138"/>
            <a:ext cx="3097213" cy="576262"/>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pPr algn="ctr"/>
            <a:r>
              <a:rPr lang="zh-CN" altLang="en-US" b="1"/>
              <a:t>功能价值点</a:t>
            </a:r>
          </a:p>
        </p:txBody>
      </p:sp>
      <p:sp>
        <p:nvSpPr>
          <p:cNvPr id="50181" name="AutoShape 22"/>
          <p:cNvSpPr>
            <a:spLocks noChangeArrowheads="1"/>
          </p:cNvSpPr>
          <p:nvPr/>
        </p:nvSpPr>
        <p:spPr bwMode="auto">
          <a:xfrm>
            <a:off x="1042988" y="769938"/>
            <a:ext cx="2568575" cy="390525"/>
          </a:xfrm>
          <a:prstGeom prst="roundRect">
            <a:avLst>
              <a:gd name="adj" fmla="val 10088"/>
            </a:avLst>
          </a:prstGeom>
          <a:solidFill>
            <a:srgbClr val="FFFFFF">
              <a:alpha val="67842"/>
            </a:srgbClr>
          </a:solidFill>
          <a:ln w="12700">
            <a:solidFill>
              <a:srgbClr val="FF9900"/>
            </a:solidFill>
            <a:round/>
            <a:headEnd/>
            <a:tailEnd/>
          </a:ln>
        </p:spPr>
        <p:txBody>
          <a:bodyPr anchor="ctr">
            <a:spAutoFit/>
          </a:bodyPr>
          <a:lstStyle/>
          <a:p>
            <a:pPr algn="ctr"/>
            <a:r>
              <a:rPr lang="zh-CN" altLang="en-US" b="1"/>
              <a:t>现状及难点</a:t>
            </a:r>
          </a:p>
        </p:txBody>
      </p:sp>
      <p:sp>
        <p:nvSpPr>
          <p:cNvPr id="50182" name="Rectangle 18"/>
          <p:cNvSpPr>
            <a:spLocks noChangeArrowheads="1"/>
          </p:cNvSpPr>
          <p:nvPr/>
        </p:nvSpPr>
        <p:spPr bwMode="auto">
          <a:xfrm>
            <a:off x="539750" y="1235075"/>
            <a:ext cx="3600450"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采购价格无法控制和追溯，导致物料成本不合理</a:t>
            </a:r>
          </a:p>
        </p:txBody>
      </p:sp>
      <p:sp>
        <p:nvSpPr>
          <p:cNvPr id="50183" name="Rectangle 19"/>
          <p:cNvSpPr>
            <a:spLocks noChangeArrowheads="1"/>
          </p:cNvSpPr>
          <p:nvPr/>
        </p:nvSpPr>
        <p:spPr bwMode="auto">
          <a:xfrm>
            <a:off x="4787900" y="1311275"/>
            <a:ext cx="3536950"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供应商询价议价，控制采购成本</a:t>
            </a:r>
          </a:p>
        </p:txBody>
      </p:sp>
      <p:pic>
        <p:nvPicPr>
          <p:cNvPr id="68622" name="Picture 14" descr="E:\Rdfsnap\Unsaved\未保存截图_118.bmp"/>
          <p:cNvPicPr>
            <a:picLocks noChangeAspect="1" noChangeArrowheads="1"/>
          </p:cNvPicPr>
          <p:nvPr/>
        </p:nvPicPr>
        <p:blipFill>
          <a:blip r:embed="rId3" cstate="print"/>
          <a:srcRect/>
          <a:stretch>
            <a:fillRect/>
          </a:stretch>
        </p:blipFill>
        <p:spPr bwMode="auto">
          <a:xfrm>
            <a:off x="685800" y="1676400"/>
            <a:ext cx="6781800" cy="4706938"/>
          </a:xfrm>
          <a:prstGeom prst="rect">
            <a:avLst/>
          </a:prstGeom>
          <a:noFill/>
          <a:ln w="9525">
            <a:noFill/>
            <a:miter lim="800000"/>
            <a:headEnd/>
            <a:tailEnd/>
          </a:ln>
        </p:spPr>
      </p:pic>
      <p:pic>
        <p:nvPicPr>
          <p:cNvPr id="16" name="Picture 2"/>
          <p:cNvPicPr>
            <a:picLocks noChangeAspect="1" noChangeArrowheads="1"/>
          </p:cNvPicPr>
          <p:nvPr/>
        </p:nvPicPr>
        <p:blipFill>
          <a:blip r:embed="rId4" cstate="print"/>
          <a:srcRect t="16121"/>
          <a:stretch>
            <a:fillRect/>
          </a:stretch>
        </p:blipFill>
        <p:spPr bwMode="auto">
          <a:xfrm>
            <a:off x="533400" y="1828800"/>
            <a:ext cx="7772400" cy="4757738"/>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276942" name="Picture 14"/>
          <p:cNvPicPr>
            <a:picLocks noChangeAspect="1" noChangeArrowheads="1"/>
          </p:cNvPicPr>
          <p:nvPr/>
        </p:nvPicPr>
        <p:blipFill>
          <a:blip r:embed="rId5" cstate="print"/>
          <a:srcRect/>
          <a:stretch>
            <a:fillRect/>
          </a:stretch>
        </p:blipFill>
        <p:spPr bwMode="auto">
          <a:xfrm>
            <a:off x="533400" y="1676400"/>
            <a:ext cx="8297863" cy="4800600"/>
          </a:xfrm>
          <a:prstGeom prst="rect">
            <a:avLst/>
          </a:prstGeom>
          <a:noFill/>
          <a:ln w="12700" algn="ctr">
            <a:noFill/>
            <a:miter lim="800000"/>
            <a:headEnd/>
            <a:tailEnd/>
          </a:ln>
        </p:spPr>
      </p:pic>
      <p:pic>
        <p:nvPicPr>
          <p:cNvPr id="1276943" name="Picture 15"/>
          <p:cNvPicPr>
            <a:picLocks noChangeAspect="1" noChangeArrowheads="1"/>
          </p:cNvPicPr>
          <p:nvPr/>
        </p:nvPicPr>
        <p:blipFill>
          <a:blip r:embed="rId6" cstate="print"/>
          <a:srcRect/>
          <a:stretch>
            <a:fillRect/>
          </a:stretch>
        </p:blipFill>
        <p:spPr bwMode="auto">
          <a:xfrm>
            <a:off x="533400" y="1944688"/>
            <a:ext cx="8153400" cy="4913312"/>
          </a:xfrm>
          <a:prstGeom prst="rect">
            <a:avLst/>
          </a:prstGeom>
          <a:noFill/>
          <a:ln w="12700" algn="ctr">
            <a:noFill/>
            <a:miter lim="800000"/>
            <a:headEnd/>
            <a:tailEnd/>
          </a:ln>
        </p:spPr>
      </p:pic>
      <p:pic>
        <p:nvPicPr>
          <p:cNvPr id="14" name="Picture 2"/>
          <p:cNvPicPr>
            <a:picLocks noChangeAspect="1" noChangeArrowheads="1"/>
          </p:cNvPicPr>
          <p:nvPr/>
        </p:nvPicPr>
        <p:blipFill>
          <a:blip r:embed="rId7" cstate="print"/>
          <a:srcRect/>
          <a:stretch>
            <a:fillRect/>
          </a:stretch>
        </p:blipFill>
        <p:spPr bwMode="auto">
          <a:xfrm>
            <a:off x="609600" y="1676400"/>
            <a:ext cx="7327900" cy="501967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276945"/>
                                        </p:tgtEl>
                                        <p:attrNameLst>
                                          <p:attrName>style.visibility</p:attrName>
                                        </p:attrNameLst>
                                      </p:cBhvr>
                                      <p:to>
                                        <p:strVal val="visible"/>
                                      </p:to>
                                    </p:set>
                                    <p:anim calcmode="lin" valueType="num">
                                      <p:cBhvr>
                                        <p:cTn id="7" dur="500" fill="hold"/>
                                        <p:tgtEl>
                                          <p:spTgt spid="1276945"/>
                                        </p:tgtEl>
                                        <p:attrNameLst>
                                          <p:attrName>ppt_x</p:attrName>
                                        </p:attrNameLst>
                                      </p:cBhvr>
                                      <p:tavLst>
                                        <p:tav tm="0">
                                          <p:val>
                                            <p:strVal val="#ppt_x-#ppt_w/2"/>
                                          </p:val>
                                        </p:tav>
                                        <p:tav tm="100000">
                                          <p:val>
                                            <p:strVal val="#ppt_x"/>
                                          </p:val>
                                        </p:tav>
                                      </p:tavLst>
                                    </p:anim>
                                    <p:anim calcmode="lin" valueType="num">
                                      <p:cBhvr>
                                        <p:cTn id="8" dur="500" fill="hold"/>
                                        <p:tgtEl>
                                          <p:spTgt spid="1276945"/>
                                        </p:tgtEl>
                                        <p:attrNameLst>
                                          <p:attrName>ppt_y</p:attrName>
                                        </p:attrNameLst>
                                      </p:cBhvr>
                                      <p:tavLst>
                                        <p:tav tm="0">
                                          <p:val>
                                            <p:strVal val="#ppt_y"/>
                                          </p:val>
                                        </p:tav>
                                        <p:tav tm="100000">
                                          <p:val>
                                            <p:strVal val="#ppt_y"/>
                                          </p:val>
                                        </p:tav>
                                      </p:tavLst>
                                    </p:anim>
                                    <p:anim calcmode="lin" valueType="num">
                                      <p:cBhvr>
                                        <p:cTn id="9" dur="500" fill="hold"/>
                                        <p:tgtEl>
                                          <p:spTgt spid="1276945"/>
                                        </p:tgtEl>
                                        <p:attrNameLst>
                                          <p:attrName>ppt_w</p:attrName>
                                        </p:attrNameLst>
                                      </p:cBhvr>
                                      <p:tavLst>
                                        <p:tav tm="0">
                                          <p:val>
                                            <p:fltVal val="0"/>
                                          </p:val>
                                        </p:tav>
                                        <p:tav tm="100000">
                                          <p:val>
                                            <p:strVal val="#ppt_w"/>
                                          </p:val>
                                        </p:tav>
                                      </p:tavLst>
                                    </p:anim>
                                    <p:anim calcmode="lin" valueType="num">
                                      <p:cBhvr>
                                        <p:cTn id="10" dur="500" fill="hold"/>
                                        <p:tgtEl>
                                          <p:spTgt spid="127694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8622"/>
                                        </p:tgtEl>
                                        <p:attrNameLst>
                                          <p:attrName>style.visibility</p:attrName>
                                        </p:attrNameLst>
                                      </p:cBhvr>
                                      <p:to>
                                        <p:strVal val="visible"/>
                                      </p:to>
                                    </p:set>
                                    <p:animEffect transition="in" filter="blinds(horizontal)">
                                      <p:cBhvr>
                                        <p:cTn id="15" dur="500"/>
                                        <p:tgtEl>
                                          <p:spTgt spid="686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1276942"/>
                                        </p:tgtEl>
                                        <p:attrNameLst>
                                          <p:attrName>style.visibility</p:attrName>
                                        </p:attrNameLst>
                                      </p:cBhvr>
                                      <p:to>
                                        <p:strVal val="visible"/>
                                      </p:to>
                                    </p:set>
                                    <p:anim calcmode="lin" valueType="num">
                                      <p:cBhvr>
                                        <p:cTn id="25" dur="500" fill="hold"/>
                                        <p:tgtEl>
                                          <p:spTgt spid="1276942"/>
                                        </p:tgtEl>
                                        <p:attrNameLst>
                                          <p:attrName>ppt_x</p:attrName>
                                        </p:attrNameLst>
                                      </p:cBhvr>
                                      <p:tavLst>
                                        <p:tav tm="0">
                                          <p:val>
                                            <p:strVal val="#ppt_x-#ppt_w/2"/>
                                          </p:val>
                                        </p:tav>
                                        <p:tav tm="100000">
                                          <p:val>
                                            <p:strVal val="#ppt_x"/>
                                          </p:val>
                                        </p:tav>
                                      </p:tavLst>
                                    </p:anim>
                                    <p:anim calcmode="lin" valueType="num">
                                      <p:cBhvr>
                                        <p:cTn id="26" dur="500" fill="hold"/>
                                        <p:tgtEl>
                                          <p:spTgt spid="1276942"/>
                                        </p:tgtEl>
                                        <p:attrNameLst>
                                          <p:attrName>ppt_y</p:attrName>
                                        </p:attrNameLst>
                                      </p:cBhvr>
                                      <p:tavLst>
                                        <p:tav tm="0">
                                          <p:val>
                                            <p:strVal val="#ppt_y"/>
                                          </p:val>
                                        </p:tav>
                                        <p:tav tm="100000">
                                          <p:val>
                                            <p:strVal val="#ppt_y"/>
                                          </p:val>
                                        </p:tav>
                                      </p:tavLst>
                                    </p:anim>
                                    <p:anim calcmode="lin" valueType="num">
                                      <p:cBhvr>
                                        <p:cTn id="27" dur="500" fill="hold"/>
                                        <p:tgtEl>
                                          <p:spTgt spid="1276942"/>
                                        </p:tgtEl>
                                        <p:attrNameLst>
                                          <p:attrName>ppt_w</p:attrName>
                                        </p:attrNameLst>
                                      </p:cBhvr>
                                      <p:tavLst>
                                        <p:tav tm="0">
                                          <p:val>
                                            <p:fltVal val="0"/>
                                          </p:val>
                                        </p:tav>
                                        <p:tav tm="100000">
                                          <p:val>
                                            <p:strVal val="#ppt_w"/>
                                          </p:val>
                                        </p:tav>
                                      </p:tavLst>
                                    </p:anim>
                                    <p:anim calcmode="lin" valueType="num">
                                      <p:cBhvr>
                                        <p:cTn id="28" dur="500" fill="hold"/>
                                        <p:tgtEl>
                                          <p:spTgt spid="1276942"/>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1276943"/>
                                        </p:tgtEl>
                                        <p:attrNameLst>
                                          <p:attrName>style.visibility</p:attrName>
                                        </p:attrNameLst>
                                      </p:cBhvr>
                                      <p:to>
                                        <p:strVal val="visible"/>
                                      </p:to>
                                    </p:set>
                                    <p:anim calcmode="lin" valueType="num">
                                      <p:cBhvr>
                                        <p:cTn id="33" dur="500" fill="hold"/>
                                        <p:tgtEl>
                                          <p:spTgt spid="1276943"/>
                                        </p:tgtEl>
                                        <p:attrNameLst>
                                          <p:attrName>ppt_x</p:attrName>
                                        </p:attrNameLst>
                                      </p:cBhvr>
                                      <p:tavLst>
                                        <p:tav tm="0">
                                          <p:val>
                                            <p:strVal val="#ppt_x-#ppt_w/2"/>
                                          </p:val>
                                        </p:tav>
                                        <p:tav tm="100000">
                                          <p:val>
                                            <p:strVal val="#ppt_x"/>
                                          </p:val>
                                        </p:tav>
                                      </p:tavLst>
                                    </p:anim>
                                    <p:anim calcmode="lin" valueType="num">
                                      <p:cBhvr>
                                        <p:cTn id="34" dur="500" fill="hold"/>
                                        <p:tgtEl>
                                          <p:spTgt spid="1276943"/>
                                        </p:tgtEl>
                                        <p:attrNameLst>
                                          <p:attrName>ppt_y</p:attrName>
                                        </p:attrNameLst>
                                      </p:cBhvr>
                                      <p:tavLst>
                                        <p:tav tm="0">
                                          <p:val>
                                            <p:strVal val="#ppt_y"/>
                                          </p:val>
                                        </p:tav>
                                        <p:tav tm="100000">
                                          <p:val>
                                            <p:strVal val="#ppt_y"/>
                                          </p:val>
                                        </p:tav>
                                      </p:tavLst>
                                    </p:anim>
                                    <p:anim calcmode="lin" valueType="num">
                                      <p:cBhvr>
                                        <p:cTn id="35" dur="500" fill="hold"/>
                                        <p:tgtEl>
                                          <p:spTgt spid="1276943"/>
                                        </p:tgtEl>
                                        <p:attrNameLst>
                                          <p:attrName>ppt_w</p:attrName>
                                        </p:attrNameLst>
                                      </p:cBhvr>
                                      <p:tavLst>
                                        <p:tav tm="0">
                                          <p:val>
                                            <p:fltVal val="0"/>
                                          </p:val>
                                        </p:tav>
                                        <p:tav tm="100000">
                                          <p:val>
                                            <p:strVal val="#ppt_w"/>
                                          </p:val>
                                        </p:tav>
                                      </p:tavLst>
                                    </p:anim>
                                    <p:anim calcmode="lin" valueType="num">
                                      <p:cBhvr>
                                        <p:cTn id="36" dur="500" fill="hold"/>
                                        <p:tgtEl>
                                          <p:spTgt spid="1276943"/>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t="17503"/>
          <a:stretch>
            <a:fillRect/>
          </a:stretch>
        </p:blipFill>
        <p:spPr bwMode="auto">
          <a:xfrm>
            <a:off x="685800" y="1981200"/>
            <a:ext cx="7924800" cy="454025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1203" name="Rectangle 2"/>
          <p:cNvSpPr>
            <a:spLocks noGrp="1" noChangeArrowheads="1"/>
          </p:cNvSpPr>
          <p:nvPr>
            <p:ph type="title"/>
          </p:nvPr>
        </p:nvSpPr>
        <p:spPr bwMode="auto">
          <a:prstGeom prst="rect">
            <a:avLst/>
          </a:prstGeom>
          <a:noFill/>
          <a:ln>
            <a:miter lim="800000"/>
            <a:headEnd/>
            <a:tailEnd/>
          </a:ln>
        </p:spPr>
        <p:txBody>
          <a:bodyPr>
            <a:spAutoFit/>
          </a:bodyPr>
          <a:lstStyle/>
          <a:p>
            <a:pPr algn="l" eaLnBrk="1" hangingPunct="1"/>
            <a:r>
              <a:rPr lang="zh-CN" altLang="en-US" dirty="0" smtClean="0">
                <a:solidFill>
                  <a:srgbClr val="FF0000"/>
                </a:solidFill>
              </a:rPr>
              <a:t>采购订单</a:t>
            </a:r>
          </a:p>
        </p:txBody>
      </p:sp>
      <p:sp>
        <p:nvSpPr>
          <p:cNvPr id="7" name="矩形标注 6"/>
          <p:cNvSpPr/>
          <p:nvPr/>
        </p:nvSpPr>
        <p:spPr bwMode="auto">
          <a:xfrm>
            <a:off x="5929313" y="3857625"/>
            <a:ext cx="2857500" cy="1071563"/>
          </a:xfrm>
          <a:prstGeom prst="wedgeRectCallout">
            <a:avLst>
              <a:gd name="adj1" fmla="val -41718"/>
              <a:gd name="adj2" fmla="val -82756"/>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buClr>
                <a:srgbClr val="FF0000"/>
              </a:buClr>
              <a:buFont typeface="Wingdings" pitchFamily="2" charset="2"/>
              <a:buNone/>
              <a:defRPr/>
            </a:pPr>
            <a:r>
              <a:rPr lang="zh-CN" altLang="en-US" sz="2000">
                <a:solidFill>
                  <a:schemeClr val="bg1"/>
                </a:solidFill>
              </a:rPr>
              <a:t>可参考</a:t>
            </a:r>
            <a:r>
              <a:rPr lang="en-US" altLang="zh-CN" sz="2000">
                <a:solidFill>
                  <a:schemeClr val="bg1"/>
                </a:solidFill>
              </a:rPr>
              <a:t>MRP</a:t>
            </a:r>
            <a:r>
              <a:rPr lang="zh-CN" altLang="en-US" sz="2000">
                <a:solidFill>
                  <a:schemeClr val="bg1"/>
                </a:solidFill>
              </a:rPr>
              <a:t>计划，自动生成采购订单，提高效率、准确性</a:t>
            </a:r>
          </a:p>
        </p:txBody>
      </p:sp>
      <p:sp>
        <p:nvSpPr>
          <p:cNvPr id="51205" name="AutoShape 22"/>
          <p:cNvSpPr>
            <a:spLocks noChangeArrowheads="1"/>
          </p:cNvSpPr>
          <p:nvPr/>
        </p:nvSpPr>
        <p:spPr bwMode="auto">
          <a:xfrm>
            <a:off x="4930775" y="762000"/>
            <a:ext cx="2917825" cy="457200"/>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pPr algn="ctr"/>
            <a:r>
              <a:rPr lang="zh-CN" altLang="en-US"/>
              <a:t>功能价值点</a:t>
            </a:r>
          </a:p>
        </p:txBody>
      </p:sp>
      <p:sp>
        <p:nvSpPr>
          <p:cNvPr id="51206" name="AutoShape 22"/>
          <p:cNvSpPr>
            <a:spLocks noChangeArrowheads="1"/>
          </p:cNvSpPr>
          <p:nvPr/>
        </p:nvSpPr>
        <p:spPr bwMode="auto">
          <a:xfrm>
            <a:off x="827088" y="752475"/>
            <a:ext cx="2568575" cy="390525"/>
          </a:xfrm>
          <a:prstGeom prst="roundRect">
            <a:avLst>
              <a:gd name="adj" fmla="val 10088"/>
            </a:avLst>
          </a:prstGeom>
          <a:solidFill>
            <a:srgbClr val="FFFFFF">
              <a:alpha val="67842"/>
            </a:srgbClr>
          </a:solidFill>
          <a:ln w="12700">
            <a:solidFill>
              <a:srgbClr val="FF9900"/>
            </a:solidFill>
            <a:round/>
            <a:headEnd/>
            <a:tailEnd/>
          </a:ln>
        </p:spPr>
        <p:txBody>
          <a:bodyPr anchor="ctr">
            <a:spAutoFit/>
          </a:bodyPr>
          <a:lstStyle/>
          <a:p>
            <a:pPr algn="ctr"/>
            <a:r>
              <a:rPr lang="zh-CN" altLang="en-US"/>
              <a:t>现状及难点</a:t>
            </a:r>
          </a:p>
        </p:txBody>
      </p:sp>
      <p:sp>
        <p:nvSpPr>
          <p:cNvPr id="51207" name="Rectangle 9"/>
          <p:cNvSpPr>
            <a:spLocks noChangeArrowheads="1"/>
          </p:cNvSpPr>
          <p:nvPr/>
        </p:nvSpPr>
        <p:spPr bwMode="auto">
          <a:xfrm>
            <a:off x="323850" y="1235075"/>
            <a:ext cx="3673475"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采购数量忽高忽低，导致缺料和积压并存</a:t>
            </a:r>
          </a:p>
        </p:txBody>
      </p:sp>
      <p:sp>
        <p:nvSpPr>
          <p:cNvPr id="51208" name="Rectangle 10"/>
          <p:cNvSpPr>
            <a:spLocks noChangeArrowheads="1"/>
          </p:cNvSpPr>
          <p:nvPr/>
        </p:nvSpPr>
        <p:spPr bwMode="auto">
          <a:xfrm>
            <a:off x="4500563" y="1311275"/>
            <a:ext cx="4464050" cy="82232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ea typeface="楷体_GB2312" pitchFamily="49" charset="-122"/>
              </a:rPr>
              <a:t>采购物料数量的合理化，控制仓储物料，避免呆滞料占压资金</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srcRect/>
          <a:stretch>
            <a:fillRect/>
          </a:stretch>
        </p:blipFill>
        <p:spPr bwMode="auto">
          <a:xfrm>
            <a:off x="0" y="801688"/>
            <a:ext cx="9144000" cy="6056312"/>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80899" name="标题 1"/>
          <p:cNvSpPr>
            <a:spLocks noGrp="1"/>
          </p:cNvSpPr>
          <p:nvPr>
            <p:ph type="title"/>
          </p:nvPr>
        </p:nvSpPr>
        <p:spPr>
          <a:prstGeom prst="rect">
            <a:avLst/>
          </a:prstGeom>
        </p:spPr>
        <p:txBody>
          <a:bodyPr/>
          <a:lstStyle/>
          <a:p>
            <a:pPr algn="l" eaLnBrk="1" hangingPunct="1">
              <a:defRPr/>
            </a:pPr>
            <a:r>
              <a:rPr lang="zh-CN" altLang="en-US" dirty="0" smtClean="0">
                <a:solidFill>
                  <a:srgbClr val="FF0000"/>
                </a:solidFill>
                <a:latin typeface="+mn-ea"/>
                <a:ea typeface="+mn-ea"/>
              </a:rPr>
              <a:t>面辅料跟踪到缸号批次</a:t>
            </a:r>
          </a:p>
        </p:txBody>
      </p:sp>
      <p:sp>
        <p:nvSpPr>
          <p:cNvPr id="9" name="矩形 8"/>
          <p:cNvSpPr/>
          <p:nvPr/>
        </p:nvSpPr>
        <p:spPr>
          <a:xfrm>
            <a:off x="6286512" y="1290935"/>
            <a:ext cx="1500198" cy="461665"/>
          </a:xfrm>
          <a:prstGeom prst="rect">
            <a:avLst/>
          </a:prstGeom>
          <a:noFill/>
        </p:spPr>
        <p:txBody>
          <a:bodyPr>
            <a:spAutoFit/>
          </a:bodyPr>
          <a:lstStyle/>
          <a:p>
            <a:pPr>
              <a:defRPr/>
            </a:pPr>
            <a:r>
              <a:rPr lang="zh-CN" altLang="en-US" b="1" dirty="0">
                <a:ln w="18000">
                  <a:solidFill>
                    <a:srgbClr val="FF0000"/>
                  </a:solidFill>
                  <a:prstDash val="solid"/>
                  <a:miter lim="800000"/>
                </a:ln>
                <a:solidFill>
                  <a:srgbClr val="FF3300"/>
                </a:solidFill>
                <a:effectLst>
                  <a:outerShdw blurRad="25500" dist="23000" dir="7020000" algn="tl">
                    <a:srgbClr val="000000">
                      <a:alpha val="50000"/>
                    </a:srgbClr>
                  </a:outerShdw>
                </a:effectLst>
                <a:latin typeface="Arial" charset="0"/>
              </a:rPr>
              <a:t>参数设置</a:t>
            </a:r>
          </a:p>
        </p:txBody>
      </p:sp>
      <p:sp>
        <p:nvSpPr>
          <p:cNvPr id="10" name="矩形标注 9"/>
          <p:cNvSpPr/>
          <p:nvPr/>
        </p:nvSpPr>
        <p:spPr bwMode="auto">
          <a:xfrm>
            <a:off x="5943600" y="4724400"/>
            <a:ext cx="2857500" cy="500063"/>
          </a:xfrm>
          <a:prstGeom prst="wedgeRectCallout">
            <a:avLst>
              <a:gd name="adj1" fmla="val -54934"/>
              <a:gd name="adj2" fmla="val -127112"/>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t>入库时，录入缸号、批次</a:t>
            </a:r>
          </a:p>
        </p:txBody>
      </p:sp>
      <p:pic>
        <p:nvPicPr>
          <p:cNvPr id="11" name="Picture 2"/>
          <p:cNvPicPr>
            <a:picLocks noChangeAspect="1" noChangeArrowheads="1"/>
          </p:cNvPicPr>
          <p:nvPr/>
        </p:nvPicPr>
        <p:blipFill>
          <a:blip r:embed="rId3" cstate="print"/>
          <a:srcRect/>
          <a:stretch>
            <a:fillRect/>
          </a:stretch>
        </p:blipFill>
        <p:spPr bwMode="auto">
          <a:xfrm>
            <a:off x="5715000" y="609600"/>
            <a:ext cx="3048000" cy="264795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4279" name="圆角矩形 7"/>
          <p:cNvSpPr>
            <a:spLocks noChangeArrowheads="1"/>
          </p:cNvSpPr>
          <p:nvPr/>
        </p:nvSpPr>
        <p:spPr bwMode="auto">
          <a:xfrm>
            <a:off x="5715000" y="2362200"/>
            <a:ext cx="490538" cy="666750"/>
          </a:xfrm>
          <a:prstGeom prst="roundRect">
            <a:avLst>
              <a:gd name="adj" fmla="val 16667"/>
            </a:avLst>
          </a:prstGeom>
          <a:gradFill rotWithShape="0">
            <a:gsLst>
              <a:gs pos="0">
                <a:schemeClr val="accent1">
                  <a:alpha val="0"/>
                </a:schemeClr>
              </a:gs>
              <a:gs pos="100000">
                <a:schemeClr val="bg1">
                  <a:alpha val="20000"/>
                </a:schemeClr>
              </a:gs>
            </a:gsLst>
            <a:path path="rect">
              <a:fillToRect l="50000" t="50000" r="50000" b="50000"/>
            </a:path>
          </a:gradFill>
          <a:ln w="50800" algn="ctr">
            <a:solidFill>
              <a:srgbClr val="FF0000"/>
            </a:solidFill>
            <a:round/>
            <a:headEnd/>
            <a:tailEnd/>
          </a:ln>
        </p:spPr>
        <p:txBody>
          <a:bodyPr wrap="none" anchor="ctr"/>
          <a:lstStyle/>
          <a:p>
            <a:endParaRPr lang="zh-CN" altLang="zh-CN"/>
          </a:p>
        </p:txBody>
      </p:sp>
      <p:cxnSp>
        <p:nvCxnSpPr>
          <p:cNvPr id="8" name="直接箭头连接符 7"/>
          <p:cNvCxnSpPr>
            <a:stCxn id="54279" idx="3"/>
            <a:endCxn id="54281" idx="0"/>
          </p:cNvCxnSpPr>
          <p:nvPr/>
        </p:nvCxnSpPr>
        <p:spPr bwMode="auto">
          <a:xfrm flipH="1">
            <a:off x="5381625" y="2695575"/>
            <a:ext cx="823913" cy="428625"/>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54281" name="圆角矩形 7"/>
          <p:cNvSpPr>
            <a:spLocks noChangeArrowheads="1"/>
          </p:cNvSpPr>
          <p:nvPr/>
        </p:nvSpPr>
        <p:spPr bwMode="auto">
          <a:xfrm>
            <a:off x="4953000" y="3124200"/>
            <a:ext cx="857250" cy="2357438"/>
          </a:xfrm>
          <a:prstGeom prst="roundRect">
            <a:avLst>
              <a:gd name="adj" fmla="val 16667"/>
            </a:avLst>
          </a:prstGeom>
          <a:gradFill rotWithShape="0">
            <a:gsLst>
              <a:gs pos="0">
                <a:schemeClr val="accent1">
                  <a:alpha val="0"/>
                </a:schemeClr>
              </a:gs>
              <a:gs pos="100000">
                <a:schemeClr val="bg1">
                  <a:alpha val="20000"/>
                </a:schemeClr>
              </a:gs>
            </a:gsLst>
            <a:path path="rect">
              <a:fillToRect l="50000" t="50000" r="50000" b="50000"/>
            </a:path>
          </a:gradFill>
          <a:ln w="50800" algn="ctr">
            <a:solidFill>
              <a:srgbClr val="FF0000"/>
            </a:solidFill>
            <a:round/>
            <a:headEnd/>
            <a:tailEnd/>
          </a:ln>
        </p:spPr>
        <p:txBody>
          <a:bodyPr wrap="none" anchor="ctr"/>
          <a:lstStyle/>
          <a:p>
            <a:endParaRPr lang="zh-CN" altLang="zh-CN"/>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prstGeom prst="rect">
            <a:avLst/>
          </a:prstGeom>
          <a:noFill/>
          <a:ln>
            <a:miter lim="800000"/>
            <a:headEnd/>
            <a:tailEnd/>
          </a:ln>
        </p:spPr>
        <p:txBody>
          <a:bodyPr/>
          <a:lstStyle/>
          <a:p>
            <a:pPr algn="l" eaLnBrk="1" hangingPunct="1"/>
            <a:r>
              <a:rPr lang="zh-CN" altLang="en-US" dirty="0" smtClean="0">
                <a:solidFill>
                  <a:srgbClr val="FF0000"/>
                </a:solidFill>
              </a:rPr>
              <a:t>装箱管理</a:t>
            </a:r>
          </a:p>
        </p:txBody>
      </p:sp>
      <p:grpSp>
        <p:nvGrpSpPr>
          <p:cNvPr id="2" name="组合 18"/>
          <p:cNvGrpSpPr>
            <a:grpSpLocks/>
          </p:cNvGrpSpPr>
          <p:nvPr/>
        </p:nvGrpSpPr>
        <p:grpSpPr bwMode="auto">
          <a:xfrm>
            <a:off x="1305680" y="803138"/>
            <a:ext cx="4676775" cy="6172200"/>
            <a:chOff x="3581400" y="685800"/>
            <a:chExt cx="4676775" cy="6172200"/>
          </a:xfrm>
        </p:grpSpPr>
        <p:pic>
          <p:nvPicPr>
            <p:cNvPr id="17" name="Picture 2"/>
            <p:cNvPicPr>
              <a:picLocks noChangeAspect="1" noChangeArrowheads="1"/>
            </p:cNvPicPr>
            <p:nvPr/>
          </p:nvPicPr>
          <p:blipFill>
            <a:blip r:embed="rId2" cstate="print"/>
            <a:srcRect/>
            <a:stretch>
              <a:fillRect/>
            </a:stretch>
          </p:blipFill>
          <p:spPr bwMode="auto">
            <a:xfrm>
              <a:off x="3581400" y="685800"/>
              <a:ext cx="4676775" cy="61722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5309" name="圆角矩形标注 14"/>
            <p:cNvSpPr>
              <a:spLocks noChangeArrowheads="1"/>
            </p:cNvSpPr>
            <p:nvPr/>
          </p:nvSpPr>
          <p:spPr bwMode="auto">
            <a:xfrm>
              <a:off x="5334000" y="3352800"/>
              <a:ext cx="1971675" cy="1191816"/>
            </a:xfrm>
            <a:prstGeom prst="wedgeRoundRectCallout">
              <a:avLst>
                <a:gd name="adj1" fmla="val -81935"/>
                <a:gd name="adj2" fmla="val -129037"/>
                <a:gd name="adj3" fmla="val 16667"/>
              </a:avLst>
            </a:prstGeom>
            <a:solidFill>
              <a:srgbClr val="3333FF"/>
            </a:solidFill>
            <a:ln w="19050" algn="ctr">
              <a:noFill/>
              <a:round/>
              <a:headEnd/>
              <a:tailEnd/>
            </a:ln>
          </p:spPr>
          <p:txBody>
            <a:bodyPr>
              <a:spAutoFit/>
            </a:bodyPr>
            <a:lstStyle/>
            <a:p>
              <a:pPr>
                <a:spcBef>
                  <a:spcPct val="50000"/>
                </a:spcBef>
              </a:pPr>
              <a:r>
                <a:rPr lang="zh-CN" altLang="en-US" sz="1600">
                  <a:solidFill>
                    <a:schemeClr val="bg1"/>
                  </a:solidFill>
                  <a:ea typeface="黑体" pitchFamily="2" charset="-122"/>
                </a:rPr>
                <a:t>可在发货前装箱、生产装箱、库内装箱、生产装箱等多种装箱业务。</a:t>
              </a:r>
            </a:p>
          </p:txBody>
        </p:sp>
      </p:grpSp>
      <p:grpSp>
        <p:nvGrpSpPr>
          <p:cNvPr id="3" name="组合 19"/>
          <p:cNvGrpSpPr>
            <a:grpSpLocks/>
          </p:cNvGrpSpPr>
          <p:nvPr/>
        </p:nvGrpSpPr>
        <p:grpSpPr bwMode="auto">
          <a:xfrm>
            <a:off x="685902" y="803138"/>
            <a:ext cx="6486525" cy="4125912"/>
            <a:chOff x="2885335" y="609600"/>
            <a:chExt cx="6487265" cy="4126476"/>
          </a:xfrm>
        </p:grpSpPr>
        <p:pic>
          <p:nvPicPr>
            <p:cNvPr id="18" name="Picture 2"/>
            <p:cNvPicPr>
              <a:picLocks noChangeAspect="1" noChangeArrowheads="1"/>
            </p:cNvPicPr>
            <p:nvPr/>
          </p:nvPicPr>
          <p:blipFill>
            <a:blip r:embed="rId3" cstate="print"/>
            <a:srcRect r="16569"/>
            <a:stretch>
              <a:fillRect/>
            </a:stretch>
          </p:blipFill>
          <p:spPr bwMode="auto">
            <a:xfrm>
              <a:off x="2885335" y="609600"/>
              <a:ext cx="6487265" cy="4126476"/>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5306" name="圆角矩形 12"/>
            <p:cNvSpPr>
              <a:spLocks noChangeArrowheads="1"/>
            </p:cNvSpPr>
            <p:nvPr/>
          </p:nvSpPr>
          <p:spPr bwMode="auto">
            <a:xfrm>
              <a:off x="6629400" y="914400"/>
              <a:ext cx="985837" cy="684213"/>
            </a:xfrm>
            <a:prstGeom prst="roundRect">
              <a:avLst>
                <a:gd name="adj" fmla="val 16667"/>
              </a:avLst>
            </a:prstGeom>
            <a:noFill/>
            <a:ln w="19050" algn="ctr">
              <a:solidFill>
                <a:srgbClr val="FF0000"/>
              </a:solidFill>
              <a:round/>
              <a:headEnd/>
              <a:tailEnd/>
            </a:ln>
          </p:spPr>
          <p:txBody>
            <a:bodyPr>
              <a:spAutoFit/>
            </a:bodyPr>
            <a:lstStyle/>
            <a:p>
              <a:pPr>
                <a:spcBef>
                  <a:spcPct val="50000"/>
                </a:spcBef>
              </a:pPr>
              <a:endParaRPr lang="zh-CN" altLang="zh-CN" sz="1400" b="1">
                <a:solidFill>
                  <a:srgbClr val="000066"/>
                </a:solidFill>
                <a:ea typeface="黑体" pitchFamily="2" charset="-122"/>
              </a:endParaRPr>
            </a:p>
          </p:txBody>
        </p:sp>
        <p:sp>
          <p:nvSpPr>
            <p:cNvPr id="55307" name="圆角矩形标注 15"/>
            <p:cNvSpPr>
              <a:spLocks noChangeArrowheads="1"/>
            </p:cNvSpPr>
            <p:nvPr/>
          </p:nvSpPr>
          <p:spPr bwMode="auto">
            <a:xfrm>
              <a:off x="7239000" y="2895600"/>
              <a:ext cx="1606550" cy="1463675"/>
            </a:xfrm>
            <a:prstGeom prst="wedgeRoundRectCallout">
              <a:avLst>
                <a:gd name="adj1" fmla="val -37755"/>
                <a:gd name="adj2" fmla="val -141236"/>
                <a:gd name="adj3" fmla="val 16667"/>
              </a:avLst>
            </a:prstGeom>
            <a:solidFill>
              <a:srgbClr val="3333FF"/>
            </a:solidFill>
            <a:ln w="19050" algn="ctr">
              <a:noFill/>
              <a:round/>
              <a:headEnd/>
              <a:tailEnd/>
            </a:ln>
          </p:spPr>
          <p:txBody>
            <a:bodyPr>
              <a:spAutoFit/>
            </a:bodyPr>
            <a:lstStyle/>
            <a:p>
              <a:pPr>
                <a:spcBef>
                  <a:spcPct val="50000"/>
                </a:spcBef>
              </a:pPr>
              <a:r>
                <a:rPr lang="zh-CN" altLang="en-US" sz="1600">
                  <a:solidFill>
                    <a:schemeClr val="bg1"/>
                  </a:solidFill>
                  <a:ea typeface="黑体" pitchFamily="2" charset="-122"/>
                </a:rPr>
                <a:t>支持四种装箱类型：单品装箱、单色混码、单码混色、混码混色。</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04800" y="838200"/>
            <a:ext cx="8305800" cy="5715000"/>
            <a:chOff x="-6172200" y="-381000"/>
            <a:chExt cx="11430000" cy="7086600"/>
          </a:xfrm>
        </p:grpSpPr>
        <p:pic>
          <p:nvPicPr>
            <p:cNvPr id="163841" name="Picture 1"/>
            <p:cNvPicPr>
              <a:picLocks noChangeAspect="1" noChangeArrowheads="1"/>
            </p:cNvPicPr>
            <p:nvPr/>
          </p:nvPicPr>
          <p:blipFill>
            <a:blip r:embed="rId2" cstate="print"/>
            <a:srcRect l="6250" t="3000" b="4000"/>
            <a:stretch>
              <a:fillRect/>
            </a:stretch>
          </p:blipFill>
          <p:spPr bwMode="auto">
            <a:xfrm>
              <a:off x="-6172200" y="-381000"/>
              <a:ext cx="11430000" cy="7086600"/>
            </a:xfrm>
            <a:prstGeom prst="rect">
              <a:avLst/>
            </a:prstGeom>
            <a:noFill/>
            <a:ln w="9525">
              <a:noFill/>
              <a:miter lim="800000"/>
              <a:headEnd/>
              <a:tailEnd/>
            </a:ln>
            <a:effectLst/>
          </p:spPr>
        </p:pic>
        <p:sp>
          <p:nvSpPr>
            <p:cNvPr id="56329" name="圆角矩形 7"/>
            <p:cNvSpPr>
              <a:spLocks noChangeArrowheads="1"/>
            </p:cNvSpPr>
            <p:nvPr/>
          </p:nvSpPr>
          <p:spPr bwMode="auto">
            <a:xfrm>
              <a:off x="698509" y="1155689"/>
              <a:ext cx="2286016" cy="2000264"/>
            </a:xfrm>
            <a:prstGeom prst="roundRect">
              <a:avLst>
                <a:gd name="adj" fmla="val 16667"/>
              </a:avLst>
            </a:prstGeom>
            <a:gradFill rotWithShape="0">
              <a:gsLst>
                <a:gs pos="0">
                  <a:schemeClr val="accent1">
                    <a:alpha val="0"/>
                  </a:schemeClr>
                </a:gs>
                <a:gs pos="100000">
                  <a:schemeClr val="bg1">
                    <a:alpha val="20000"/>
                  </a:schemeClr>
                </a:gs>
              </a:gsLst>
              <a:path path="rect">
                <a:fillToRect l="50000" t="50000" r="50000" b="50000"/>
              </a:path>
            </a:gradFill>
            <a:ln w="50800" algn="ctr">
              <a:solidFill>
                <a:srgbClr val="FF0000"/>
              </a:solidFill>
              <a:round/>
              <a:headEnd/>
              <a:tailEnd/>
            </a:ln>
          </p:spPr>
          <p:txBody>
            <a:bodyPr wrap="none" anchor="ctr"/>
            <a:lstStyle/>
            <a:p>
              <a:endParaRPr lang="zh-CN" altLang="zh-CN"/>
            </a:p>
          </p:txBody>
        </p:sp>
        <p:sp>
          <p:nvSpPr>
            <p:cNvPr id="10" name="矩形标注 9"/>
            <p:cNvSpPr/>
            <p:nvPr/>
          </p:nvSpPr>
          <p:spPr bwMode="auto">
            <a:xfrm>
              <a:off x="-1243668" y="3965448"/>
              <a:ext cx="2857500" cy="1208214"/>
            </a:xfrm>
            <a:prstGeom prst="wedgeRectCallout">
              <a:avLst>
                <a:gd name="adj1" fmla="val 29639"/>
                <a:gd name="adj2" fmla="val -1069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t>针对不同物料，可设置不同的周转率标准</a:t>
              </a:r>
            </a:p>
          </p:txBody>
        </p:sp>
      </p:grpSp>
      <p:sp>
        <p:nvSpPr>
          <p:cNvPr id="56323" name="Rectangle 2"/>
          <p:cNvSpPr>
            <a:spLocks noGrp="1" noChangeArrowheads="1"/>
          </p:cNvSpPr>
          <p:nvPr>
            <p:ph type="title"/>
          </p:nvPr>
        </p:nvSpPr>
        <p:spPr bwMode="auto">
          <a:prstGeom prst="rect">
            <a:avLst/>
          </a:prstGeom>
          <a:noFill/>
          <a:ln>
            <a:miter lim="800000"/>
            <a:headEnd/>
            <a:tailEnd/>
          </a:ln>
        </p:spPr>
        <p:txBody>
          <a:bodyPr/>
          <a:lstStyle/>
          <a:p>
            <a:pPr algn="l" eaLnBrk="1" hangingPunct="1"/>
            <a:r>
              <a:rPr lang="zh-CN" altLang="en-US" dirty="0" smtClean="0">
                <a:solidFill>
                  <a:srgbClr val="FF0000"/>
                </a:solidFill>
                <a:latin typeface="华文中宋" pitchFamily="2" charset="-122"/>
                <a:ea typeface="华文中宋" pitchFamily="2" charset="-122"/>
              </a:rPr>
              <a:t>库存分析</a:t>
            </a:r>
          </a:p>
        </p:txBody>
      </p:sp>
      <p:grpSp>
        <p:nvGrpSpPr>
          <p:cNvPr id="16" name="组合 15"/>
          <p:cNvGrpSpPr/>
          <p:nvPr/>
        </p:nvGrpSpPr>
        <p:grpSpPr>
          <a:xfrm>
            <a:off x="304800" y="838200"/>
            <a:ext cx="8606118" cy="5715000"/>
            <a:chOff x="304800" y="838200"/>
            <a:chExt cx="8606118" cy="5715000"/>
          </a:xfrm>
        </p:grpSpPr>
        <p:pic>
          <p:nvPicPr>
            <p:cNvPr id="163842" name="Picture 2"/>
            <p:cNvPicPr>
              <a:picLocks noChangeAspect="1" noChangeArrowheads="1"/>
            </p:cNvPicPr>
            <p:nvPr/>
          </p:nvPicPr>
          <p:blipFill>
            <a:blip r:embed="rId3" cstate="print"/>
            <a:srcRect l="6250" t="7000" b="8000"/>
            <a:stretch>
              <a:fillRect/>
            </a:stretch>
          </p:blipFill>
          <p:spPr bwMode="auto">
            <a:xfrm>
              <a:off x="304800" y="838200"/>
              <a:ext cx="8606118" cy="5715000"/>
            </a:xfrm>
            <a:prstGeom prst="rect">
              <a:avLst/>
            </a:prstGeom>
            <a:noFill/>
            <a:ln w="9525">
              <a:noFill/>
              <a:miter lim="800000"/>
              <a:headEnd/>
              <a:tailEnd/>
            </a:ln>
            <a:effectLst/>
          </p:spPr>
        </p:pic>
        <p:sp>
          <p:nvSpPr>
            <p:cNvPr id="56326" name="圆角矩形 7"/>
            <p:cNvSpPr>
              <a:spLocks noChangeArrowheads="1"/>
            </p:cNvSpPr>
            <p:nvPr/>
          </p:nvSpPr>
          <p:spPr bwMode="auto">
            <a:xfrm>
              <a:off x="5029200" y="1371600"/>
              <a:ext cx="3810000" cy="914400"/>
            </a:xfrm>
            <a:prstGeom prst="roundRect">
              <a:avLst>
                <a:gd name="adj" fmla="val 16667"/>
              </a:avLst>
            </a:prstGeom>
            <a:gradFill rotWithShape="0">
              <a:gsLst>
                <a:gs pos="0">
                  <a:schemeClr val="accent1">
                    <a:alpha val="0"/>
                  </a:schemeClr>
                </a:gs>
                <a:gs pos="100000">
                  <a:schemeClr val="bg1">
                    <a:alpha val="20000"/>
                  </a:schemeClr>
                </a:gs>
              </a:gsLst>
              <a:path path="rect">
                <a:fillToRect l="50000" t="50000" r="50000" b="50000"/>
              </a:path>
            </a:gradFill>
            <a:ln w="50800" algn="ctr">
              <a:solidFill>
                <a:srgbClr val="FF0000"/>
              </a:solidFill>
              <a:round/>
              <a:headEnd/>
              <a:tailEnd/>
            </a:ln>
          </p:spPr>
          <p:txBody>
            <a:bodyPr wrap="none" anchor="ctr"/>
            <a:lstStyle/>
            <a:p>
              <a:endParaRPr lang="zh-CN" altLang="zh-CN"/>
            </a:p>
          </p:txBody>
        </p:sp>
        <p:sp>
          <p:nvSpPr>
            <p:cNvPr id="7" name="矩形标注 6"/>
            <p:cNvSpPr/>
            <p:nvPr/>
          </p:nvSpPr>
          <p:spPr bwMode="auto">
            <a:xfrm>
              <a:off x="4953000" y="2514600"/>
              <a:ext cx="2857500" cy="500062"/>
            </a:xfrm>
            <a:prstGeom prst="wedgeRectCallout">
              <a:avLst>
                <a:gd name="adj1" fmla="val -18861"/>
                <a:gd name="adj2" fmla="val -8411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t>根据库龄长短任意排序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p:cNvPicPr>
            <a:picLocks noChangeAspect="1" noChangeArrowheads="1"/>
          </p:cNvPicPr>
          <p:nvPr/>
        </p:nvPicPr>
        <p:blipFill>
          <a:blip r:embed="rId3" cstate="print"/>
          <a:srcRect/>
          <a:stretch>
            <a:fillRect/>
          </a:stretch>
        </p:blipFill>
        <p:spPr bwMode="auto">
          <a:xfrm>
            <a:off x="1066800" y="838200"/>
            <a:ext cx="6781800" cy="5753100"/>
          </a:xfrm>
          <a:prstGeom prst="rect">
            <a:avLst/>
          </a:prstGeom>
          <a:noFill/>
          <a:ln w="9525">
            <a:noFill/>
            <a:miter lim="800000"/>
            <a:headEnd/>
            <a:tailEnd/>
          </a:ln>
        </p:spPr>
      </p:pic>
      <p:sp>
        <p:nvSpPr>
          <p:cNvPr id="14339" name="Rectangle 16"/>
          <p:cNvSpPr>
            <a:spLocks noGrp="1" noChangeArrowheads="1"/>
          </p:cNvSpPr>
          <p:nvPr>
            <p:ph type="title"/>
          </p:nvPr>
        </p:nvSpPr>
        <p:spPr>
          <a:prstGeom prst="rect">
            <a:avLst/>
          </a:prstGeom>
        </p:spPr>
        <p:txBody>
          <a:bodyPr wrap="square">
            <a:spAutoFit/>
          </a:bodyPr>
          <a:lstStyle/>
          <a:p>
            <a:pPr algn="l" eaLnBrk="1" hangingPunct="1">
              <a:spcBef>
                <a:spcPct val="50000"/>
              </a:spcBef>
              <a:defRPr/>
            </a:pPr>
            <a:r>
              <a:rPr lang="zh-CN" altLang="en-US" dirty="0" smtClean="0">
                <a:solidFill>
                  <a:srgbClr val="FF0000"/>
                </a:solidFill>
                <a:latin typeface="+mn-ea"/>
                <a:ea typeface="+mn-ea"/>
              </a:rPr>
              <a:t>中国服装企业最佳经营管理平台</a:t>
            </a:r>
            <a:r>
              <a:rPr lang="en-US" altLang="zh-CN" dirty="0" smtClean="0">
                <a:solidFill>
                  <a:srgbClr val="FF0000"/>
                </a:solidFill>
                <a:latin typeface="+mn-ea"/>
                <a:ea typeface="+mn-ea"/>
              </a:rPr>
              <a:t>-</a:t>
            </a:r>
            <a:r>
              <a:rPr lang="zh-CN" altLang="en-US" dirty="0" smtClean="0">
                <a:solidFill>
                  <a:srgbClr val="FF0000"/>
                </a:solidFill>
                <a:latin typeface="+mn-ea"/>
                <a:ea typeface="+mn-ea"/>
              </a:rPr>
              <a:t>生产、委外业务解决方案</a:t>
            </a:r>
          </a:p>
        </p:txBody>
      </p:sp>
      <p:sp>
        <p:nvSpPr>
          <p:cNvPr id="85" name="AutoShape 4"/>
          <p:cNvSpPr>
            <a:spLocks noChangeArrowheads="1"/>
          </p:cNvSpPr>
          <p:nvPr/>
        </p:nvSpPr>
        <p:spPr bwMode="auto">
          <a:xfrm>
            <a:off x="1981200" y="3657600"/>
            <a:ext cx="2743200" cy="838200"/>
          </a:xfrm>
          <a:prstGeom prst="roundRect">
            <a:avLst>
              <a:gd name="adj" fmla="val 16667"/>
            </a:avLst>
          </a:prstGeom>
          <a:solidFill>
            <a:srgbClr val="FFFFFF">
              <a:alpha val="0"/>
            </a:srgbClr>
          </a:solidFill>
          <a:ln w="28575">
            <a:solidFill>
              <a:srgbClr val="FF0000"/>
            </a:solidFill>
            <a:round/>
            <a:headEnd/>
            <a:tailEnd/>
          </a:ln>
        </p:spPr>
        <p:txBody>
          <a:bodyPr/>
          <a:lstStyle/>
          <a:p>
            <a:endParaRPr lang="zh-CN"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85"/>
                                        </p:tgtEl>
                                      </p:cBhvr>
                                    </p:animEffect>
                                    <p:animScale>
                                      <p:cBhvr>
                                        <p:cTn id="7" dur="250" autoRev="1" fill="hold"/>
                                        <p:tgtEl>
                                          <p:spTgt spid="8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9" name="Picture 9"/>
          <p:cNvPicPr>
            <a:picLocks noChangeAspect="1" noChangeArrowheads="1"/>
          </p:cNvPicPr>
          <p:nvPr/>
        </p:nvPicPr>
        <p:blipFill>
          <a:blip r:embed="rId2" cstate="print"/>
          <a:srcRect/>
          <a:stretch>
            <a:fillRect/>
          </a:stretch>
        </p:blipFill>
        <p:spPr bwMode="auto">
          <a:xfrm>
            <a:off x="161925" y="685800"/>
            <a:ext cx="8982075" cy="571500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96258" name="Rectangle 2"/>
          <p:cNvSpPr>
            <a:spLocks noGrp="1" noChangeArrowheads="1"/>
          </p:cNvSpPr>
          <p:nvPr>
            <p:ph type="title"/>
          </p:nvPr>
        </p:nvSpPr>
        <p:spPr>
          <a:prstGeom prst="rect">
            <a:avLst/>
          </a:prstGeom>
        </p:spPr>
        <p:txBody>
          <a:bodyPr>
            <a:spAutoFit/>
          </a:bodyPr>
          <a:lstStyle/>
          <a:p>
            <a:pPr algn="l" eaLnBrk="1" hangingPunct="1">
              <a:spcBef>
                <a:spcPct val="50000"/>
              </a:spcBef>
              <a:defRPr/>
            </a:pPr>
            <a:r>
              <a:rPr lang="zh-CN" altLang="en-US" dirty="0" smtClean="0">
                <a:solidFill>
                  <a:srgbClr val="FF0000"/>
                </a:solidFill>
                <a:latin typeface="+mn-ea"/>
                <a:ea typeface="+mn-ea"/>
              </a:rPr>
              <a:t>裁床</a:t>
            </a:r>
          </a:p>
        </p:txBody>
      </p:sp>
      <p:pic>
        <p:nvPicPr>
          <p:cNvPr id="63492" name="Picture 4" descr="衣服裁片"/>
          <p:cNvPicPr>
            <a:picLocks noChangeAspect="1" noChangeArrowheads="1"/>
          </p:cNvPicPr>
          <p:nvPr/>
        </p:nvPicPr>
        <p:blipFill>
          <a:blip r:embed="rId3" cstate="print"/>
          <a:srcRect/>
          <a:stretch>
            <a:fillRect/>
          </a:stretch>
        </p:blipFill>
        <p:spPr bwMode="auto">
          <a:xfrm>
            <a:off x="250825" y="4437063"/>
            <a:ext cx="4200525" cy="1997075"/>
          </a:xfrm>
          <a:prstGeom prst="rect">
            <a:avLst/>
          </a:prstGeom>
          <a:noFill/>
          <a:ln w="9525">
            <a:noFill/>
            <a:miter lim="800000"/>
            <a:headEnd/>
            <a:tailEnd/>
          </a:ln>
        </p:spPr>
      </p:pic>
      <p:pic>
        <p:nvPicPr>
          <p:cNvPr id="63493" name="Picture 5" descr="temp"/>
          <p:cNvPicPr>
            <a:picLocks noChangeAspect="1" noChangeArrowheads="1"/>
          </p:cNvPicPr>
          <p:nvPr/>
        </p:nvPicPr>
        <p:blipFill>
          <a:blip r:embed="rId4" cstate="print"/>
          <a:srcRect/>
          <a:stretch>
            <a:fillRect/>
          </a:stretch>
        </p:blipFill>
        <p:spPr bwMode="auto">
          <a:xfrm>
            <a:off x="4425950" y="4005263"/>
            <a:ext cx="4718050" cy="2109787"/>
          </a:xfrm>
          <a:prstGeom prst="rect">
            <a:avLst/>
          </a:prstGeom>
          <a:noFill/>
          <a:ln w="9525">
            <a:noFill/>
            <a:miter lim="800000"/>
            <a:headEnd/>
            <a:tailEnd/>
          </a:ln>
        </p:spPr>
      </p:pic>
      <p:sp>
        <p:nvSpPr>
          <p:cNvPr id="63494" name="Rectangle 6"/>
          <p:cNvSpPr>
            <a:spLocks noChangeArrowheads="1"/>
          </p:cNvSpPr>
          <p:nvPr/>
        </p:nvSpPr>
        <p:spPr bwMode="auto">
          <a:xfrm>
            <a:off x="0" y="0"/>
            <a:ext cx="3849688" cy="579438"/>
          </a:xfrm>
          <a:prstGeom prst="rect">
            <a:avLst/>
          </a:prstGeom>
          <a:noFill/>
          <a:ln w="9525" algn="ctr">
            <a:noFill/>
            <a:miter lim="800000"/>
            <a:headEnd/>
            <a:tailEnd/>
          </a:ln>
        </p:spPr>
        <p:txBody>
          <a:bodyPr>
            <a:spAutoFit/>
          </a:bodyPr>
          <a:lstStyle/>
          <a:p>
            <a:endParaRPr lang="zh-CN" altLang="zh-CN" sz="3200">
              <a:solidFill>
                <a:schemeClr val="bg1"/>
              </a:solidFill>
              <a:latin typeface="华文中宋" pitchFamily="2" charset="-122"/>
              <a:ea typeface="华文中宋" pitchFamily="2" charset="-122"/>
            </a:endParaRPr>
          </a:p>
        </p:txBody>
      </p:sp>
      <p:pic>
        <p:nvPicPr>
          <p:cNvPr id="92168" name="Picture 8"/>
          <p:cNvPicPr>
            <a:picLocks noChangeAspect="1" noChangeArrowheads="1"/>
          </p:cNvPicPr>
          <p:nvPr/>
        </p:nvPicPr>
        <p:blipFill>
          <a:blip r:embed="rId5" cstate="print"/>
          <a:srcRect/>
          <a:stretch>
            <a:fillRect/>
          </a:stretch>
        </p:blipFill>
        <p:spPr bwMode="auto">
          <a:xfrm>
            <a:off x="228600" y="733425"/>
            <a:ext cx="8839200" cy="498157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68"/>
                                        </p:tgtEl>
                                        <p:attrNameLst>
                                          <p:attrName>style.visibility</p:attrName>
                                        </p:attrNameLst>
                                      </p:cBhvr>
                                      <p:to>
                                        <p:strVal val="visible"/>
                                      </p:to>
                                    </p:set>
                                    <p:animEffect transition="in" filter="blinds(horizontal)">
                                      <p:cBhvr>
                                        <p:cTn id="7" dur="500"/>
                                        <p:tgtEl>
                                          <p:spTgt spid="92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prstGeom prst="rect">
            <a:avLst/>
          </a:prstGeom>
        </p:spPr>
        <p:txBody>
          <a:bodyPr/>
          <a:lstStyle/>
          <a:p>
            <a:pPr algn="l" eaLnBrk="1" hangingPunct="1">
              <a:defRPr/>
            </a:pPr>
            <a:r>
              <a:rPr lang="zh-CN" altLang="en-US" dirty="0" smtClean="0">
                <a:solidFill>
                  <a:srgbClr val="FF0000"/>
                </a:solidFill>
                <a:latin typeface="+mn-ea"/>
                <a:ea typeface="+mn-ea"/>
              </a:rPr>
              <a:t>关键业务流程分析</a:t>
            </a:r>
            <a:r>
              <a:rPr lang="en-US" altLang="zh-CN" dirty="0" smtClean="0">
                <a:solidFill>
                  <a:srgbClr val="FF0000"/>
                </a:solidFill>
                <a:latin typeface="+mn-ea"/>
                <a:ea typeface="+mn-ea"/>
              </a:rPr>
              <a:t>-</a:t>
            </a:r>
            <a:r>
              <a:rPr lang="zh-CN" altLang="en-US" dirty="0" smtClean="0">
                <a:solidFill>
                  <a:srgbClr val="FF0000"/>
                </a:solidFill>
                <a:latin typeface="+mn-ea"/>
                <a:ea typeface="+mn-ea"/>
              </a:rPr>
              <a:t>车间进度采集</a:t>
            </a:r>
          </a:p>
        </p:txBody>
      </p:sp>
      <p:sp>
        <p:nvSpPr>
          <p:cNvPr id="97283" name="Rectangle 3"/>
          <p:cNvSpPr>
            <a:spLocks noChangeArrowheads="1"/>
          </p:cNvSpPr>
          <p:nvPr/>
        </p:nvSpPr>
        <p:spPr bwMode="blackWhite">
          <a:xfrm>
            <a:off x="2413000" y="2276475"/>
            <a:ext cx="792163" cy="2873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工艺路线</a:t>
            </a:r>
          </a:p>
        </p:txBody>
      </p:sp>
      <p:sp>
        <p:nvSpPr>
          <p:cNvPr id="97284" name="Rectangle 4"/>
          <p:cNvSpPr>
            <a:spLocks noChangeArrowheads="1"/>
          </p:cNvSpPr>
          <p:nvPr/>
        </p:nvSpPr>
        <p:spPr bwMode="blackWhite">
          <a:xfrm>
            <a:off x="1476375" y="2276475"/>
            <a:ext cx="792163" cy="2873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物料清单</a:t>
            </a:r>
          </a:p>
        </p:txBody>
      </p:sp>
      <p:sp>
        <p:nvSpPr>
          <p:cNvPr id="97285" name="Rectangle 5"/>
          <p:cNvSpPr>
            <a:spLocks noChangeArrowheads="1"/>
          </p:cNvSpPr>
          <p:nvPr/>
        </p:nvSpPr>
        <p:spPr bwMode="blackWhite">
          <a:xfrm>
            <a:off x="1836738" y="3860800"/>
            <a:ext cx="792162" cy="2873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工票采集</a:t>
            </a:r>
          </a:p>
        </p:txBody>
      </p:sp>
      <p:sp>
        <p:nvSpPr>
          <p:cNvPr id="97286" name="Rectangle 6"/>
          <p:cNvSpPr>
            <a:spLocks noChangeArrowheads="1"/>
          </p:cNvSpPr>
          <p:nvPr/>
        </p:nvSpPr>
        <p:spPr bwMode="blackWhite">
          <a:xfrm>
            <a:off x="2413000" y="5373688"/>
            <a:ext cx="792163" cy="287337"/>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产品入库</a:t>
            </a:r>
          </a:p>
        </p:txBody>
      </p:sp>
      <p:sp>
        <p:nvSpPr>
          <p:cNvPr id="97287" name="Rectangle 7"/>
          <p:cNvSpPr>
            <a:spLocks noChangeArrowheads="1"/>
          </p:cNvSpPr>
          <p:nvPr/>
        </p:nvSpPr>
        <p:spPr bwMode="blackWhite">
          <a:xfrm>
            <a:off x="2413000" y="4652963"/>
            <a:ext cx="792163" cy="287337"/>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生产进度</a:t>
            </a:r>
          </a:p>
        </p:txBody>
      </p:sp>
      <p:sp>
        <p:nvSpPr>
          <p:cNvPr id="97288" name="AutoShape 8"/>
          <p:cNvSpPr>
            <a:spLocks noChangeArrowheads="1"/>
          </p:cNvSpPr>
          <p:nvPr/>
        </p:nvSpPr>
        <p:spPr bwMode="blackWhite">
          <a:xfrm>
            <a:off x="1042988" y="1123950"/>
            <a:ext cx="360362" cy="4968875"/>
          </a:xfrm>
          <a:prstGeom prst="downArrow">
            <a:avLst>
              <a:gd name="adj1" fmla="val 50000"/>
              <a:gd name="adj2" fmla="val 344714"/>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zh-CN" altLang="zh-CN" sz="1600"/>
          </a:p>
        </p:txBody>
      </p:sp>
      <p:sp>
        <p:nvSpPr>
          <p:cNvPr id="97289" name="Rectangle 9"/>
          <p:cNvSpPr>
            <a:spLocks noChangeArrowheads="1"/>
          </p:cNvSpPr>
          <p:nvPr/>
        </p:nvSpPr>
        <p:spPr bwMode="blackWhite">
          <a:xfrm>
            <a:off x="2413000" y="3140075"/>
            <a:ext cx="792163" cy="2873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制造通知</a:t>
            </a:r>
          </a:p>
        </p:txBody>
      </p:sp>
      <p:sp>
        <p:nvSpPr>
          <p:cNvPr id="97290" name="Rectangle 10"/>
          <p:cNvSpPr>
            <a:spLocks noChangeArrowheads="1"/>
          </p:cNvSpPr>
          <p:nvPr/>
        </p:nvSpPr>
        <p:spPr bwMode="blackWhite">
          <a:xfrm>
            <a:off x="2413000" y="1412875"/>
            <a:ext cx="792163" cy="2873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生产订单</a:t>
            </a:r>
          </a:p>
        </p:txBody>
      </p:sp>
      <p:cxnSp>
        <p:nvCxnSpPr>
          <p:cNvPr id="97291" name="AutoShape 11"/>
          <p:cNvCxnSpPr>
            <a:cxnSpLocks noChangeShapeType="1"/>
            <a:stCxn id="97290" idx="2"/>
            <a:endCxn id="97284" idx="0"/>
          </p:cNvCxnSpPr>
          <p:nvPr/>
        </p:nvCxnSpPr>
        <p:spPr bwMode="blackWhite">
          <a:xfrm rot="5400000">
            <a:off x="2053432" y="1520031"/>
            <a:ext cx="576262" cy="936625"/>
          </a:xfrm>
          <a:prstGeom prst="bentConnector3">
            <a:avLst>
              <a:gd name="adj1" fmla="val 49861"/>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7292" name="AutoShape 12"/>
          <p:cNvCxnSpPr>
            <a:cxnSpLocks noChangeShapeType="1"/>
            <a:stCxn id="97290" idx="2"/>
            <a:endCxn id="97283" idx="0"/>
          </p:cNvCxnSpPr>
          <p:nvPr/>
        </p:nvCxnSpPr>
        <p:spPr bwMode="blackWhite">
          <a:xfrm rot="5400000">
            <a:off x="2521744" y="1988344"/>
            <a:ext cx="576262" cy="0"/>
          </a:xfrm>
          <a:prstGeom prst="straightConnector1">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7293" name="AutoShape 13"/>
          <p:cNvCxnSpPr>
            <a:cxnSpLocks noChangeShapeType="1"/>
            <a:stCxn id="97284" idx="2"/>
            <a:endCxn id="97289" idx="0"/>
          </p:cNvCxnSpPr>
          <p:nvPr/>
        </p:nvCxnSpPr>
        <p:spPr bwMode="blackWhite">
          <a:xfrm rot="16200000" flipH="1">
            <a:off x="2053432" y="2383631"/>
            <a:ext cx="576262" cy="936625"/>
          </a:xfrm>
          <a:prstGeom prst="bentConnector3">
            <a:avLst>
              <a:gd name="adj1" fmla="val 49861"/>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7294" name="AutoShape 14"/>
          <p:cNvCxnSpPr>
            <a:cxnSpLocks noChangeShapeType="1"/>
            <a:stCxn id="97283" idx="2"/>
            <a:endCxn id="97289" idx="0"/>
          </p:cNvCxnSpPr>
          <p:nvPr/>
        </p:nvCxnSpPr>
        <p:spPr bwMode="blackWhite">
          <a:xfrm rot="5400000">
            <a:off x="2521744" y="2851944"/>
            <a:ext cx="576262" cy="0"/>
          </a:xfrm>
          <a:prstGeom prst="straightConnector1">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7295" name="AutoShape 15"/>
          <p:cNvCxnSpPr>
            <a:cxnSpLocks noChangeShapeType="1"/>
            <a:stCxn id="97289" idx="2"/>
            <a:endCxn id="97285" idx="0"/>
          </p:cNvCxnSpPr>
          <p:nvPr/>
        </p:nvCxnSpPr>
        <p:spPr bwMode="blackWhite">
          <a:xfrm rot="5400000">
            <a:off x="2305050" y="3355976"/>
            <a:ext cx="433387" cy="576262"/>
          </a:xfrm>
          <a:prstGeom prst="bentConnector3">
            <a:avLst>
              <a:gd name="adj1" fmla="val 49815"/>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7296" name="AutoShape 16"/>
          <p:cNvCxnSpPr>
            <a:cxnSpLocks noChangeShapeType="1"/>
            <a:stCxn id="97285" idx="2"/>
            <a:endCxn id="97287" idx="0"/>
          </p:cNvCxnSpPr>
          <p:nvPr/>
        </p:nvCxnSpPr>
        <p:spPr bwMode="blackWhite">
          <a:xfrm rot="16200000" flipH="1">
            <a:off x="2269331" y="4112420"/>
            <a:ext cx="504825" cy="576262"/>
          </a:xfrm>
          <a:prstGeom prst="bentConnector3">
            <a:avLst>
              <a:gd name="adj1" fmla="val 49685"/>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7297" name="AutoShape 17"/>
          <p:cNvCxnSpPr>
            <a:cxnSpLocks noChangeShapeType="1"/>
            <a:stCxn id="97287" idx="2"/>
            <a:endCxn id="97286" idx="0"/>
          </p:cNvCxnSpPr>
          <p:nvPr/>
        </p:nvCxnSpPr>
        <p:spPr bwMode="blackWhite">
          <a:xfrm rot="5400000">
            <a:off x="2593181" y="5156994"/>
            <a:ext cx="433388" cy="0"/>
          </a:xfrm>
          <a:prstGeom prst="straightConnector1">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97298" name="Rectangle 18"/>
          <p:cNvSpPr>
            <a:spLocks noChangeArrowheads="1"/>
          </p:cNvSpPr>
          <p:nvPr/>
        </p:nvSpPr>
        <p:spPr bwMode="blackWhite">
          <a:xfrm>
            <a:off x="3349625" y="2276475"/>
            <a:ext cx="792163" cy="2873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工艺工价</a:t>
            </a:r>
          </a:p>
        </p:txBody>
      </p:sp>
      <p:cxnSp>
        <p:nvCxnSpPr>
          <p:cNvPr id="97299" name="AutoShape 19"/>
          <p:cNvCxnSpPr>
            <a:cxnSpLocks noChangeShapeType="1"/>
            <a:stCxn id="97290" idx="2"/>
            <a:endCxn id="97298" idx="0"/>
          </p:cNvCxnSpPr>
          <p:nvPr/>
        </p:nvCxnSpPr>
        <p:spPr bwMode="blackWhite">
          <a:xfrm rot="16200000" flipH="1">
            <a:off x="2990057" y="1520031"/>
            <a:ext cx="576262" cy="936625"/>
          </a:xfrm>
          <a:prstGeom prst="bentConnector3">
            <a:avLst>
              <a:gd name="adj1" fmla="val 49861"/>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7300" name="AutoShape 20"/>
          <p:cNvCxnSpPr>
            <a:cxnSpLocks noChangeShapeType="1"/>
            <a:stCxn id="97298" idx="2"/>
            <a:endCxn id="97289" idx="0"/>
          </p:cNvCxnSpPr>
          <p:nvPr/>
        </p:nvCxnSpPr>
        <p:spPr bwMode="blackWhite">
          <a:xfrm rot="5400000">
            <a:off x="2990057" y="2383631"/>
            <a:ext cx="576262" cy="936625"/>
          </a:xfrm>
          <a:prstGeom prst="bentConnector3">
            <a:avLst>
              <a:gd name="adj1" fmla="val 49861"/>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97301" name="Rectangle 21"/>
          <p:cNvSpPr>
            <a:spLocks noChangeArrowheads="1"/>
          </p:cNvSpPr>
          <p:nvPr/>
        </p:nvSpPr>
        <p:spPr bwMode="blackWhite">
          <a:xfrm>
            <a:off x="2916238" y="3862388"/>
            <a:ext cx="792162" cy="287337"/>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产量日报</a:t>
            </a:r>
          </a:p>
        </p:txBody>
      </p:sp>
      <p:cxnSp>
        <p:nvCxnSpPr>
          <p:cNvPr id="97302" name="AutoShape 22"/>
          <p:cNvCxnSpPr>
            <a:cxnSpLocks noChangeShapeType="1"/>
            <a:stCxn id="97289" idx="2"/>
            <a:endCxn id="97301" idx="0"/>
          </p:cNvCxnSpPr>
          <p:nvPr/>
        </p:nvCxnSpPr>
        <p:spPr bwMode="blackWhite">
          <a:xfrm rot="16200000" flipH="1">
            <a:off x="2844006" y="3393282"/>
            <a:ext cx="434975" cy="503238"/>
          </a:xfrm>
          <a:prstGeom prst="bentConnector3">
            <a:avLst>
              <a:gd name="adj1" fmla="val 49634"/>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7303" name="AutoShape 23"/>
          <p:cNvCxnSpPr>
            <a:cxnSpLocks noChangeShapeType="1"/>
            <a:stCxn id="97301" idx="2"/>
            <a:endCxn id="97287" idx="0"/>
          </p:cNvCxnSpPr>
          <p:nvPr/>
        </p:nvCxnSpPr>
        <p:spPr bwMode="blackWhite">
          <a:xfrm rot="5400000">
            <a:off x="2809875" y="4149725"/>
            <a:ext cx="503238" cy="503238"/>
          </a:xfrm>
          <a:prstGeom prst="bentConnector3">
            <a:avLst>
              <a:gd name="adj1" fmla="val 49843"/>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97304" name="Rectangle 24"/>
          <p:cNvSpPr>
            <a:spLocks noChangeArrowheads="1"/>
          </p:cNvSpPr>
          <p:nvPr/>
        </p:nvSpPr>
        <p:spPr bwMode="blackWhite">
          <a:xfrm>
            <a:off x="3565525" y="4654550"/>
            <a:ext cx="792163" cy="2873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zh-CN" altLang="en-US" sz="1400"/>
              <a:t>计件工资</a:t>
            </a:r>
          </a:p>
        </p:txBody>
      </p:sp>
      <p:cxnSp>
        <p:nvCxnSpPr>
          <p:cNvPr id="97305" name="AutoShape 25"/>
          <p:cNvCxnSpPr>
            <a:cxnSpLocks noChangeShapeType="1"/>
            <a:stCxn id="97287" idx="3"/>
            <a:endCxn id="97304" idx="1"/>
          </p:cNvCxnSpPr>
          <p:nvPr/>
        </p:nvCxnSpPr>
        <p:spPr bwMode="blackWhite">
          <a:xfrm>
            <a:off x="3205163" y="4797425"/>
            <a:ext cx="360362" cy="1588"/>
          </a:xfrm>
          <a:prstGeom prst="bentConnector3">
            <a:avLst>
              <a:gd name="adj1" fmla="val 49778"/>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64538" name="Picture 26"/>
          <p:cNvPicPr>
            <a:picLocks noChangeAspect="1" noChangeArrowheads="1"/>
          </p:cNvPicPr>
          <p:nvPr/>
        </p:nvPicPr>
        <p:blipFill>
          <a:blip r:embed="rId3" cstate="print"/>
          <a:srcRect/>
          <a:stretch>
            <a:fillRect/>
          </a:stretch>
        </p:blipFill>
        <p:spPr bwMode="auto">
          <a:xfrm>
            <a:off x="4572000" y="1196975"/>
            <a:ext cx="4032250" cy="1595438"/>
          </a:xfrm>
          <a:prstGeom prst="rect">
            <a:avLst/>
          </a:prstGeom>
          <a:noFill/>
          <a:ln w="9525">
            <a:noFill/>
            <a:miter lim="800000"/>
            <a:headEnd/>
            <a:tailEnd/>
          </a:ln>
        </p:spPr>
      </p:pic>
      <p:pic>
        <p:nvPicPr>
          <p:cNvPr id="64539" name="Picture 27" descr="4"/>
          <p:cNvPicPr>
            <a:picLocks noChangeAspect="1" noChangeArrowheads="1"/>
          </p:cNvPicPr>
          <p:nvPr/>
        </p:nvPicPr>
        <p:blipFill>
          <a:blip r:embed="rId4" cstate="print"/>
          <a:srcRect/>
          <a:stretch>
            <a:fillRect/>
          </a:stretch>
        </p:blipFill>
        <p:spPr bwMode="auto">
          <a:xfrm>
            <a:off x="4572000" y="2852738"/>
            <a:ext cx="4572000" cy="3429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prstGeom prst="rect">
            <a:avLst/>
          </a:prstGeom>
        </p:spPr>
        <p:txBody>
          <a:bodyPr/>
          <a:lstStyle/>
          <a:p>
            <a:pPr eaLnBrk="1" hangingPunct="1">
              <a:defRPr/>
            </a:pPr>
            <a:r>
              <a:rPr lang="zh-CN" sz="2800" smtClean="0">
                <a:effectLst>
                  <a:outerShdw blurRad="38100" dist="38100" dir="2700000" algn="tl">
                    <a:srgbClr val="C0C0C0"/>
                  </a:outerShdw>
                </a:effectLst>
              </a:rPr>
              <a:t>行业简介－行业产品及技术工艺特点</a:t>
            </a:r>
          </a:p>
        </p:txBody>
      </p:sp>
      <p:pic>
        <p:nvPicPr>
          <p:cNvPr id="14339" name="Picture 3" descr="服装生产示意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1054100"/>
            <a:ext cx="6340475"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6544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0"/>
          <p:cNvSpPr>
            <a:spLocks noChangeArrowheads="1"/>
          </p:cNvSpPr>
          <p:nvPr/>
        </p:nvSpPr>
        <p:spPr bwMode="auto">
          <a:xfrm>
            <a:off x="439738" y="41275"/>
            <a:ext cx="4284662" cy="579438"/>
          </a:xfrm>
          <a:prstGeom prst="rect">
            <a:avLst/>
          </a:prstGeom>
          <a:noFill/>
          <a:ln w="9525" algn="ctr">
            <a:noFill/>
            <a:miter lim="800000"/>
            <a:headEnd/>
            <a:tailEnd/>
          </a:ln>
        </p:spPr>
        <p:txBody>
          <a:bodyPr/>
          <a:lstStyle/>
          <a:p>
            <a:pPr>
              <a:defRPr/>
            </a:pPr>
            <a:endParaRPr lang="zh-CN" altLang="en-US" sz="3200">
              <a:solidFill>
                <a:srgbClr val="C00000"/>
              </a:solidFill>
              <a:latin typeface="+mn-ea"/>
              <a:ea typeface="+mn-ea"/>
            </a:endParaRPr>
          </a:p>
        </p:txBody>
      </p:sp>
      <p:pic>
        <p:nvPicPr>
          <p:cNvPr id="2052" name="Picture 37" descr="车间布局"/>
          <p:cNvPicPr>
            <a:picLocks noChangeAspect="1" noChangeArrowheads="1"/>
          </p:cNvPicPr>
          <p:nvPr/>
        </p:nvPicPr>
        <p:blipFill>
          <a:blip r:embed="rId3" cstate="print"/>
          <a:srcRect/>
          <a:stretch>
            <a:fillRect/>
          </a:stretch>
        </p:blipFill>
        <p:spPr bwMode="auto">
          <a:xfrm>
            <a:off x="531813" y="1484313"/>
            <a:ext cx="8180387" cy="5105400"/>
          </a:xfrm>
          <a:prstGeom prst="rect">
            <a:avLst/>
          </a:prstGeom>
          <a:noFill/>
          <a:ln w="9525">
            <a:noFill/>
            <a:miter lim="800000"/>
            <a:headEnd/>
            <a:tailEnd/>
          </a:ln>
        </p:spPr>
      </p:pic>
      <p:pic>
        <p:nvPicPr>
          <p:cNvPr id="1374246" name="Picture 38"/>
          <p:cNvPicPr>
            <a:picLocks noChangeAspect="1" noChangeArrowheads="1"/>
          </p:cNvPicPr>
          <p:nvPr/>
        </p:nvPicPr>
        <p:blipFill>
          <a:blip r:embed="rId4" cstate="print"/>
          <a:srcRect/>
          <a:stretch>
            <a:fillRect/>
          </a:stretch>
        </p:blipFill>
        <p:spPr bwMode="auto">
          <a:xfrm>
            <a:off x="3959225" y="4103688"/>
            <a:ext cx="1116013" cy="307975"/>
          </a:xfrm>
          <a:prstGeom prst="rect">
            <a:avLst/>
          </a:prstGeom>
          <a:noFill/>
          <a:ln w="9525">
            <a:noFill/>
            <a:miter lim="800000"/>
            <a:headEnd/>
            <a:tailEnd/>
          </a:ln>
        </p:spPr>
      </p:pic>
      <p:pic>
        <p:nvPicPr>
          <p:cNvPr id="1374247" name="Picture 39"/>
          <p:cNvPicPr>
            <a:picLocks noChangeAspect="1" noChangeArrowheads="1"/>
          </p:cNvPicPr>
          <p:nvPr/>
        </p:nvPicPr>
        <p:blipFill>
          <a:blip r:embed="rId4" cstate="print"/>
          <a:srcRect/>
          <a:stretch>
            <a:fillRect/>
          </a:stretch>
        </p:blipFill>
        <p:spPr bwMode="auto">
          <a:xfrm>
            <a:off x="1368425" y="1511300"/>
            <a:ext cx="1116013" cy="307975"/>
          </a:xfrm>
          <a:prstGeom prst="rect">
            <a:avLst/>
          </a:prstGeom>
          <a:noFill/>
          <a:ln w="9525">
            <a:noFill/>
            <a:miter lim="800000"/>
            <a:headEnd/>
            <a:tailEnd/>
          </a:ln>
        </p:spPr>
      </p:pic>
      <p:pic>
        <p:nvPicPr>
          <p:cNvPr id="1374248" name="Picture 40"/>
          <p:cNvPicPr>
            <a:picLocks noChangeAspect="1" noChangeArrowheads="1"/>
          </p:cNvPicPr>
          <p:nvPr/>
        </p:nvPicPr>
        <p:blipFill>
          <a:blip r:embed="rId4" cstate="print"/>
          <a:srcRect/>
          <a:stretch>
            <a:fillRect/>
          </a:stretch>
        </p:blipFill>
        <p:spPr bwMode="auto">
          <a:xfrm>
            <a:off x="1258888" y="3382963"/>
            <a:ext cx="1116012" cy="307975"/>
          </a:xfrm>
          <a:prstGeom prst="rect">
            <a:avLst/>
          </a:prstGeom>
          <a:noFill/>
          <a:ln w="9525">
            <a:noFill/>
            <a:miter lim="800000"/>
            <a:headEnd/>
            <a:tailEnd/>
          </a:ln>
        </p:spPr>
      </p:pic>
      <p:pic>
        <p:nvPicPr>
          <p:cNvPr id="1374249" name="Picture 41"/>
          <p:cNvPicPr>
            <a:picLocks noChangeAspect="1" noChangeArrowheads="1"/>
          </p:cNvPicPr>
          <p:nvPr/>
        </p:nvPicPr>
        <p:blipFill>
          <a:blip r:embed="rId4" cstate="print"/>
          <a:srcRect/>
          <a:stretch>
            <a:fillRect/>
          </a:stretch>
        </p:blipFill>
        <p:spPr bwMode="auto">
          <a:xfrm>
            <a:off x="5111750" y="1439863"/>
            <a:ext cx="1116013" cy="307975"/>
          </a:xfrm>
          <a:prstGeom prst="rect">
            <a:avLst/>
          </a:prstGeom>
          <a:noFill/>
          <a:ln w="9525">
            <a:noFill/>
            <a:miter lim="800000"/>
            <a:headEnd/>
            <a:tailEnd/>
          </a:ln>
        </p:spPr>
      </p:pic>
      <p:pic>
        <p:nvPicPr>
          <p:cNvPr id="1374250" name="Picture 42"/>
          <p:cNvPicPr>
            <a:picLocks noChangeAspect="1" noChangeArrowheads="1"/>
          </p:cNvPicPr>
          <p:nvPr/>
        </p:nvPicPr>
        <p:blipFill>
          <a:blip r:embed="rId5" cstate="print"/>
          <a:srcRect/>
          <a:stretch>
            <a:fillRect/>
          </a:stretch>
        </p:blipFill>
        <p:spPr bwMode="auto">
          <a:xfrm>
            <a:off x="5435600" y="3033713"/>
            <a:ext cx="684213" cy="577850"/>
          </a:xfrm>
          <a:prstGeom prst="rect">
            <a:avLst/>
          </a:prstGeom>
          <a:noFill/>
          <a:ln w="9525">
            <a:noFill/>
            <a:miter lim="800000"/>
            <a:headEnd/>
            <a:tailEnd/>
          </a:ln>
        </p:spPr>
      </p:pic>
      <p:sp>
        <p:nvSpPr>
          <p:cNvPr id="2058" name="标题 13"/>
          <p:cNvSpPr>
            <a:spLocks noGrp="1"/>
          </p:cNvSpPr>
          <p:nvPr>
            <p:ph type="title"/>
          </p:nvPr>
        </p:nvSpPr>
        <p:spPr bwMode="auto">
          <a:prstGeom prst="rect">
            <a:avLst/>
          </a:prstGeom>
          <a:noFill/>
          <a:ln>
            <a:miter lim="800000"/>
            <a:headEnd/>
            <a:tailEnd/>
          </a:ln>
        </p:spPr>
        <p:txBody>
          <a:bodyPr/>
          <a:lstStyle/>
          <a:p>
            <a:pPr algn="l" eaLnBrk="1" hangingPunct="1"/>
            <a:r>
              <a:rPr lang="zh-CN" altLang="en-US" dirty="0" smtClean="0">
                <a:latin typeface="+mn-ea"/>
                <a:ea typeface="+mn-ea"/>
              </a:rPr>
              <a:t>工票使用实例</a:t>
            </a:r>
            <a:r>
              <a:rPr lang="zh-CN" altLang="en-US" sz="3200" b="1" dirty="0" smtClean="0">
                <a:solidFill>
                  <a:srgbClr val="FF0000"/>
                </a:solidFill>
              </a:rPr>
              <a:t/>
            </a:r>
            <a:br>
              <a:rPr lang="zh-CN" altLang="en-US" sz="3200" b="1" dirty="0" smtClean="0">
                <a:solidFill>
                  <a:srgbClr val="FF0000"/>
                </a:solidFill>
              </a:rPr>
            </a:br>
            <a:endParaRPr lang="zh-CN" altLang="en-US" sz="3200" b="1" dirty="0" smtClean="0">
              <a:solidFill>
                <a:srgbClr val="FF0000"/>
              </a:solidFill>
            </a:endParaRPr>
          </a:p>
        </p:txBody>
      </p:sp>
      <p:graphicFrame>
        <p:nvGraphicFramePr>
          <p:cNvPr id="1374251" name="Object 43"/>
          <p:cNvGraphicFramePr>
            <a:graphicFrameLocks noGrp="1" noChangeAspect="1"/>
          </p:cNvGraphicFramePr>
          <p:nvPr>
            <p:ph idx="4294967295"/>
          </p:nvPr>
        </p:nvGraphicFramePr>
        <p:xfrm>
          <a:off x="6804025" y="3763963"/>
          <a:ext cx="2339975" cy="1395412"/>
        </p:xfrm>
        <a:graphic>
          <a:graphicData uri="http://schemas.openxmlformats.org/presentationml/2006/ole">
            <mc:AlternateContent xmlns:mc="http://schemas.openxmlformats.org/markup-compatibility/2006">
              <mc:Choice xmlns:v="urn:schemas-microsoft-com:vml" Requires="v">
                <p:oleObj spid="_x0000_s73751" name="Visio" r:id="rId6" imgW="2209190" imgH="1061923" progId="Visio.Drawing.11">
                  <p:embed/>
                </p:oleObj>
              </mc:Choice>
              <mc:Fallback>
                <p:oleObj name="Visio" r:id="rId6" imgW="2209190" imgH="1061923" progId="Visio.Drawing.11">
                  <p:embed/>
                  <p:pic>
                    <p:nvPicPr>
                      <p:cNvPr id="0" name="Object 4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4025" y="3763963"/>
                        <a:ext cx="2339975" cy="139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74252" name="Picture 44"/>
          <p:cNvPicPr>
            <a:picLocks noChangeAspect="1" noChangeArrowheads="1"/>
          </p:cNvPicPr>
          <p:nvPr/>
        </p:nvPicPr>
        <p:blipFill>
          <a:blip r:embed="rId8" cstate="print"/>
          <a:srcRect/>
          <a:stretch>
            <a:fillRect/>
          </a:stretch>
        </p:blipFill>
        <p:spPr bwMode="auto">
          <a:xfrm>
            <a:off x="1368425" y="1439863"/>
            <a:ext cx="6096000" cy="4572000"/>
          </a:xfrm>
          <a:prstGeom prst="rect">
            <a:avLst/>
          </a:prstGeom>
          <a:noFill/>
          <a:ln w="9525" algn="ctr">
            <a:noFill/>
            <a:miter lim="800000"/>
            <a:headEnd/>
            <a:tailEnd/>
          </a:ln>
        </p:spPr>
      </p:pic>
      <p:pic>
        <p:nvPicPr>
          <p:cNvPr id="1374253" name="Picture 45"/>
          <p:cNvPicPr>
            <a:picLocks noChangeAspect="1" noChangeArrowheads="1"/>
          </p:cNvPicPr>
          <p:nvPr/>
        </p:nvPicPr>
        <p:blipFill>
          <a:blip r:embed="rId9" cstate="print"/>
          <a:srcRect/>
          <a:stretch>
            <a:fillRect/>
          </a:stretch>
        </p:blipFill>
        <p:spPr bwMode="auto">
          <a:xfrm>
            <a:off x="215900" y="1150938"/>
            <a:ext cx="8677275" cy="5221287"/>
          </a:xfrm>
          <a:prstGeom prst="rect">
            <a:avLst/>
          </a:prstGeom>
          <a:noFill/>
          <a:ln w="9525">
            <a:noFill/>
            <a:miter lim="800000"/>
            <a:headEnd/>
            <a:tailEnd/>
          </a:ln>
        </p:spPr>
      </p:pic>
      <p:pic>
        <p:nvPicPr>
          <p:cNvPr id="1374254" name="Picture 46"/>
          <p:cNvPicPr>
            <a:picLocks noChangeAspect="1" noChangeArrowheads="1"/>
          </p:cNvPicPr>
          <p:nvPr/>
        </p:nvPicPr>
        <p:blipFill>
          <a:blip r:embed="rId10" cstate="print"/>
          <a:srcRect/>
          <a:stretch>
            <a:fillRect/>
          </a:stretch>
        </p:blipFill>
        <p:spPr bwMode="auto">
          <a:xfrm>
            <a:off x="215900" y="1128713"/>
            <a:ext cx="8712200" cy="5027612"/>
          </a:xfrm>
          <a:prstGeom prst="rect">
            <a:avLst/>
          </a:prstGeom>
          <a:noFill/>
          <a:ln w="9525">
            <a:noFill/>
            <a:miter lim="800000"/>
            <a:headEnd/>
            <a:tailEnd/>
          </a:ln>
        </p:spPr>
      </p:pic>
      <p:pic>
        <p:nvPicPr>
          <p:cNvPr id="1374255" name="Picture 47"/>
          <p:cNvPicPr>
            <a:picLocks noChangeAspect="1" noChangeArrowheads="1"/>
          </p:cNvPicPr>
          <p:nvPr/>
        </p:nvPicPr>
        <p:blipFill>
          <a:blip r:embed="rId11" cstate="print"/>
          <a:srcRect/>
          <a:stretch>
            <a:fillRect/>
          </a:stretch>
        </p:blipFill>
        <p:spPr bwMode="auto">
          <a:xfrm>
            <a:off x="215900" y="1089025"/>
            <a:ext cx="8712200" cy="52482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2.22222E-6 L -0.00104 0.08033 " pathEditMode="relative" rAng="0" ptsTypes="AA">
                                      <p:cBhvr>
                                        <p:cTn id="6" dur="2000" fill="hold"/>
                                        <p:tgtEl>
                                          <p:spTgt spid="1374250"/>
                                        </p:tgtEl>
                                        <p:attrNameLst>
                                          <p:attrName>ppt_x</p:attrName>
                                          <p:attrName>ppt_y</p:attrName>
                                        </p:attrNameLst>
                                      </p:cBhvr>
                                      <p:rCtr x="-1" y="4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0.00104 0.08033 L -0.19097 0.08033 " pathEditMode="relative" rAng="0" ptsTypes="AA">
                                      <p:cBhvr>
                                        <p:cTn id="10" dur="2000" fill="hold"/>
                                        <p:tgtEl>
                                          <p:spTgt spid="1374250"/>
                                        </p:tgtEl>
                                        <p:attrNameLst>
                                          <p:attrName>ppt_x</p:attrName>
                                          <p:attrName>ppt_y</p:attrName>
                                        </p:attrNameLst>
                                      </p:cBhvr>
                                      <p:rCtr x="-95" y="0"/>
                                    </p:animMotion>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1374246"/>
                                        </p:tgtEl>
                                        <p:attrNameLst>
                                          <p:attrName>style.visibility</p:attrName>
                                        </p:attrNameLst>
                                      </p:cBhvr>
                                      <p:to>
                                        <p:strVal val="visible"/>
                                      </p:to>
                                    </p:set>
                                    <p:anim calcmode="lin" valueType="num">
                                      <p:cBhvr>
                                        <p:cTn id="15" dur="500" fill="hold"/>
                                        <p:tgtEl>
                                          <p:spTgt spid="1374246"/>
                                        </p:tgtEl>
                                        <p:attrNameLst>
                                          <p:attrName>ppt_w</p:attrName>
                                        </p:attrNameLst>
                                      </p:cBhvr>
                                      <p:tavLst>
                                        <p:tav tm="0">
                                          <p:val>
                                            <p:fltVal val="0"/>
                                          </p:val>
                                        </p:tav>
                                        <p:tav tm="100000">
                                          <p:val>
                                            <p:strVal val="#ppt_w"/>
                                          </p:val>
                                        </p:tav>
                                      </p:tavLst>
                                    </p:anim>
                                    <p:anim calcmode="lin" valueType="num">
                                      <p:cBhvr>
                                        <p:cTn id="16" dur="500" fill="hold"/>
                                        <p:tgtEl>
                                          <p:spTgt spid="1374246"/>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35" presetClass="path" presetSubtype="0" accel="50000" decel="50000" fill="hold" nodeType="clickEffect">
                                  <p:stCondLst>
                                    <p:cond delay="0"/>
                                  </p:stCondLst>
                                  <p:childTnLst>
                                    <p:animMotion origin="layout" path="M -0.19097 0.08033 L -0.53541 0.08033 " pathEditMode="relative" rAng="0" ptsTypes="AA">
                                      <p:cBhvr>
                                        <p:cTn id="20" dur="2000" fill="hold"/>
                                        <p:tgtEl>
                                          <p:spTgt spid="1374250"/>
                                        </p:tgtEl>
                                        <p:attrNameLst>
                                          <p:attrName>ppt_x</p:attrName>
                                          <p:attrName>ppt_y</p:attrName>
                                        </p:attrNameLst>
                                      </p:cBhvr>
                                      <p:rCtr x="-172" y="0"/>
                                    </p:animMotion>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1374248"/>
                                        </p:tgtEl>
                                        <p:attrNameLst>
                                          <p:attrName>style.visibility</p:attrName>
                                        </p:attrNameLst>
                                      </p:cBhvr>
                                      <p:to>
                                        <p:strVal val="visible"/>
                                      </p:to>
                                    </p:set>
                                    <p:anim calcmode="lin" valueType="num">
                                      <p:cBhvr>
                                        <p:cTn id="25" dur="500" fill="hold"/>
                                        <p:tgtEl>
                                          <p:spTgt spid="1374248"/>
                                        </p:tgtEl>
                                        <p:attrNameLst>
                                          <p:attrName>ppt_w</p:attrName>
                                        </p:attrNameLst>
                                      </p:cBhvr>
                                      <p:tavLst>
                                        <p:tav tm="0">
                                          <p:val>
                                            <p:fltVal val="0"/>
                                          </p:val>
                                        </p:tav>
                                        <p:tav tm="100000">
                                          <p:val>
                                            <p:strVal val="#ppt_w"/>
                                          </p:val>
                                        </p:tav>
                                      </p:tavLst>
                                    </p:anim>
                                    <p:anim calcmode="lin" valueType="num">
                                      <p:cBhvr>
                                        <p:cTn id="26" dur="500" fill="hold"/>
                                        <p:tgtEl>
                                          <p:spTgt spid="137424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1374253"/>
                                        </p:tgtEl>
                                        <p:attrNameLst>
                                          <p:attrName>style.visibility</p:attrName>
                                        </p:attrNameLst>
                                      </p:cBhvr>
                                      <p:to>
                                        <p:strVal val="visible"/>
                                      </p:to>
                                    </p:set>
                                    <p:anim calcmode="lin" valueType="num">
                                      <p:cBhvr>
                                        <p:cTn id="31" dur="500" fill="hold"/>
                                        <p:tgtEl>
                                          <p:spTgt spid="1374253"/>
                                        </p:tgtEl>
                                        <p:attrNameLst>
                                          <p:attrName>ppt_x</p:attrName>
                                        </p:attrNameLst>
                                      </p:cBhvr>
                                      <p:tavLst>
                                        <p:tav tm="0">
                                          <p:val>
                                            <p:strVal val="#ppt_x-#ppt_w/2"/>
                                          </p:val>
                                        </p:tav>
                                        <p:tav tm="100000">
                                          <p:val>
                                            <p:strVal val="#ppt_x"/>
                                          </p:val>
                                        </p:tav>
                                      </p:tavLst>
                                    </p:anim>
                                    <p:anim calcmode="lin" valueType="num">
                                      <p:cBhvr>
                                        <p:cTn id="32" dur="500" fill="hold"/>
                                        <p:tgtEl>
                                          <p:spTgt spid="1374253"/>
                                        </p:tgtEl>
                                        <p:attrNameLst>
                                          <p:attrName>ppt_y</p:attrName>
                                        </p:attrNameLst>
                                      </p:cBhvr>
                                      <p:tavLst>
                                        <p:tav tm="0">
                                          <p:val>
                                            <p:strVal val="#ppt_y"/>
                                          </p:val>
                                        </p:tav>
                                        <p:tav tm="100000">
                                          <p:val>
                                            <p:strVal val="#ppt_y"/>
                                          </p:val>
                                        </p:tav>
                                      </p:tavLst>
                                    </p:anim>
                                    <p:anim calcmode="lin" valueType="num">
                                      <p:cBhvr>
                                        <p:cTn id="33" dur="500" fill="hold"/>
                                        <p:tgtEl>
                                          <p:spTgt spid="1374253"/>
                                        </p:tgtEl>
                                        <p:attrNameLst>
                                          <p:attrName>ppt_w</p:attrName>
                                        </p:attrNameLst>
                                      </p:cBhvr>
                                      <p:tavLst>
                                        <p:tav tm="0">
                                          <p:val>
                                            <p:fltVal val="0"/>
                                          </p:val>
                                        </p:tav>
                                        <p:tav tm="100000">
                                          <p:val>
                                            <p:strVal val="#ppt_w"/>
                                          </p:val>
                                        </p:tav>
                                      </p:tavLst>
                                    </p:anim>
                                    <p:anim calcmode="lin" valueType="num">
                                      <p:cBhvr>
                                        <p:cTn id="34" dur="500" fill="hold"/>
                                        <p:tgtEl>
                                          <p:spTgt spid="137425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1374253"/>
                                        </p:tgtEl>
                                        <p:attrNameLst>
                                          <p:attrName>ppt_x</p:attrName>
                                        </p:attrNameLst>
                                      </p:cBhvr>
                                      <p:tavLst>
                                        <p:tav tm="0">
                                          <p:val>
                                            <p:strVal val="ppt_x"/>
                                          </p:val>
                                        </p:tav>
                                        <p:tav tm="100000">
                                          <p:val>
                                            <p:strVal val="ppt_x"/>
                                          </p:val>
                                        </p:tav>
                                      </p:tavLst>
                                    </p:anim>
                                    <p:anim calcmode="lin" valueType="num">
                                      <p:cBhvr additive="base">
                                        <p:cTn id="39" dur="500"/>
                                        <p:tgtEl>
                                          <p:spTgt spid="1374253"/>
                                        </p:tgtEl>
                                        <p:attrNameLst>
                                          <p:attrName>ppt_y</p:attrName>
                                        </p:attrNameLst>
                                      </p:cBhvr>
                                      <p:tavLst>
                                        <p:tav tm="0">
                                          <p:val>
                                            <p:strVal val="ppt_y"/>
                                          </p:val>
                                        </p:tav>
                                        <p:tav tm="100000">
                                          <p:val>
                                            <p:strVal val="1+ppt_h/2"/>
                                          </p:val>
                                        </p:tav>
                                      </p:tavLst>
                                    </p:anim>
                                    <p:set>
                                      <p:cBhvr>
                                        <p:cTn id="40" dur="1" fill="hold">
                                          <p:stCondLst>
                                            <p:cond delay="499"/>
                                          </p:stCondLst>
                                        </p:cTn>
                                        <p:tgtEl>
                                          <p:spTgt spid="137425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64" presetClass="path" presetSubtype="0" accel="50000" decel="50000" fill="hold" nodeType="clickEffect">
                                  <p:stCondLst>
                                    <p:cond delay="0"/>
                                  </p:stCondLst>
                                  <p:childTnLst>
                                    <p:animMotion origin="layout" path="M -0.52465 0.08542 L -0.52465 -0.24791 " pathEditMode="relative" rAng="0" ptsTypes="AA">
                                      <p:cBhvr>
                                        <p:cTn id="44" dur="2000" fill="hold"/>
                                        <p:tgtEl>
                                          <p:spTgt spid="1374250"/>
                                        </p:tgtEl>
                                        <p:attrNameLst>
                                          <p:attrName>ppt_x</p:attrName>
                                          <p:attrName>ppt_y</p:attrName>
                                        </p:attrNameLst>
                                      </p:cBhvr>
                                      <p:rCtr x="0" y="-167"/>
                                    </p:animMotion>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nodeType="clickEffect">
                                  <p:stCondLst>
                                    <p:cond delay="0"/>
                                  </p:stCondLst>
                                  <p:childTnLst>
                                    <p:set>
                                      <p:cBhvr>
                                        <p:cTn id="48" dur="1" fill="hold">
                                          <p:stCondLst>
                                            <p:cond delay="0"/>
                                          </p:stCondLst>
                                        </p:cTn>
                                        <p:tgtEl>
                                          <p:spTgt spid="1374247"/>
                                        </p:tgtEl>
                                        <p:attrNameLst>
                                          <p:attrName>style.visibility</p:attrName>
                                        </p:attrNameLst>
                                      </p:cBhvr>
                                      <p:to>
                                        <p:strVal val="visible"/>
                                      </p:to>
                                    </p:set>
                                    <p:anim calcmode="lin" valueType="num">
                                      <p:cBhvr>
                                        <p:cTn id="49" dur="500" fill="hold"/>
                                        <p:tgtEl>
                                          <p:spTgt spid="1374247"/>
                                        </p:tgtEl>
                                        <p:attrNameLst>
                                          <p:attrName>ppt_w</p:attrName>
                                        </p:attrNameLst>
                                      </p:cBhvr>
                                      <p:tavLst>
                                        <p:tav tm="0">
                                          <p:val>
                                            <p:fltVal val="0"/>
                                          </p:val>
                                        </p:tav>
                                        <p:tav tm="100000">
                                          <p:val>
                                            <p:strVal val="#ppt_w"/>
                                          </p:val>
                                        </p:tav>
                                      </p:tavLst>
                                    </p:anim>
                                    <p:anim calcmode="lin" valueType="num">
                                      <p:cBhvr>
                                        <p:cTn id="50" dur="500" fill="hold"/>
                                        <p:tgtEl>
                                          <p:spTgt spid="137424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nodeType="clickEffect">
                                  <p:stCondLst>
                                    <p:cond delay="0"/>
                                  </p:stCondLst>
                                  <p:childTnLst>
                                    <p:set>
                                      <p:cBhvr>
                                        <p:cTn id="54" dur="1" fill="hold">
                                          <p:stCondLst>
                                            <p:cond delay="0"/>
                                          </p:stCondLst>
                                        </p:cTn>
                                        <p:tgtEl>
                                          <p:spTgt spid="1374252"/>
                                        </p:tgtEl>
                                        <p:attrNameLst>
                                          <p:attrName>style.visibility</p:attrName>
                                        </p:attrNameLst>
                                      </p:cBhvr>
                                      <p:to>
                                        <p:strVal val="visible"/>
                                      </p:to>
                                    </p:set>
                                    <p:anim calcmode="lin" valueType="num">
                                      <p:cBhvr>
                                        <p:cTn id="55" dur="500" fill="hold"/>
                                        <p:tgtEl>
                                          <p:spTgt spid="1374252"/>
                                        </p:tgtEl>
                                        <p:attrNameLst>
                                          <p:attrName>ppt_x</p:attrName>
                                        </p:attrNameLst>
                                      </p:cBhvr>
                                      <p:tavLst>
                                        <p:tav tm="0">
                                          <p:val>
                                            <p:strVal val="#ppt_x-#ppt_w/2"/>
                                          </p:val>
                                        </p:tav>
                                        <p:tav tm="100000">
                                          <p:val>
                                            <p:strVal val="#ppt_x"/>
                                          </p:val>
                                        </p:tav>
                                      </p:tavLst>
                                    </p:anim>
                                    <p:anim calcmode="lin" valueType="num">
                                      <p:cBhvr>
                                        <p:cTn id="56" dur="500" fill="hold"/>
                                        <p:tgtEl>
                                          <p:spTgt spid="1374252"/>
                                        </p:tgtEl>
                                        <p:attrNameLst>
                                          <p:attrName>ppt_y</p:attrName>
                                        </p:attrNameLst>
                                      </p:cBhvr>
                                      <p:tavLst>
                                        <p:tav tm="0">
                                          <p:val>
                                            <p:strVal val="#ppt_y"/>
                                          </p:val>
                                        </p:tav>
                                        <p:tav tm="100000">
                                          <p:val>
                                            <p:strVal val="#ppt_y"/>
                                          </p:val>
                                        </p:tav>
                                      </p:tavLst>
                                    </p:anim>
                                    <p:anim calcmode="lin" valueType="num">
                                      <p:cBhvr>
                                        <p:cTn id="57" dur="500" fill="hold"/>
                                        <p:tgtEl>
                                          <p:spTgt spid="1374252"/>
                                        </p:tgtEl>
                                        <p:attrNameLst>
                                          <p:attrName>ppt_w</p:attrName>
                                        </p:attrNameLst>
                                      </p:cBhvr>
                                      <p:tavLst>
                                        <p:tav tm="0">
                                          <p:val>
                                            <p:fltVal val="0"/>
                                          </p:val>
                                        </p:tav>
                                        <p:tav tm="100000">
                                          <p:val>
                                            <p:strVal val="#ppt_w"/>
                                          </p:val>
                                        </p:tav>
                                      </p:tavLst>
                                    </p:anim>
                                    <p:anim calcmode="lin" valueType="num">
                                      <p:cBhvr>
                                        <p:cTn id="58" dur="500" fill="hold"/>
                                        <p:tgtEl>
                                          <p:spTgt spid="1374252"/>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nodeType="clickEffect">
                                  <p:stCondLst>
                                    <p:cond delay="0"/>
                                  </p:stCondLst>
                                  <p:childTnLst>
                                    <p:anim calcmode="lin" valueType="num">
                                      <p:cBhvr additive="base">
                                        <p:cTn id="62" dur="500"/>
                                        <p:tgtEl>
                                          <p:spTgt spid="1374252"/>
                                        </p:tgtEl>
                                        <p:attrNameLst>
                                          <p:attrName>ppt_x</p:attrName>
                                        </p:attrNameLst>
                                      </p:cBhvr>
                                      <p:tavLst>
                                        <p:tav tm="0">
                                          <p:val>
                                            <p:strVal val="ppt_x"/>
                                          </p:val>
                                        </p:tav>
                                        <p:tav tm="100000">
                                          <p:val>
                                            <p:strVal val="ppt_x"/>
                                          </p:val>
                                        </p:tav>
                                      </p:tavLst>
                                    </p:anim>
                                    <p:anim calcmode="lin" valueType="num">
                                      <p:cBhvr additive="base">
                                        <p:cTn id="63" dur="500"/>
                                        <p:tgtEl>
                                          <p:spTgt spid="1374252"/>
                                        </p:tgtEl>
                                        <p:attrNameLst>
                                          <p:attrName>ppt_y</p:attrName>
                                        </p:attrNameLst>
                                      </p:cBhvr>
                                      <p:tavLst>
                                        <p:tav tm="0">
                                          <p:val>
                                            <p:strVal val="ppt_y"/>
                                          </p:val>
                                        </p:tav>
                                        <p:tav tm="100000">
                                          <p:val>
                                            <p:strVal val="1+ppt_h/2"/>
                                          </p:val>
                                        </p:tav>
                                      </p:tavLst>
                                    </p:anim>
                                    <p:set>
                                      <p:cBhvr>
                                        <p:cTn id="64" dur="1" fill="hold">
                                          <p:stCondLst>
                                            <p:cond delay="499"/>
                                          </p:stCondLst>
                                        </p:cTn>
                                        <p:tgtEl>
                                          <p:spTgt spid="137425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63" presetClass="path" presetSubtype="0" accel="50000" decel="50000" fill="hold" nodeType="clickEffect">
                                  <p:stCondLst>
                                    <p:cond delay="0"/>
                                  </p:stCondLst>
                                  <p:childTnLst>
                                    <p:animMotion origin="layout" path="M -0.52465 -0.24791 L 0.10139 -0.25046 " pathEditMode="relative" rAng="0" ptsTypes="AA">
                                      <p:cBhvr>
                                        <p:cTn id="68" dur="2000" fill="hold"/>
                                        <p:tgtEl>
                                          <p:spTgt spid="1374250"/>
                                        </p:tgtEl>
                                        <p:attrNameLst>
                                          <p:attrName>ppt_x</p:attrName>
                                          <p:attrName>ppt_y</p:attrName>
                                        </p:attrNameLst>
                                      </p:cBhvr>
                                      <p:rCtr x="313" y="-1"/>
                                    </p:animMotion>
                                  </p:childTnLst>
                                </p:cTn>
                              </p:par>
                            </p:childTnLst>
                          </p:cTn>
                        </p:par>
                      </p:childTnLst>
                    </p:cTn>
                  </p:par>
                  <p:par>
                    <p:cTn id="69" fill="hold">
                      <p:stCondLst>
                        <p:cond delay="indefinite"/>
                      </p:stCondLst>
                      <p:childTnLst>
                        <p:par>
                          <p:cTn id="70" fill="hold">
                            <p:stCondLst>
                              <p:cond delay="0"/>
                            </p:stCondLst>
                            <p:childTnLst>
                              <p:par>
                                <p:cTn id="71" presetID="17" presetClass="entr" presetSubtype="10" fill="hold" nodeType="clickEffect">
                                  <p:stCondLst>
                                    <p:cond delay="0"/>
                                  </p:stCondLst>
                                  <p:childTnLst>
                                    <p:set>
                                      <p:cBhvr>
                                        <p:cTn id="72" dur="1" fill="hold">
                                          <p:stCondLst>
                                            <p:cond delay="0"/>
                                          </p:stCondLst>
                                        </p:cTn>
                                        <p:tgtEl>
                                          <p:spTgt spid="1374249"/>
                                        </p:tgtEl>
                                        <p:attrNameLst>
                                          <p:attrName>style.visibility</p:attrName>
                                        </p:attrNameLst>
                                      </p:cBhvr>
                                      <p:to>
                                        <p:strVal val="visible"/>
                                      </p:to>
                                    </p:set>
                                    <p:anim calcmode="lin" valueType="num">
                                      <p:cBhvr>
                                        <p:cTn id="73" dur="500" fill="hold"/>
                                        <p:tgtEl>
                                          <p:spTgt spid="1374249"/>
                                        </p:tgtEl>
                                        <p:attrNameLst>
                                          <p:attrName>ppt_w</p:attrName>
                                        </p:attrNameLst>
                                      </p:cBhvr>
                                      <p:tavLst>
                                        <p:tav tm="0">
                                          <p:val>
                                            <p:fltVal val="0"/>
                                          </p:val>
                                        </p:tav>
                                        <p:tav tm="100000">
                                          <p:val>
                                            <p:strVal val="#ppt_w"/>
                                          </p:val>
                                        </p:tav>
                                      </p:tavLst>
                                    </p:anim>
                                    <p:anim calcmode="lin" valueType="num">
                                      <p:cBhvr>
                                        <p:cTn id="74" dur="500" fill="hold"/>
                                        <p:tgtEl>
                                          <p:spTgt spid="1374249"/>
                                        </p:tgtEl>
                                        <p:attrNameLst>
                                          <p:attrName>ppt_h</p:attrName>
                                        </p:attrNameLst>
                                      </p:cBhvr>
                                      <p:tavLst>
                                        <p:tav tm="0">
                                          <p:val>
                                            <p:strVal val="#ppt_h"/>
                                          </p:val>
                                        </p:tav>
                                        <p:tav tm="100000">
                                          <p:val>
                                            <p:strVal val="#ppt_h"/>
                                          </p:val>
                                        </p:tav>
                                      </p:tavLst>
                                    </p:anim>
                                  </p:childTnLst>
                                </p:cTn>
                              </p:par>
                              <p:par>
                                <p:cTn id="75" presetID="42" presetClass="path" presetSubtype="0" accel="50000" decel="50000" fill="hold" nodeType="withEffect">
                                  <p:stCondLst>
                                    <p:cond delay="0"/>
                                  </p:stCondLst>
                                  <p:childTnLst>
                                    <p:animMotion origin="layout" path="M 0.10139 -0.25046 L 0.0974 0.34792 " pathEditMode="relative" rAng="0" ptsTypes="AA">
                                      <p:cBhvr>
                                        <p:cTn id="76" dur="2000" fill="hold"/>
                                        <p:tgtEl>
                                          <p:spTgt spid="1374250"/>
                                        </p:tgtEl>
                                        <p:attrNameLst>
                                          <p:attrName>ppt_x</p:attrName>
                                          <p:attrName>ppt_y</p:attrName>
                                        </p:attrNameLst>
                                      </p:cBhvr>
                                      <p:rCtr x="-2" y="299"/>
                                    </p:animMotion>
                                  </p:childTnLst>
                                </p:cTn>
                              </p:par>
                            </p:childTnLst>
                          </p:cTn>
                        </p:par>
                      </p:childTnLst>
                    </p:cTn>
                  </p:par>
                  <p:par>
                    <p:cTn id="77" fill="hold">
                      <p:stCondLst>
                        <p:cond delay="indefinite"/>
                      </p:stCondLst>
                      <p:childTnLst>
                        <p:par>
                          <p:cTn id="78" fill="hold">
                            <p:stCondLst>
                              <p:cond delay="0"/>
                            </p:stCondLst>
                            <p:childTnLst>
                              <p:par>
                                <p:cTn id="79" presetID="49" presetClass="path" presetSubtype="0" accel="50000" decel="50000" fill="hold" nodeType="clickEffect">
                                  <p:stCondLst>
                                    <p:cond delay="0"/>
                                  </p:stCondLst>
                                  <p:childTnLst>
                                    <p:animMotion origin="layout" path="M 4.72222E-6 4.44444E-6 L 0.25798 0.54444 " pathEditMode="relative" rAng="0" ptsTypes="AA">
                                      <p:cBhvr>
                                        <p:cTn id="80" dur="2000" fill="hold"/>
                                        <p:tgtEl>
                                          <p:spTgt spid="1374249"/>
                                        </p:tgtEl>
                                        <p:attrNameLst>
                                          <p:attrName>ppt_x</p:attrName>
                                          <p:attrName>ppt_y</p:attrName>
                                        </p:attrNameLst>
                                      </p:cBhvr>
                                      <p:rCtr x="129" y="272"/>
                                    </p:animMotion>
                                  </p:childTnLst>
                                </p:cTn>
                              </p:par>
                              <p:par>
                                <p:cTn id="81" presetID="49" presetClass="path" presetSubtype="0" accel="50000" decel="50000" fill="hold" nodeType="withEffect">
                                  <p:stCondLst>
                                    <p:cond delay="0"/>
                                  </p:stCondLst>
                                  <p:childTnLst>
                                    <p:animMotion origin="layout" path="M -3.61111E-6 -1.48148E-6 L 0.38802 0.23472 " pathEditMode="relative" rAng="0" ptsTypes="AA">
                                      <p:cBhvr>
                                        <p:cTn id="82" dur="2000" fill="hold"/>
                                        <p:tgtEl>
                                          <p:spTgt spid="1374246"/>
                                        </p:tgtEl>
                                        <p:attrNameLst>
                                          <p:attrName>ppt_x</p:attrName>
                                          <p:attrName>ppt_y</p:attrName>
                                        </p:attrNameLst>
                                      </p:cBhvr>
                                      <p:rCtr x="194" y="117"/>
                                    </p:animMotion>
                                  </p:childTnLst>
                                </p:cTn>
                              </p:par>
                              <p:par>
                                <p:cTn id="83" presetID="49" presetClass="path" presetSubtype="0" accel="50000" decel="50000" fill="hold" nodeType="withEffect">
                                  <p:stCondLst>
                                    <p:cond delay="0"/>
                                  </p:stCondLst>
                                  <p:childTnLst>
                                    <p:animMotion origin="layout" path="M -1.11111E-6 1.11111E-6 L 0.55347 0.3294 " pathEditMode="relative" rAng="0" ptsTypes="AA">
                                      <p:cBhvr>
                                        <p:cTn id="84" dur="2000" fill="hold"/>
                                        <p:tgtEl>
                                          <p:spTgt spid="1374248"/>
                                        </p:tgtEl>
                                        <p:attrNameLst>
                                          <p:attrName>ppt_x</p:attrName>
                                          <p:attrName>ppt_y</p:attrName>
                                        </p:attrNameLst>
                                      </p:cBhvr>
                                      <p:rCtr x="277" y="165"/>
                                    </p:animMotion>
                                  </p:childTnLst>
                                </p:cTn>
                              </p:par>
                              <p:par>
                                <p:cTn id="85" presetID="49" presetClass="path" presetSubtype="0" accel="50000" decel="50000" fill="hold" nodeType="withEffect">
                                  <p:stCondLst>
                                    <p:cond delay="0"/>
                                  </p:stCondLst>
                                  <p:childTnLst>
                                    <p:animMotion origin="layout" path="M -2.77778E-7 -2.22222E-6 L 0.5375 0.52871 " pathEditMode="relative" rAng="0" ptsTypes="AA">
                                      <p:cBhvr>
                                        <p:cTn id="86" dur="2000" fill="hold"/>
                                        <p:tgtEl>
                                          <p:spTgt spid="1374247"/>
                                        </p:tgtEl>
                                        <p:attrNameLst>
                                          <p:attrName>ppt_x</p:attrName>
                                          <p:attrName>ppt_y</p:attrName>
                                        </p:attrNameLst>
                                      </p:cBhvr>
                                      <p:rCtr x="269" y="264"/>
                                    </p:animMotion>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1374251"/>
                                        </p:tgtEl>
                                        <p:attrNameLst>
                                          <p:attrName>style.visibility</p:attrName>
                                        </p:attrNameLst>
                                      </p:cBhvr>
                                      <p:to>
                                        <p:strVal val="visible"/>
                                      </p:to>
                                    </p:set>
                                    <p:animEffect transition="in" filter="blinds(horizontal)">
                                      <p:cBhvr>
                                        <p:cTn id="91" dur="500"/>
                                        <p:tgtEl>
                                          <p:spTgt spid="1374251"/>
                                        </p:tgtEl>
                                      </p:cBhvr>
                                    </p:animEffect>
                                  </p:childTnLst>
                                </p:cTn>
                              </p:par>
                              <p:par>
                                <p:cTn id="92" presetID="26" presetClass="emph" presetSubtype="0" fill="hold" nodeType="withEffect">
                                  <p:stCondLst>
                                    <p:cond delay="0"/>
                                  </p:stCondLst>
                                  <p:childTnLst>
                                    <p:animEffect transition="out" filter="fade">
                                      <p:cBhvr>
                                        <p:cTn id="93" dur="2000" tmFilter="0, 0; .2, .5; .8, .5; 1, 0"/>
                                        <p:tgtEl>
                                          <p:spTgt spid="1374251"/>
                                        </p:tgtEl>
                                      </p:cBhvr>
                                    </p:animEffect>
                                    <p:animScale>
                                      <p:cBhvr>
                                        <p:cTn id="94" dur="1000" autoRev="1" fill="hold"/>
                                        <p:tgtEl>
                                          <p:spTgt spid="1374251"/>
                                        </p:tgtEl>
                                      </p:cBhvr>
                                      <p:by x="105000" y="105000"/>
                                    </p:animScale>
                                  </p:childTnLst>
                                </p:cTn>
                              </p:par>
                              <p:par>
                                <p:cTn id="95" presetID="26" presetClass="emph" presetSubtype="0" fill="hold" nodeType="withEffect">
                                  <p:stCondLst>
                                    <p:cond delay="0"/>
                                  </p:stCondLst>
                                  <p:childTnLst>
                                    <p:animEffect transition="out" filter="fade">
                                      <p:cBhvr>
                                        <p:cTn id="96" dur="2000" tmFilter="0, 0; .2, .5; .8, .5; 1, 0"/>
                                        <p:tgtEl>
                                          <p:spTgt spid="1374251"/>
                                        </p:tgtEl>
                                      </p:cBhvr>
                                    </p:animEffect>
                                    <p:animScale>
                                      <p:cBhvr>
                                        <p:cTn id="97" dur="1000" autoRev="1" fill="hold"/>
                                        <p:tgtEl>
                                          <p:spTgt spid="1374251"/>
                                        </p:tgtEl>
                                      </p:cBhvr>
                                      <p:by x="105000" y="105000"/>
                                    </p:animScale>
                                  </p:childTnLst>
                                </p:cTn>
                              </p:par>
                            </p:childTnLst>
                          </p:cTn>
                        </p:par>
                      </p:childTnLst>
                    </p:cTn>
                  </p:par>
                  <p:par>
                    <p:cTn id="98" fill="hold">
                      <p:stCondLst>
                        <p:cond delay="indefinite"/>
                      </p:stCondLst>
                      <p:childTnLst>
                        <p:par>
                          <p:cTn id="99" fill="hold">
                            <p:stCondLst>
                              <p:cond delay="0"/>
                            </p:stCondLst>
                            <p:childTnLst>
                              <p:par>
                                <p:cTn id="100" presetID="17" presetClass="entr" presetSubtype="8" fill="hold" nodeType="clickEffect">
                                  <p:stCondLst>
                                    <p:cond delay="0"/>
                                  </p:stCondLst>
                                  <p:childTnLst>
                                    <p:set>
                                      <p:cBhvr>
                                        <p:cTn id="101" dur="1" fill="hold">
                                          <p:stCondLst>
                                            <p:cond delay="0"/>
                                          </p:stCondLst>
                                        </p:cTn>
                                        <p:tgtEl>
                                          <p:spTgt spid="1374254"/>
                                        </p:tgtEl>
                                        <p:attrNameLst>
                                          <p:attrName>style.visibility</p:attrName>
                                        </p:attrNameLst>
                                      </p:cBhvr>
                                      <p:to>
                                        <p:strVal val="visible"/>
                                      </p:to>
                                    </p:set>
                                    <p:anim calcmode="lin" valueType="num">
                                      <p:cBhvr>
                                        <p:cTn id="102" dur="500" fill="hold"/>
                                        <p:tgtEl>
                                          <p:spTgt spid="1374254"/>
                                        </p:tgtEl>
                                        <p:attrNameLst>
                                          <p:attrName>ppt_x</p:attrName>
                                        </p:attrNameLst>
                                      </p:cBhvr>
                                      <p:tavLst>
                                        <p:tav tm="0">
                                          <p:val>
                                            <p:strVal val="#ppt_x-#ppt_w/2"/>
                                          </p:val>
                                        </p:tav>
                                        <p:tav tm="100000">
                                          <p:val>
                                            <p:strVal val="#ppt_x"/>
                                          </p:val>
                                        </p:tav>
                                      </p:tavLst>
                                    </p:anim>
                                    <p:anim calcmode="lin" valueType="num">
                                      <p:cBhvr>
                                        <p:cTn id="103" dur="500" fill="hold"/>
                                        <p:tgtEl>
                                          <p:spTgt spid="1374254"/>
                                        </p:tgtEl>
                                        <p:attrNameLst>
                                          <p:attrName>ppt_y</p:attrName>
                                        </p:attrNameLst>
                                      </p:cBhvr>
                                      <p:tavLst>
                                        <p:tav tm="0">
                                          <p:val>
                                            <p:strVal val="#ppt_y"/>
                                          </p:val>
                                        </p:tav>
                                        <p:tav tm="100000">
                                          <p:val>
                                            <p:strVal val="#ppt_y"/>
                                          </p:val>
                                        </p:tav>
                                      </p:tavLst>
                                    </p:anim>
                                    <p:anim calcmode="lin" valueType="num">
                                      <p:cBhvr>
                                        <p:cTn id="104" dur="500" fill="hold"/>
                                        <p:tgtEl>
                                          <p:spTgt spid="1374254"/>
                                        </p:tgtEl>
                                        <p:attrNameLst>
                                          <p:attrName>ppt_w</p:attrName>
                                        </p:attrNameLst>
                                      </p:cBhvr>
                                      <p:tavLst>
                                        <p:tav tm="0">
                                          <p:val>
                                            <p:fltVal val="0"/>
                                          </p:val>
                                        </p:tav>
                                        <p:tav tm="100000">
                                          <p:val>
                                            <p:strVal val="#ppt_w"/>
                                          </p:val>
                                        </p:tav>
                                      </p:tavLst>
                                    </p:anim>
                                    <p:anim calcmode="lin" valueType="num">
                                      <p:cBhvr>
                                        <p:cTn id="105" dur="500" fill="hold"/>
                                        <p:tgtEl>
                                          <p:spTgt spid="1374254"/>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1374255"/>
                                        </p:tgtEl>
                                        <p:attrNameLst>
                                          <p:attrName>style.visibility</p:attrName>
                                        </p:attrNameLst>
                                      </p:cBhvr>
                                      <p:to>
                                        <p:strVal val="visible"/>
                                      </p:to>
                                    </p:set>
                                    <p:anim calcmode="lin" valueType="num">
                                      <p:cBhvr additive="base">
                                        <p:cTn id="110" dur="500" fill="hold"/>
                                        <p:tgtEl>
                                          <p:spTgt spid="1374255"/>
                                        </p:tgtEl>
                                        <p:attrNameLst>
                                          <p:attrName>ppt_x</p:attrName>
                                        </p:attrNameLst>
                                      </p:cBhvr>
                                      <p:tavLst>
                                        <p:tav tm="0">
                                          <p:val>
                                            <p:strVal val="#ppt_x"/>
                                          </p:val>
                                        </p:tav>
                                        <p:tav tm="100000">
                                          <p:val>
                                            <p:strVal val="#ppt_x"/>
                                          </p:val>
                                        </p:tav>
                                      </p:tavLst>
                                    </p:anim>
                                    <p:anim calcmode="lin" valueType="num">
                                      <p:cBhvr additive="base">
                                        <p:cTn id="111" dur="500" fill="hold"/>
                                        <p:tgtEl>
                                          <p:spTgt spid="13742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6" name="Picture 10"/>
          <p:cNvPicPr>
            <a:picLocks noChangeAspect="1" noChangeArrowheads="1"/>
          </p:cNvPicPr>
          <p:nvPr/>
        </p:nvPicPr>
        <p:blipFill>
          <a:blip r:embed="rId2" cstate="print"/>
          <a:srcRect/>
          <a:stretch>
            <a:fillRect/>
          </a:stretch>
        </p:blipFill>
        <p:spPr bwMode="auto">
          <a:xfrm>
            <a:off x="2743200" y="990600"/>
            <a:ext cx="7213600" cy="5167313"/>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67587" name="Rectangle 2"/>
          <p:cNvSpPr>
            <a:spLocks noGrp="1" noChangeArrowheads="1"/>
          </p:cNvSpPr>
          <p:nvPr>
            <p:ph type="title"/>
          </p:nvPr>
        </p:nvSpPr>
        <p:spPr bwMode="auto">
          <a:prstGeom prst="rect">
            <a:avLst/>
          </a:prstGeom>
          <a:noFill/>
          <a:ln>
            <a:miter lim="800000"/>
            <a:headEnd/>
            <a:tailEnd/>
          </a:ln>
        </p:spPr>
        <p:txBody>
          <a:bodyPr>
            <a:spAutoFit/>
          </a:bodyPr>
          <a:lstStyle/>
          <a:p>
            <a:pPr algn="l" eaLnBrk="1" hangingPunct="1">
              <a:spcBef>
                <a:spcPct val="50000"/>
              </a:spcBef>
            </a:pPr>
            <a:r>
              <a:rPr lang="zh-CN" altLang="en-US" dirty="0" smtClean="0">
                <a:solidFill>
                  <a:srgbClr val="FF0000"/>
                </a:solidFill>
                <a:latin typeface="华文中宋" pitchFamily="2" charset="-122"/>
                <a:ea typeface="华文中宋" pitchFamily="2" charset="-122"/>
              </a:rPr>
              <a:t>计件工资</a:t>
            </a:r>
          </a:p>
        </p:txBody>
      </p:sp>
      <p:sp>
        <p:nvSpPr>
          <p:cNvPr id="74758" name="AutoShape 13"/>
          <p:cNvSpPr>
            <a:spLocks noChangeArrowheads="1"/>
          </p:cNvSpPr>
          <p:nvPr/>
        </p:nvSpPr>
        <p:spPr bwMode="auto">
          <a:xfrm>
            <a:off x="7467600" y="2282825"/>
            <a:ext cx="1676400" cy="1071563"/>
          </a:xfrm>
          <a:prstGeom prst="wedgeRoundRectCallout">
            <a:avLst>
              <a:gd name="adj1" fmla="val -65106"/>
              <a:gd name="adj2" fmla="val 96973"/>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t>适用于捆扎模式下的个人计件工资核算</a:t>
            </a:r>
          </a:p>
        </p:txBody>
      </p:sp>
      <p:sp>
        <p:nvSpPr>
          <p:cNvPr id="67589" name="AutoShape 22"/>
          <p:cNvSpPr>
            <a:spLocks noChangeArrowheads="1"/>
          </p:cNvSpPr>
          <p:nvPr/>
        </p:nvSpPr>
        <p:spPr bwMode="auto">
          <a:xfrm>
            <a:off x="323850" y="3573463"/>
            <a:ext cx="2160588" cy="576262"/>
          </a:xfrm>
          <a:prstGeom prst="roundRect">
            <a:avLst>
              <a:gd name="adj" fmla="val 10088"/>
            </a:avLst>
          </a:prstGeom>
          <a:solidFill>
            <a:srgbClr val="FFFFFF">
              <a:alpha val="67842"/>
            </a:srgbClr>
          </a:solidFill>
          <a:ln w="12700">
            <a:solidFill>
              <a:srgbClr val="FF9900"/>
            </a:solidFill>
            <a:round/>
            <a:headEnd/>
            <a:tailEnd/>
          </a:ln>
        </p:spPr>
        <p:txBody>
          <a:bodyPr wrap="none" anchor="ctr"/>
          <a:lstStyle/>
          <a:p>
            <a:pPr algn="ctr"/>
            <a:r>
              <a:rPr lang="zh-CN" altLang="en-US" b="1">
                <a:ea typeface="黑体" pitchFamily="2" charset="-122"/>
              </a:rPr>
              <a:t>功能价值点</a:t>
            </a:r>
          </a:p>
        </p:txBody>
      </p:sp>
      <p:sp>
        <p:nvSpPr>
          <p:cNvPr id="67590" name="AutoShape 22"/>
          <p:cNvSpPr>
            <a:spLocks noChangeArrowheads="1"/>
          </p:cNvSpPr>
          <p:nvPr/>
        </p:nvSpPr>
        <p:spPr bwMode="auto">
          <a:xfrm>
            <a:off x="539750" y="887413"/>
            <a:ext cx="1943100" cy="390525"/>
          </a:xfrm>
          <a:prstGeom prst="roundRect">
            <a:avLst>
              <a:gd name="adj" fmla="val 10088"/>
            </a:avLst>
          </a:prstGeom>
          <a:solidFill>
            <a:srgbClr val="FFFFFF">
              <a:alpha val="67842"/>
            </a:srgbClr>
          </a:solidFill>
          <a:ln w="12700">
            <a:solidFill>
              <a:srgbClr val="FF9900"/>
            </a:solidFill>
            <a:round/>
            <a:headEnd/>
            <a:tailEnd/>
          </a:ln>
        </p:spPr>
        <p:txBody>
          <a:bodyPr anchor="ctr">
            <a:spAutoFit/>
          </a:bodyPr>
          <a:lstStyle/>
          <a:p>
            <a:pPr algn="ctr"/>
            <a:r>
              <a:rPr lang="zh-CN" altLang="en-US" b="1">
                <a:ea typeface="黑体" pitchFamily="2" charset="-122"/>
              </a:rPr>
              <a:t>现状及难点</a:t>
            </a:r>
          </a:p>
        </p:txBody>
      </p:sp>
      <p:sp>
        <p:nvSpPr>
          <p:cNvPr id="67591" name="Text Box 38"/>
          <p:cNvSpPr txBox="1">
            <a:spLocks noChangeArrowheads="1"/>
          </p:cNvSpPr>
          <p:nvPr/>
        </p:nvSpPr>
        <p:spPr bwMode="auto">
          <a:xfrm>
            <a:off x="250825" y="1557338"/>
            <a:ext cx="2614613" cy="1187450"/>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latin typeface="楷体_GB2312" pitchFamily="49" charset="-122"/>
                <a:ea typeface="楷体_GB2312" pitchFamily="49" charset="-122"/>
              </a:rPr>
              <a:t>工人计件工资核算扯皮多，经常出错</a:t>
            </a:r>
          </a:p>
        </p:txBody>
      </p:sp>
      <p:sp>
        <p:nvSpPr>
          <p:cNvPr id="67592" name="Text Box 38"/>
          <p:cNvSpPr txBox="1">
            <a:spLocks noChangeArrowheads="1"/>
          </p:cNvSpPr>
          <p:nvPr/>
        </p:nvSpPr>
        <p:spPr bwMode="auto">
          <a:xfrm>
            <a:off x="28575" y="4437063"/>
            <a:ext cx="2887663" cy="1552575"/>
          </a:xfrm>
          <a:prstGeom prst="rect">
            <a:avLst/>
          </a:prstGeom>
          <a:noFill/>
          <a:ln w="19050" algn="ctr">
            <a:noFill/>
            <a:prstDash val="sysDot"/>
            <a:miter lim="800000"/>
            <a:headEnd/>
            <a:tailEnd/>
          </a:ln>
        </p:spPr>
        <p:txBody>
          <a:bodyPr>
            <a:spAutoFit/>
          </a:bodyPr>
          <a:lstStyle/>
          <a:p>
            <a:pPr>
              <a:buClr>
                <a:srgbClr val="FF0000"/>
              </a:buClr>
              <a:buFont typeface="Wingdings" pitchFamily="2" charset="2"/>
              <a:buChar char="n"/>
            </a:pPr>
            <a:r>
              <a:rPr lang="zh-CN" altLang="en-US">
                <a:latin typeface="楷体_GB2312" pitchFamily="49" charset="-122"/>
                <a:ea typeface="楷体_GB2312" pitchFamily="49" charset="-122"/>
              </a:rPr>
              <a:t>通过</a:t>
            </a:r>
            <a:r>
              <a:rPr lang="zh-CN" altLang="en-US">
                <a:ea typeface="楷体_GB2312" pitchFamily="49" charset="-122"/>
              </a:rPr>
              <a:t>“</a:t>
            </a:r>
            <a:r>
              <a:rPr lang="zh-CN" altLang="en-US">
                <a:latin typeface="楷体_GB2312" pitchFamily="49" charset="-122"/>
                <a:ea typeface="楷体_GB2312" pitchFamily="49" charset="-122"/>
              </a:rPr>
              <a:t>工票</a:t>
            </a:r>
            <a:r>
              <a:rPr lang="zh-CN" altLang="en-US">
                <a:ea typeface="楷体_GB2312" pitchFamily="49" charset="-122"/>
              </a:rPr>
              <a:t>”</a:t>
            </a:r>
            <a:r>
              <a:rPr lang="zh-CN" altLang="en-US">
                <a:latin typeface="楷体_GB2312" pitchFamily="49" charset="-122"/>
                <a:ea typeface="楷体_GB2312" pitchFamily="49" charset="-122"/>
              </a:rPr>
              <a:t>、</a:t>
            </a:r>
            <a:r>
              <a:rPr lang="zh-CN" altLang="en-US">
                <a:ea typeface="楷体_GB2312" pitchFamily="49" charset="-122"/>
              </a:rPr>
              <a:t>“</a:t>
            </a:r>
            <a:r>
              <a:rPr lang="zh-CN" altLang="en-US">
                <a:latin typeface="楷体_GB2312" pitchFamily="49" charset="-122"/>
                <a:ea typeface="楷体_GB2312" pitchFamily="49" charset="-122"/>
              </a:rPr>
              <a:t>汇总计件</a:t>
            </a:r>
            <a:r>
              <a:rPr lang="zh-CN" altLang="en-US">
                <a:ea typeface="楷体_GB2312" pitchFamily="49" charset="-122"/>
              </a:rPr>
              <a:t>”</a:t>
            </a:r>
            <a:r>
              <a:rPr lang="zh-CN" altLang="en-US">
                <a:latin typeface="楷体_GB2312" pitchFamily="49" charset="-122"/>
                <a:ea typeface="楷体_GB2312" pitchFamily="49" charset="-122"/>
              </a:rPr>
              <a:t>方式监控生产进度、准确计算工资</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7"/>
          <p:cNvSpPr>
            <a:spLocks noGrp="1"/>
          </p:cNvSpPr>
          <p:nvPr>
            <p:ph type="title"/>
          </p:nvPr>
        </p:nvSpPr>
        <p:spPr bwMode="auto">
          <a:prstGeom prst="rect">
            <a:avLst/>
          </a:prstGeom>
          <a:noFill/>
          <a:ln>
            <a:miter lim="800000"/>
            <a:headEnd/>
            <a:tailEnd/>
          </a:ln>
        </p:spPr>
        <p:txBody>
          <a:bodyPr/>
          <a:lstStyle/>
          <a:p>
            <a:pPr algn="l" eaLnBrk="1" hangingPunct="1"/>
            <a:r>
              <a:rPr lang="zh-CN" altLang="en-US" dirty="0" smtClean="0">
                <a:solidFill>
                  <a:srgbClr val="FF0000"/>
                </a:solidFill>
              </a:rPr>
              <a:t>生产报表</a:t>
            </a:r>
            <a:br>
              <a:rPr lang="zh-CN" altLang="en-US" dirty="0" smtClean="0">
                <a:solidFill>
                  <a:srgbClr val="FF0000"/>
                </a:solidFill>
              </a:rPr>
            </a:br>
            <a:endParaRPr lang="zh-CN" altLang="en-US" dirty="0" smtClean="0">
              <a:solidFill>
                <a:srgbClr val="FF0000"/>
              </a:solidFill>
            </a:endParaRPr>
          </a:p>
        </p:txBody>
      </p:sp>
      <p:sp>
        <p:nvSpPr>
          <p:cNvPr id="103431" name="Rectangle 8"/>
          <p:cNvSpPr>
            <a:spLocks noChangeArrowheads="1"/>
          </p:cNvSpPr>
          <p:nvPr/>
        </p:nvSpPr>
        <p:spPr bwMode="auto">
          <a:xfrm>
            <a:off x="571500" y="30163"/>
            <a:ext cx="2416175" cy="579437"/>
          </a:xfrm>
          <a:prstGeom prst="rect">
            <a:avLst/>
          </a:prstGeom>
          <a:noFill/>
          <a:ln w="9525" algn="ctr">
            <a:noFill/>
            <a:miter lim="800000"/>
            <a:headEnd/>
            <a:tailEnd/>
          </a:ln>
        </p:spPr>
        <p:txBody>
          <a:bodyPr anchor="ctr"/>
          <a:lstStyle/>
          <a:p>
            <a:pPr>
              <a:defRPr/>
            </a:pPr>
            <a:endParaRPr lang="zh-CN" altLang="en-US" sz="2800" b="1">
              <a:solidFill>
                <a:srgbClr val="C00000"/>
              </a:solidFill>
              <a:latin typeface="+mn-ea"/>
              <a:ea typeface="+mn-ea"/>
            </a:endParaRPr>
          </a:p>
        </p:txBody>
      </p:sp>
      <p:pic>
        <p:nvPicPr>
          <p:cNvPr id="7" name="Picture 2"/>
          <p:cNvPicPr>
            <a:picLocks noChangeAspect="1" noChangeArrowheads="1"/>
          </p:cNvPicPr>
          <p:nvPr/>
        </p:nvPicPr>
        <p:blipFill>
          <a:blip r:embed="rId2" cstate="print"/>
          <a:srcRect/>
          <a:stretch>
            <a:fillRect/>
          </a:stretch>
        </p:blipFill>
        <p:spPr bwMode="auto">
          <a:xfrm>
            <a:off x="0" y="838200"/>
            <a:ext cx="8440738" cy="601980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8" name="Picture 3"/>
          <p:cNvPicPr>
            <a:picLocks noChangeAspect="1" noChangeArrowheads="1"/>
          </p:cNvPicPr>
          <p:nvPr/>
        </p:nvPicPr>
        <p:blipFill>
          <a:blip r:embed="rId3" cstate="print"/>
          <a:srcRect/>
          <a:stretch>
            <a:fillRect/>
          </a:stretch>
        </p:blipFill>
        <p:spPr bwMode="auto">
          <a:xfrm>
            <a:off x="0" y="838200"/>
            <a:ext cx="8470900" cy="601980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9" name="Picture 4"/>
          <p:cNvPicPr>
            <a:picLocks noChangeAspect="1" noChangeArrowheads="1"/>
          </p:cNvPicPr>
          <p:nvPr/>
        </p:nvPicPr>
        <p:blipFill>
          <a:blip r:embed="rId4" cstate="print"/>
          <a:srcRect/>
          <a:stretch>
            <a:fillRect/>
          </a:stretch>
        </p:blipFill>
        <p:spPr bwMode="auto">
          <a:xfrm>
            <a:off x="0" y="838200"/>
            <a:ext cx="8491538" cy="60198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542441" y="5209876"/>
            <a:ext cx="8057353" cy="1259428"/>
          </a:xfrm>
          <a:prstGeom prst="roundRect">
            <a:avLst>
              <a:gd name="adj" fmla="val 0"/>
            </a:avLst>
          </a:prstGeom>
          <a:solidFill>
            <a:schemeClr val="bg1">
              <a:lumMod val="95000"/>
            </a:schemeClr>
          </a:solidFill>
          <a:ln w="12700">
            <a:solidFill>
              <a:srgbClr val="E500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p:txBody>
      </p:sp>
      <p:sp>
        <p:nvSpPr>
          <p:cNvPr id="39" name="TextBox 38"/>
          <p:cNvSpPr txBox="1"/>
          <p:nvPr/>
        </p:nvSpPr>
        <p:spPr>
          <a:xfrm>
            <a:off x="685019" y="5239426"/>
            <a:ext cx="7772196" cy="1200329"/>
          </a:xfrm>
          <a:prstGeom prst="rect">
            <a:avLst/>
          </a:prstGeom>
          <a:noFill/>
        </p:spPr>
        <p:txBody>
          <a:bodyPr wrap="square" rtlCol="0">
            <a:spAutoFit/>
          </a:bodyPr>
          <a:lstStyle/>
          <a:p>
            <a:pPr>
              <a:lnSpc>
                <a:spcPct val="150000"/>
              </a:lnSpc>
            </a:pPr>
            <a:r>
              <a:rPr lang="en-US" altLang="zh-CN" sz="1600" dirty="0" smtClean="0">
                <a:solidFill>
                  <a:schemeClr val="tx1">
                    <a:lumMod val="75000"/>
                    <a:lumOff val="25000"/>
                  </a:schemeClr>
                </a:solidFill>
                <a:latin typeface="微软雅黑" pitchFamily="34" charset="-122"/>
                <a:ea typeface="微软雅黑" pitchFamily="34" charset="-122"/>
              </a:rPr>
              <a:t>U8+MES-</a:t>
            </a:r>
            <a:r>
              <a:rPr lang="zh-CN" altLang="zh-CN" sz="1600" dirty="0" smtClean="0">
                <a:solidFill>
                  <a:schemeClr val="tx1">
                    <a:lumMod val="75000"/>
                    <a:lumOff val="25000"/>
                  </a:schemeClr>
                </a:solidFill>
                <a:latin typeface="微软雅黑" pitchFamily="34" charset="-122"/>
                <a:ea typeface="微软雅黑" pitchFamily="34" charset="-122"/>
              </a:rPr>
              <a:t>实时数据采集将制造执行的信息通过数据采集设备发送到服务器，帮助企业实时获取生产进度、员工表现、物料的加工流向信息、品质信息，支持企业及时发现处理现场问题，并对生产进行全过程全方位的优化管理</a:t>
            </a:r>
            <a:endParaRPr lang="en-US" altLang="zh-CN" sz="1600" dirty="0" smtClean="0">
              <a:solidFill>
                <a:schemeClr val="tx1">
                  <a:lumMod val="75000"/>
                  <a:lumOff val="25000"/>
                </a:schemeClr>
              </a:solidFill>
              <a:latin typeface="微软雅黑" pitchFamily="34" charset="-122"/>
              <a:ea typeface="微软雅黑" pitchFamily="34" charset="-122"/>
            </a:endParaRPr>
          </a:p>
        </p:txBody>
      </p:sp>
      <p:sp>
        <p:nvSpPr>
          <p:cNvPr id="5" name="标题 4"/>
          <p:cNvSpPr>
            <a:spLocks noGrp="1"/>
          </p:cNvSpPr>
          <p:nvPr>
            <p:ph type="title"/>
          </p:nvPr>
        </p:nvSpPr>
        <p:spPr/>
        <p:txBody>
          <a:bodyPr/>
          <a:lstStyle/>
          <a:p>
            <a:pPr lvl="0" eaLnBrk="1" hangingPunct="1"/>
            <a:r>
              <a:rPr kumimoji="1" lang="en-US" altLang="zh-CN" b="1" dirty="0" smtClean="0">
                <a:solidFill>
                  <a:srgbClr val="E60011"/>
                </a:solidFill>
                <a:cs typeface="宋体" charset="0"/>
              </a:rPr>
              <a:t>  </a:t>
            </a:r>
            <a:r>
              <a:rPr lang="en-US" altLang="zh-CN" sz="2400" dirty="0" smtClean="0"/>
              <a:t>MES-</a:t>
            </a:r>
            <a:r>
              <a:rPr lang="zh-CN" altLang="en-US" sz="2400" dirty="0" smtClean="0"/>
              <a:t>实时数据采集</a:t>
            </a:r>
            <a:r>
              <a:rPr lang="en-US" altLang="zh-CN" sz="2400" dirty="0" smtClean="0"/>
              <a:t>-</a:t>
            </a:r>
            <a:r>
              <a:rPr lang="zh-CN" altLang="en-US" sz="2400" dirty="0" smtClean="0"/>
              <a:t>生产管理和制造执行一体化</a:t>
            </a:r>
            <a:endParaRPr lang="zh-CN" altLang="en-US" sz="2400" dirty="0"/>
          </a:p>
        </p:txBody>
      </p:sp>
      <p:grpSp>
        <p:nvGrpSpPr>
          <p:cNvPr id="2" name="组合 48"/>
          <p:cNvGrpSpPr/>
          <p:nvPr/>
        </p:nvGrpSpPr>
        <p:grpSpPr>
          <a:xfrm>
            <a:off x="1402873" y="862022"/>
            <a:ext cx="6059472" cy="4200527"/>
            <a:chOff x="1402873" y="862022"/>
            <a:chExt cx="6059472" cy="4200527"/>
          </a:xfrm>
        </p:grpSpPr>
        <p:sp>
          <p:nvSpPr>
            <p:cNvPr id="45" name="椭圆 44"/>
            <p:cNvSpPr/>
            <p:nvPr/>
          </p:nvSpPr>
          <p:spPr>
            <a:xfrm>
              <a:off x="1490641" y="4343415"/>
              <a:ext cx="723922" cy="719134"/>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6" name="椭圆 45"/>
            <p:cNvSpPr/>
            <p:nvPr/>
          </p:nvSpPr>
          <p:spPr>
            <a:xfrm>
              <a:off x="3233716" y="4343415"/>
              <a:ext cx="723922" cy="719134"/>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7" name="椭圆 46"/>
            <p:cNvSpPr/>
            <p:nvPr/>
          </p:nvSpPr>
          <p:spPr>
            <a:xfrm>
              <a:off x="4948216" y="4343415"/>
              <a:ext cx="723922" cy="719134"/>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8" name="椭圆 47"/>
            <p:cNvSpPr/>
            <p:nvPr/>
          </p:nvSpPr>
          <p:spPr>
            <a:xfrm>
              <a:off x="6672241" y="4343415"/>
              <a:ext cx="723922" cy="719134"/>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pic>
          <p:nvPicPr>
            <p:cNvPr id="38" name="Picture 2" descr="F:\公司项目\2013项目\用友\PPT\佟金磊\icon\图片4.png"/>
            <p:cNvPicPr>
              <a:picLocks noChangeAspect="1" noChangeArrowheads="1"/>
            </p:cNvPicPr>
            <p:nvPr/>
          </p:nvPicPr>
          <p:blipFill>
            <a:blip r:embed="rId2" cstate="print"/>
            <a:srcRect/>
            <a:stretch>
              <a:fillRect/>
            </a:stretch>
          </p:blipFill>
          <p:spPr bwMode="auto">
            <a:xfrm>
              <a:off x="1500166" y="862022"/>
              <a:ext cx="1252561" cy="725768"/>
            </a:xfrm>
            <a:prstGeom prst="rect">
              <a:avLst/>
            </a:prstGeom>
            <a:noFill/>
          </p:spPr>
        </p:pic>
        <p:pic>
          <p:nvPicPr>
            <p:cNvPr id="41" name="Picture 2" descr="F:\公司项目\2013项目\用友\PPT\佟金磊\icon\图片4.png"/>
            <p:cNvPicPr>
              <a:picLocks noChangeAspect="1" noChangeArrowheads="1"/>
            </p:cNvPicPr>
            <p:nvPr/>
          </p:nvPicPr>
          <p:blipFill>
            <a:blip r:embed="rId2" cstate="print"/>
            <a:srcRect/>
            <a:stretch>
              <a:fillRect/>
            </a:stretch>
          </p:blipFill>
          <p:spPr bwMode="auto">
            <a:xfrm>
              <a:off x="2986066" y="862022"/>
              <a:ext cx="1252561" cy="725768"/>
            </a:xfrm>
            <a:prstGeom prst="rect">
              <a:avLst/>
            </a:prstGeom>
            <a:noFill/>
          </p:spPr>
        </p:pic>
        <p:pic>
          <p:nvPicPr>
            <p:cNvPr id="42" name="Picture 2" descr="F:\公司项目\2013项目\用友\PPT\佟金磊\icon\图片4.png"/>
            <p:cNvPicPr>
              <a:picLocks noChangeAspect="1" noChangeArrowheads="1"/>
            </p:cNvPicPr>
            <p:nvPr/>
          </p:nvPicPr>
          <p:blipFill>
            <a:blip r:embed="rId2" cstate="print"/>
            <a:srcRect/>
            <a:stretch>
              <a:fillRect/>
            </a:stretch>
          </p:blipFill>
          <p:spPr bwMode="auto">
            <a:xfrm>
              <a:off x="4614841" y="862022"/>
              <a:ext cx="1252561" cy="725768"/>
            </a:xfrm>
            <a:prstGeom prst="rect">
              <a:avLst/>
            </a:prstGeom>
            <a:noFill/>
          </p:spPr>
        </p:pic>
        <p:pic>
          <p:nvPicPr>
            <p:cNvPr id="43" name="Picture 2" descr="F:\公司项目\2013项目\用友\PPT\佟金磊\icon\图片4.png"/>
            <p:cNvPicPr>
              <a:picLocks noChangeAspect="1" noChangeArrowheads="1"/>
            </p:cNvPicPr>
            <p:nvPr/>
          </p:nvPicPr>
          <p:blipFill>
            <a:blip r:embed="rId2" cstate="print"/>
            <a:srcRect/>
            <a:stretch>
              <a:fillRect/>
            </a:stretch>
          </p:blipFill>
          <p:spPr bwMode="auto">
            <a:xfrm>
              <a:off x="6081691" y="862022"/>
              <a:ext cx="1252561" cy="725768"/>
            </a:xfrm>
            <a:prstGeom prst="rect">
              <a:avLst/>
            </a:prstGeom>
            <a:noFill/>
          </p:spPr>
        </p:pic>
        <p:sp>
          <p:nvSpPr>
            <p:cNvPr id="13" name="圆角矩形 12"/>
            <p:cNvSpPr/>
            <p:nvPr/>
          </p:nvSpPr>
          <p:spPr bwMode="auto">
            <a:xfrm>
              <a:off x="1422910" y="1653409"/>
              <a:ext cx="6039435" cy="380188"/>
            </a:xfrm>
            <a:prstGeom prst="roundRect">
              <a:avLst>
                <a:gd name="adj" fmla="val 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kern="0" dirty="0" smtClean="0">
                  <a:solidFill>
                    <a:schemeClr val="bg1"/>
                  </a:solidFill>
                  <a:latin typeface="微软雅黑" pitchFamily="34" charset="-122"/>
                  <a:ea typeface="微软雅黑" pitchFamily="34" charset="-122"/>
                </a:rPr>
                <a:t>生产管理</a:t>
              </a:r>
              <a:endParaRPr kumimoji="1" lang="zh-CN" altLang="en-US" kern="0" dirty="0">
                <a:solidFill>
                  <a:schemeClr val="bg1"/>
                </a:solidFill>
                <a:latin typeface="微软雅黑" pitchFamily="34" charset="-122"/>
                <a:ea typeface="微软雅黑" pitchFamily="34" charset="-122"/>
              </a:endParaRPr>
            </a:p>
          </p:txBody>
        </p:sp>
        <p:sp>
          <p:nvSpPr>
            <p:cNvPr id="14" name="下箭头 13"/>
            <p:cNvSpPr/>
            <p:nvPr/>
          </p:nvSpPr>
          <p:spPr>
            <a:xfrm rot="10800000">
              <a:off x="1500165" y="2097808"/>
              <a:ext cx="1053848" cy="1388617"/>
            </a:xfrm>
            <a:prstGeom prst="downArrow">
              <a:avLst/>
            </a:prstGeom>
            <a:solidFill>
              <a:schemeClr val="bg1">
                <a:lumMod val="7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p:txBody>
        </p:sp>
        <p:sp>
          <p:nvSpPr>
            <p:cNvPr id="15" name="下箭头 14"/>
            <p:cNvSpPr/>
            <p:nvPr/>
          </p:nvSpPr>
          <p:spPr>
            <a:xfrm rot="10800000">
              <a:off x="3232400" y="2097808"/>
              <a:ext cx="1053848" cy="1388617"/>
            </a:xfrm>
            <a:prstGeom prst="downArrow">
              <a:avLst/>
            </a:prstGeom>
            <a:solidFill>
              <a:schemeClr val="bg1">
                <a:lumMod val="7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p:txBody>
        </p:sp>
        <p:sp>
          <p:nvSpPr>
            <p:cNvPr id="16" name="下箭头 15"/>
            <p:cNvSpPr/>
            <p:nvPr/>
          </p:nvSpPr>
          <p:spPr>
            <a:xfrm rot="10800000">
              <a:off x="4732598" y="2097808"/>
              <a:ext cx="1053848" cy="1388617"/>
            </a:xfrm>
            <a:prstGeom prst="downArrow">
              <a:avLst/>
            </a:prstGeom>
            <a:solidFill>
              <a:schemeClr val="bg1">
                <a:lumMod val="7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p:txBody>
        </p:sp>
        <p:sp>
          <p:nvSpPr>
            <p:cNvPr id="17" name="下箭头 16"/>
            <p:cNvSpPr/>
            <p:nvPr/>
          </p:nvSpPr>
          <p:spPr>
            <a:xfrm rot="10800000">
              <a:off x="6375672" y="2097808"/>
              <a:ext cx="1053848" cy="1388617"/>
            </a:xfrm>
            <a:prstGeom prst="downArrow">
              <a:avLst/>
            </a:prstGeom>
            <a:solidFill>
              <a:schemeClr val="bg1">
                <a:lumMod val="7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p:txBody>
        </p:sp>
        <p:sp>
          <p:nvSpPr>
            <p:cNvPr id="20" name="下箭头 19"/>
            <p:cNvSpPr/>
            <p:nvPr/>
          </p:nvSpPr>
          <p:spPr>
            <a:xfrm>
              <a:off x="1670013" y="4079353"/>
              <a:ext cx="357352" cy="241738"/>
            </a:xfrm>
            <a:prstGeom prst="downArrow">
              <a:avLst/>
            </a:prstGeom>
            <a:solidFill>
              <a:schemeClr val="bg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p:txBody>
        </p:sp>
        <p:sp>
          <p:nvSpPr>
            <p:cNvPr id="21" name="下箭头 20"/>
            <p:cNvSpPr/>
            <p:nvPr/>
          </p:nvSpPr>
          <p:spPr>
            <a:xfrm>
              <a:off x="3400717" y="4079353"/>
              <a:ext cx="357352" cy="241738"/>
            </a:xfrm>
            <a:prstGeom prst="downArrow">
              <a:avLst/>
            </a:prstGeom>
            <a:solidFill>
              <a:schemeClr val="bg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p:txBody>
        </p:sp>
        <p:sp>
          <p:nvSpPr>
            <p:cNvPr id="22" name="下箭头 21"/>
            <p:cNvSpPr/>
            <p:nvPr/>
          </p:nvSpPr>
          <p:spPr>
            <a:xfrm>
              <a:off x="5131421" y="4079353"/>
              <a:ext cx="357352" cy="241738"/>
            </a:xfrm>
            <a:prstGeom prst="downArrow">
              <a:avLst/>
            </a:prstGeom>
            <a:solidFill>
              <a:schemeClr val="bg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p:txBody>
        </p:sp>
        <p:sp>
          <p:nvSpPr>
            <p:cNvPr id="23" name="下箭头 22"/>
            <p:cNvSpPr/>
            <p:nvPr/>
          </p:nvSpPr>
          <p:spPr>
            <a:xfrm>
              <a:off x="6862124" y="4079353"/>
              <a:ext cx="357352" cy="241738"/>
            </a:xfrm>
            <a:prstGeom prst="downArrow">
              <a:avLst/>
            </a:prstGeom>
            <a:solidFill>
              <a:schemeClr val="bg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p:txBody>
        </p:sp>
        <p:sp>
          <p:nvSpPr>
            <p:cNvPr id="24" name="TextBox 23"/>
            <p:cNvSpPr txBox="1"/>
            <p:nvPr/>
          </p:nvSpPr>
          <p:spPr>
            <a:xfrm>
              <a:off x="1402873" y="1131660"/>
              <a:ext cx="1438279" cy="369332"/>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成本核算</a:t>
              </a:r>
            </a:p>
          </p:txBody>
        </p:sp>
        <p:sp>
          <p:nvSpPr>
            <p:cNvPr id="25" name="TextBox 24"/>
            <p:cNvSpPr txBox="1"/>
            <p:nvPr/>
          </p:nvSpPr>
          <p:spPr>
            <a:xfrm>
              <a:off x="2929594" y="1131660"/>
              <a:ext cx="1438279" cy="369332"/>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计件工资</a:t>
              </a:r>
            </a:p>
          </p:txBody>
        </p:sp>
        <p:sp>
          <p:nvSpPr>
            <p:cNvPr id="26" name="TextBox 25"/>
            <p:cNvSpPr txBox="1"/>
            <p:nvPr/>
          </p:nvSpPr>
          <p:spPr>
            <a:xfrm>
              <a:off x="4431820" y="1131660"/>
              <a:ext cx="1612481" cy="369332"/>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在制品状况</a:t>
              </a:r>
            </a:p>
          </p:txBody>
        </p:sp>
        <p:sp>
          <p:nvSpPr>
            <p:cNvPr id="27" name="TextBox 26"/>
            <p:cNvSpPr txBox="1"/>
            <p:nvPr/>
          </p:nvSpPr>
          <p:spPr>
            <a:xfrm>
              <a:off x="5999366" y="1131660"/>
              <a:ext cx="1438279" cy="369332"/>
            </a:xfrm>
            <a:prstGeom prst="rect">
              <a:avLst/>
            </a:prstGeom>
            <a:noFill/>
          </p:spPr>
          <p:txBody>
            <a:bodyPr wrap="square" rtlCol="0">
              <a:spAutoFit/>
            </a:bodyPr>
            <a:lstStyle/>
            <a:p>
              <a:pPr algn="ctr"/>
              <a:r>
                <a:rPr lang="zh-CN" altLang="en-US" dirty="0" smtClean="0">
                  <a:solidFill>
                    <a:schemeClr val="bg1"/>
                  </a:solidFill>
                  <a:latin typeface="微软雅黑" pitchFamily="34" charset="-122"/>
                  <a:ea typeface="微软雅黑" pitchFamily="34" charset="-122"/>
                </a:rPr>
                <a:t>质量管理</a:t>
              </a:r>
            </a:p>
          </p:txBody>
        </p:sp>
        <p:sp>
          <p:nvSpPr>
            <p:cNvPr id="28" name="TextBox 27"/>
            <p:cNvSpPr txBox="1"/>
            <p:nvPr/>
          </p:nvSpPr>
          <p:spPr>
            <a:xfrm>
              <a:off x="1725366" y="2218913"/>
              <a:ext cx="642942" cy="338554"/>
            </a:xfrm>
            <a:prstGeom prst="rect">
              <a:avLst/>
            </a:prstGeom>
            <a:noFill/>
          </p:spPr>
          <p:txBody>
            <a:bodyPr wrap="square" rtlCol="0">
              <a:spAutoFit/>
            </a:bodyPr>
            <a:lstStyle/>
            <a:p>
              <a:r>
                <a:rPr lang="zh-CN" altLang="en-US" sz="1600" dirty="0" smtClean="0">
                  <a:solidFill>
                    <a:schemeClr val="bg1"/>
                  </a:solidFill>
                  <a:latin typeface="微软雅黑" pitchFamily="34" charset="-122"/>
                  <a:ea typeface="微软雅黑" pitchFamily="34" charset="-122"/>
                </a:rPr>
                <a:t>报工</a:t>
              </a:r>
            </a:p>
          </p:txBody>
        </p:sp>
        <p:sp>
          <p:nvSpPr>
            <p:cNvPr id="29" name="TextBox 28"/>
            <p:cNvSpPr txBox="1"/>
            <p:nvPr/>
          </p:nvSpPr>
          <p:spPr>
            <a:xfrm>
              <a:off x="3476998" y="2218913"/>
              <a:ext cx="604176" cy="338554"/>
            </a:xfrm>
            <a:prstGeom prst="rect">
              <a:avLst/>
            </a:prstGeom>
            <a:noFill/>
          </p:spPr>
          <p:txBody>
            <a:bodyPr wrap="square" rtlCol="0">
              <a:spAutoFit/>
            </a:bodyPr>
            <a:lstStyle/>
            <a:p>
              <a:r>
                <a:rPr lang="zh-CN" altLang="en-US" sz="1600" dirty="0" smtClean="0">
                  <a:solidFill>
                    <a:schemeClr val="bg1"/>
                  </a:solidFill>
                  <a:latin typeface="微软雅黑" pitchFamily="34" charset="-122"/>
                  <a:ea typeface="微软雅黑" pitchFamily="34" charset="-122"/>
                </a:rPr>
                <a:t>人力</a:t>
              </a:r>
            </a:p>
          </p:txBody>
        </p:sp>
        <p:sp>
          <p:nvSpPr>
            <p:cNvPr id="30" name="TextBox 29"/>
            <p:cNvSpPr txBox="1"/>
            <p:nvPr/>
          </p:nvSpPr>
          <p:spPr>
            <a:xfrm>
              <a:off x="4963932" y="2218913"/>
              <a:ext cx="642942" cy="338554"/>
            </a:xfrm>
            <a:prstGeom prst="rect">
              <a:avLst/>
            </a:prstGeom>
            <a:noFill/>
          </p:spPr>
          <p:txBody>
            <a:bodyPr wrap="square" rtlCol="0">
              <a:spAutoFit/>
            </a:bodyPr>
            <a:lstStyle/>
            <a:p>
              <a:r>
                <a:rPr lang="zh-CN" altLang="en-US" sz="1600" dirty="0" smtClean="0">
                  <a:solidFill>
                    <a:schemeClr val="bg1"/>
                  </a:solidFill>
                  <a:latin typeface="微软雅黑" pitchFamily="34" charset="-122"/>
                  <a:ea typeface="微软雅黑" pitchFamily="34" charset="-122"/>
                </a:rPr>
                <a:t>质量</a:t>
              </a:r>
            </a:p>
          </p:txBody>
        </p:sp>
        <p:sp>
          <p:nvSpPr>
            <p:cNvPr id="31" name="TextBox 30"/>
            <p:cNvSpPr txBox="1"/>
            <p:nvPr/>
          </p:nvSpPr>
          <p:spPr>
            <a:xfrm>
              <a:off x="6615516" y="2218913"/>
              <a:ext cx="604176" cy="338554"/>
            </a:xfrm>
            <a:prstGeom prst="rect">
              <a:avLst/>
            </a:prstGeom>
            <a:noFill/>
          </p:spPr>
          <p:txBody>
            <a:bodyPr wrap="square" rtlCol="0">
              <a:spAutoFit/>
            </a:bodyPr>
            <a:lstStyle/>
            <a:p>
              <a:r>
                <a:rPr lang="zh-CN" altLang="en-US" sz="1600" dirty="0" smtClean="0">
                  <a:solidFill>
                    <a:schemeClr val="bg1"/>
                  </a:solidFill>
                  <a:latin typeface="微软雅黑" pitchFamily="34" charset="-122"/>
                  <a:ea typeface="微软雅黑" pitchFamily="34" charset="-122"/>
                </a:rPr>
                <a:t>批次</a:t>
              </a:r>
            </a:p>
          </p:txBody>
        </p:sp>
        <p:sp>
          <p:nvSpPr>
            <p:cNvPr id="32" name="TextBox 31"/>
            <p:cNvSpPr txBox="1"/>
            <p:nvPr/>
          </p:nvSpPr>
          <p:spPr>
            <a:xfrm>
              <a:off x="1768910" y="2567257"/>
              <a:ext cx="642942" cy="938719"/>
            </a:xfrm>
            <a:prstGeom prst="rect">
              <a:avLst/>
            </a:prstGeom>
            <a:noFill/>
          </p:spPr>
          <p:txBody>
            <a:bodyPr wrap="squar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物料、</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工序、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人员、</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设备、</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数量</a:t>
              </a:r>
            </a:p>
          </p:txBody>
        </p:sp>
        <p:sp>
          <p:nvSpPr>
            <p:cNvPr id="33" name="TextBox 32"/>
            <p:cNvSpPr txBox="1"/>
            <p:nvPr/>
          </p:nvSpPr>
          <p:spPr>
            <a:xfrm>
              <a:off x="3502862" y="2567257"/>
              <a:ext cx="642942" cy="769441"/>
            </a:xfrm>
            <a:prstGeom prst="rect">
              <a:avLst/>
            </a:prstGeom>
            <a:noFill/>
          </p:spPr>
          <p:txBody>
            <a:bodyPr wrap="squar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实际、</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工时、</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上工、</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信息</a:t>
              </a:r>
            </a:p>
          </p:txBody>
        </p:sp>
        <p:sp>
          <p:nvSpPr>
            <p:cNvPr id="34" name="TextBox 33"/>
            <p:cNvSpPr txBox="1"/>
            <p:nvPr/>
          </p:nvSpPr>
          <p:spPr>
            <a:xfrm>
              <a:off x="4989799" y="2567257"/>
              <a:ext cx="642942" cy="769441"/>
            </a:xfrm>
            <a:prstGeom prst="rect">
              <a:avLst/>
            </a:prstGeom>
            <a:noFill/>
          </p:spPr>
          <p:txBody>
            <a:bodyPr wrap="squar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质检、</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结果、</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缺陷、</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信息</a:t>
              </a:r>
            </a:p>
          </p:txBody>
        </p:sp>
        <p:sp>
          <p:nvSpPr>
            <p:cNvPr id="35" name="TextBox 34"/>
            <p:cNvSpPr txBox="1"/>
            <p:nvPr/>
          </p:nvSpPr>
          <p:spPr>
            <a:xfrm>
              <a:off x="6630496" y="2567257"/>
              <a:ext cx="642942" cy="430887"/>
            </a:xfrm>
            <a:prstGeom prst="rect">
              <a:avLst/>
            </a:prstGeom>
            <a:noFill/>
          </p:spPr>
          <p:txBody>
            <a:bodyPr wrap="squar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批号、</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序列号</a:t>
              </a:r>
              <a:endParaRPr lang="en-US" altLang="zh-CN" sz="1100" dirty="0" smtClean="0">
                <a:solidFill>
                  <a:schemeClr val="tx1">
                    <a:lumMod val="75000"/>
                    <a:lumOff val="25000"/>
                  </a:schemeClr>
                </a:solidFill>
                <a:latin typeface="微软雅黑" pitchFamily="34" charset="-122"/>
                <a:ea typeface="微软雅黑" pitchFamily="34" charset="-122"/>
              </a:endParaRPr>
            </a:p>
          </p:txBody>
        </p:sp>
        <p:pic>
          <p:nvPicPr>
            <p:cNvPr id="1026" name="Picture 2" descr="F:\公司项目\2013项目\用友\PPT\张复海\18.png"/>
            <p:cNvPicPr>
              <a:picLocks noChangeAspect="1" noChangeArrowheads="1"/>
            </p:cNvPicPr>
            <p:nvPr/>
          </p:nvPicPr>
          <p:blipFill>
            <a:blip r:embed="rId3" cstate="print"/>
            <a:srcRect/>
            <a:stretch>
              <a:fillRect/>
            </a:stretch>
          </p:blipFill>
          <p:spPr bwMode="auto">
            <a:xfrm>
              <a:off x="1625962" y="4474151"/>
              <a:ext cx="506987" cy="433051"/>
            </a:xfrm>
            <a:prstGeom prst="rect">
              <a:avLst/>
            </a:prstGeom>
            <a:noFill/>
          </p:spPr>
        </p:pic>
        <p:pic>
          <p:nvPicPr>
            <p:cNvPr id="1027" name="Picture 3" descr="F:\公司项目\2013项目\用友\PPT\张复海\19.png"/>
            <p:cNvPicPr>
              <a:picLocks noChangeAspect="1" noChangeArrowheads="1"/>
            </p:cNvPicPr>
            <p:nvPr/>
          </p:nvPicPr>
          <p:blipFill>
            <a:blip r:embed="rId4" cstate="print"/>
            <a:srcRect/>
            <a:stretch>
              <a:fillRect/>
            </a:stretch>
          </p:blipFill>
          <p:spPr bwMode="auto">
            <a:xfrm>
              <a:off x="5072066" y="4524392"/>
              <a:ext cx="476893" cy="404805"/>
            </a:xfrm>
            <a:prstGeom prst="rect">
              <a:avLst/>
            </a:prstGeom>
            <a:noFill/>
          </p:spPr>
        </p:pic>
        <p:pic>
          <p:nvPicPr>
            <p:cNvPr id="1028" name="Picture 4" descr="F:\公司项目\2013项目\用友\PPT\张复海\20.png"/>
            <p:cNvPicPr>
              <a:picLocks noChangeAspect="1" noChangeArrowheads="1"/>
            </p:cNvPicPr>
            <p:nvPr/>
          </p:nvPicPr>
          <p:blipFill>
            <a:blip r:embed="rId5" cstate="print"/>
            <a:srcRect/>
            <a:stretch>
              <a:fillRect/>
            </a:stretch>
          </p:blipFill>
          <p:spPr bwMode="auto">
            <a:xfrm>
              <a:off x="3486642" y="4472167"/>
              <a:ext cx="266208" cy="495697"/>
            </a:xfrm>
            <a:prstGeom prst="rect">
              <a:avLst/>
            </a:prstGeom>
            <a:noFill/>
          </p:spPr>
        </p:pic>
        <p:pic>
          <p:nvPicPr>
            <p:cNvPr id="1029" name="Picture 5" descr="F:\公司项目\2013项目\用友\PPT\张复海\21.png"/>
            <p:cNvPicPr>
              <a:picLocks noChangeAspect="1" noChangeArrowheads="1"/>
            </p:cNvPicPr>
            <p:nvPr/>
          </p:nvPicPr>
          <p:blipFill>
            <a:blip r:embed="rId6" cstate="print"/>
            <a:srcRect/>
            <a:stretch>
              <a:fillRect/>
            </a:stretch>
          </p:blipFill>
          <p:spPr bwMode="auto">
            <a:xfrm>
              <a:off x="6868674" y="4472170"/>
              <a:ext cx="362100" cy="466552"/>
            </a:xfrm>
            <a:prstGeom prst="rect">
              <a:avLst/>
            </a:prstGeom>
            <a:noFill/>
          </p:spPr>
        </p:pic>
        <p:sp>
          <p:nvSpPr>
            <p:cNvPr id="44" name="圆角矩形 43"/>
            <p:cNvSpPr/>
            <p:nvPr/>
          </p:nvSpPr>
          <p:spPr bwMode="auto">
            <a:xfrm>
              <a:off x="1422910" y="3605387"/>
              <a:ext cx="6039435" cy="380188"/>
            </a:xfrm>
            <a:prstGeom prst="roundRect">
              <a:avLst>
                <a:gd name="adj" fmla="val 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kern="0" dirty="0" smtClean="0">
                  <a:solidFill>
                    <a:schemeClr val="bg1"/>
                  </a:solidFill>
                  <a:latin typeface="微软雅黑" pitchFamily="34" charset="-122"/>
                  <a:ea typeface="微软雅黑" pitchFamily="34" charset="-122"/>
                </a:rPr>
                <a:t>数据采集</a:t>
              </a: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4"/>
          <p:cNvSpPr>
            <a:spLocks noGrp="1"/>
          </p:cNvSpPr>
          <p:nvPr>
            <p:ph type="title"/>
          </p:nvPr>
        </p:nvSpPr>
        <p:spPr bwMode="auto">
          <a:prstGeom prst="rect">
            <a:avLst/>
          </a:prstGeom>
          <a:ln>
            <a:miter lim="800000"/>
            <a:headEnd/>
            <a:tailEnd/>
          </a:ln>
        </p:spPr>
        <p:txBody>
          <a:bodyPr/>
          <a:lstStyle/>
          <a:p>
            <a:pPr algn="l" eaLnBrk="1" hangingPunct="1">
              <a:defRPr/>
            </a:pPr>
            <a:r>
              <a:rPr lang="en-US" altLang="zh-CN" dirty="0" smtClean="0">
                <a:solidFill>
                  <a:srgbClr val="FF0000"/>
                </a:solidFill>
                <a:latin typeface="+mj-ea"/>
              </a:rPr>
              <a:t>RFID</a:t>
            </a:r>
            <a:r>
              <a:rPr lang="zh-CN" altLang="en-US" dirty="0" smtClean="0">
                <a:solidFill>
                  <a:srgbClr val="FF0000"/>
                </a:solidFill>
                <a:latin typeface="+mj-ea"/>
              </a:rPr>
              <a:t>系统的工作流程</a:t>
            </a:r>
            <a:br>
              <a:rPr lang="zh-CN" altLang="en-US" dirty="0" smtClean="0">
                <a:solidFill>
                  <a:srgbClr val="FF0000"/>
                </a:solidFill>
                <a:latin typeface="+mj-ea"/>
              </a:rPr>
            </a:br>
            <a:endParaRPr lang="zh-CN" altLang="en-US" dirty="0" smtClean="0">
              <a:solidFill>
                <a:srgbClr val="FF0000"/>
              </a:solidFill>
              <a:latin typeface="+mj-ea"/>
            </a:endParaRPr>
          </a:p>
        </p:txBody>
      </p:sp>
      <p:pic>
        <p:nvPicPr>
          <p:cNvPr id="69636" name="Picture 13"/>
          <p:cNvPicPr>
            <a:picLocks noChangeAspect="1" noChangeArrowheads="1"/>
          </p:cNvPicPr>
          <p:nvPr/>
        </p:nvPicPr>
        <p:blipFill>
          <a:blip r:embed="rId3" cstate="print"/>
          <a:srcRect/>
          <a:stretch>
            <a:fillRect/>
          </a:stretch>
        </p:blipFill>
        <p:spPr bwMode="auto">
          <a:xfrm>
            <a:off x="571500" y="761920"/>
            <a:ext cx="7429500" cy="5715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5"/>
          <p:cNvPicPr>
            <a:picLocks noChangeAspect="1" noChangeArrowheads="1"/>
          </p:cNvPicPr>
          <p:nvPr/>
        </p:nvPicPr>
        <p:blipFill>
          <a:blip r:embed="rId2" cstate="print"/>
          <a:srcRect/>
          <a:stretch>
            <a:fillRect/>
          </a:stretch>
        </p:blipFill>
        <p:spPr bwMode="auto">
          <a:xfrm>
            <a:off x="7239000" y="785813"/>
            <a:ext cx="1266825" cy="733425"/>
          </a:xfrm>
          <a:prstGeom prst="rect">
            <a:avLst/>
          </a:prstGeom>
          <a:noFill/>
          <a:ln w="9525">
            <a:noFill/>
            <a:miter lim="800000"/>
            <a:headEnd/>
            <a:tailEnd/>
          </a:ln>
        </p:spPr>
      </p:pic>
      <p:pic>
        <p:nvPicPr>
          <p:cNvPr id="70659" name="Picture 6"/>
          <p:cNvPicPr>
            <a:picLocks noChangeAspect="1" noChangeArrowheads="1"/>
          </p:cNvPicPr>
          <p:nvPr/>
        </p:nvPicPr>
        <p:blipFill>
          <a:blip r:embed="rId3" cstate="print"/>
          <a:srcRect/>
          <a:stretch>
            <a:fillRect/>
          </a:stretch>
        </p:blipFill>
        <p:spPr bwMode="auto">
          <a:xfrm>
            <a:off x="5410200" y="762000"/>
            <a:ext cx="1295400" cy="733425"/>
          </a:xfrm>
          <a:prstGeom prst="rect">
            <a:avLst/>
          </a:prstGeom>
          <a:noFill/>
          <a:ln w="9525">
            <a:noFill/>
            <a:miter lim="800000"/>
            <a:headEnd/>
            <a:tailEnd/>
          </a:ln>
        </p:spPr>
      </p:pic>
      <p:pic>
        <p:nvPicPr>
          <p:cNvPr id="70660" name="Picture 7"/>
          <p:cNvPicPr>
            <a:picLocks noChangeAspect="1" noChangeArrowheads="1"/>
          </p:cNvPicPr>
          <p:nvPr/>
        </p:nvPicPr>
        <p:blipFill>
          <a:blip r:embed="rId4" cstate="print"/>
          <a:srcRect/>
          <a:stretch>
            <a:fillRect/>
          </a:stretch>
        </p:blipFill>
        <p:spPr bwMode="auto">
          <a:xfrm>
            <a:off x="3581400" y="762000"/>
            <a:ext cx="1276350" cy="723900"/>
          </a:xfrm>
          <a:prstGeom prst="rect">
            <a:avLst/>
          </a:prstGeom>
          <a:noFill/>
          <a:ln w="9525">
            <a:noFill/>
            <a:miter lim="800000"/>
            <a:headEnd/>
            <a:tailEnd/>
          </a:ln>
        </p:spPr>
      </p:pic>
      <p:pic>
        <p:nvPicPr>
          <p:cNvPr id="70661" name="Picture 8"/>
          <p:cNvPicPr>
            <a:picLocks noChangeAspect="1" noChangeArrowheads="1"/>
          </p:cNvPicPr>
          <p:nvPr/>
        </p:nvPicPr>
        <p:blipFill>
          <a:blip r:embed="rId5" cstate="print"/>
          <a:srcRect t="7205"/>
          <a:stretch>
            <a:fillRect/>
          </a:stretch>
        </p:blipFill>
        <p:spPr bwMode="auto">
          <a:xfrm>
            <a:off x="4357688" y="1714500"/>
            <a:ext cx="4524375" cy="2894013"/>
          </a:xfrm>
          <a:prstGeom prst="rect">
            <a:avLst/>
          </a:prstGeom>
          <a:noFill/>
          <a:ln w="9525">
            <a:noFill/>
            <a:miter lim="800000"/>
            <a:headEnd/>
            <a:tailEnd/>
          </a:ln>
        </p:spPr>
      </p:pic>
      <p:pic>
        <p:nvPicPr>
          <p:cNvPr id="70662" name="图片 83"/>
          <p:cNvPicPr>
            <a:picLocks noChangeAspect="1" noChangeArrowheads="1"/>
          </p:cNvPicPr>
          <p:nvPr/>
        </p:nvPicPr>
        <p:blipFill>
          <a:blip r:embed="rId6" cstate="print"/>
          <a:srcRect/>
          <a:stretch>
            <a:fillRect/>
          </a:stretch>
        </p:blipFill>
        <p:spPr bwMode="auto">
          <a:xfrm>
            <a:off x="285750" y="3714750"/>
            <a:ext cx="3835400" cy="2868613"/>
          </a:xfrm>
          <a:prstGeom prst="rect">
            <a:avLst/>
          </a:prstGeom>
          <a:noFill/>
          <a:ln w="9525">
            <a:noFill/>
            <a:miter lim="800000"/>
            <a:headEnd/>
            <a:tailEnd/>
          </a:ln>
        </p:spPr>
      </p:pic>
      <p:pic>
        <p:nvPicPr>
          <p:cNvPr id="70663" name="Picture 695"/>
          <p:cNvPicPr>
            <a:picLocks noChangeAspect="1" noChangeArrowheads="1"/>
          </p:cNvPicPr>
          <p:nvPr/>
        </p:nvPicPr>
        <p:blipFill>
          <a:blip r:embed="rId7" cstate="print"/>
          <a:srcRect/>
          <a:stretch>
            <a:fillRect/>
          </a:stretch>
        </p:blipFill>
        <p:spPr bwMode="auto">
          <a:xfrm>
            <a:off x="457200" y="838200"/>
            <a:ext cx="1219200" cy="1785938"/>
          </a:xfrm>
          <a:prstGeom prst="rect">
            <a:avLst/>
          </a:prstGeom>
          <a:noFill/>
          <a:ln w="9525">
            <a:noFill/>
            <a:miter lim="800000"/>
            <a:headEnd/>
            <a:tailEnd/>
          </a:ln>
        </p:spPr>
      </p:pic>
      <p:pic>
        <p:nvPicPr>
          <p:cNvPr id="70664" name="图片 9" descr="控制器.bmp"/>
          <p:cNvPicPr>
            <a:picLocks noChangeAspect="1"/>
          </p:cNvPicPr>
          <p:nvPr/>
        </p:nvPicPr>
        <p:blipFill>
          <a:blip r:embed="rId8" cstate="print"/>
          <a:srcRect/>
          <a:stretch>
            <a:fillRect/>
          </a:stretch>
        </p:blipFill>
        <p:spPr bwMode="auto">
          <a:xfrm>
            <a:off x="2057400" y="2133600"/>
            <a:ext cx="1524000" cy="1163638"/>
          </a:xfrm>
          <a:prstGeom prst="rect">
            <a:avLst/>
          </a:prstGeom>
          <a:noFill/>
          <a:ln w="9525">
            <a:noFill/>
            <a:miter lim="800000"/>
            <a:headEnd/>
            <a:tailEnd/>
          </a:ln>
        </p:spPr>
      </p:pic>
      <p:pic>
        <p:nvPicPr>
          <p:cNvPr id="70665" name="图片 10"/>
          <p:cNvPicPr>
            <a:picLocks noChangeAspect="1" noChangeArrowheads="1"/>
          </p:cNvPicPr>
          <p:nvPr/>
        </p:nvPicPr>
        <p:blipFill>
          <a:blip r:embed="rId9" cstate="print"/>
          <a:srcRect/>
          <a:stretch>
            <a:fillRect/>
          </a:stretch>
        </p:blipFill>
        <p:spPr bwMode="auto">
          <a:xfrm>
            <a:off x="5029200" y="4724400"/>
            <a:ext cx="3048000" cy="1898650"/>
          </a:xfrm>
          <a:prstGeom prst="rect">
            <a:avLst/>
          </a:prstGeom>
          <a:noFill/>
          <a:ln w="9525">
            <a:noFill/>
            <a:miter lim="800000"/>
            <a:headEnd/>
            <a:tailEnd/>
          </a:ln>
        </p:spPr>
      </p:pic>
      <p:sp>
        <p:nvSpPr>
          <p:cNvPr id="106506" name="标题 10"/>
          <p:cNvSpPr>
            <a:spLocks noGrp="1"/>
          </p:cNvSpPr>
          <p:nvPr>
            <p:ph type="title"/>
          </p:nvPr>
        </p:nvSpPr>
        <p:spPr bwMode="auto">
          <a:xfrm>
            <a:off x="285750" y="108759"/>
            <a:ext cx="7391422" cy="424717"/>
          </a:xfrm>
          <a:prstGeom prst="rect">
            <a:avLst/>
          </a:prstGeom>
          <a:ln>
            <a:miter lim="800000"/>
            <a:headEnd/>
            <a:tailEnd/>
          </a:ln>
        </p:spPr>
        <p:txBody>
          <a:bodyPr/>
          <a:lstStyle/>
          <a:p>
            <a:pPr algn="l" eaLnBrk="1" hangingPunct="1">
              <a:defRPr/>
            </a:pPr>
            <a:r>
              <a:rPr lang="en-US" altLang="zh-CN" b="1" dirty="0" smtClean="0">
                <a:solidFill>
                  <a:srgbClr val="FF0000"/>
                </a:solidFill>
                <a:latin typeface="+mn-ea"/>
                <a:ea typeface="+mn-ea"/>
              </a:rPr>
              <a:t>RFID</a:t>
            </a:r>
            <a:r>
              <a:rPr lang="zh-CN" altLang="en-US" b="1" dirty="0" smtClean="0">
                <a:solidFill>
                  <a:srgbClr val="FF0000"/>
                </a:solidFill>
                <a:latin typeface="+mn-ea"/>
                <a:ea typeface="+mn-ea"/>
              </a:rPr>
              <a:t>系统的数据管理</a:t>
            </a:r>
            <a:r>
              <a:rPr lang="zh-CN" altLang="en-US" dirty="0" smtClean="0">
                <a:latin typeface="+mn-ea"/>
                <a:ea typeface="+mn-ea"/>
              </a:rPr>
              <a:t/>
            </a:r>
            <a:br>
              <a:rPr lang="zh-CN" altLang="en-US" dirty="0" smtClean="0">
                <a:latin typeface="+mn-ea"/>
                <a:ea typeface="+mn-ea"/>
              </a:rPr>
            </a:br>
            <a:endParaRPr lang="zh-CN" altLang="en-US" dirty="0" smtClean="0">
              <a:latin typeface="+mn-ea"/>
              <a:ea typeface="+mn-ea"/>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图片 1" descr="设备利用率分析.bmp"/>
          <p:cNvPicPr>
            <a:picLocks noChangeAspect="1"/>
          </p:cNvPicPr>
          <p:nvPr/>
        </p:nvPicPr>
        <p:blipFill>
          <a:blip r:embed="rId2" cstate="print"/>
          <a:srcRect b="2846"/>
          <a:stretch>
            <a:fillRect/>
          </a:stretch>
        </p:blipFill>
        <p:spPr bwMode="auto">
          <a:xfrm>
            <a:off x="381000" y="990600"/>
            <a:ext cx="8020050" cy="4867275"/>
          </a:xfrm>
          <a:prstGeom prst="rect">
            <a:avLst/>
          </a:prstGeom>
          <a:noFill/>
          <a:ln w="9525">
            <a:noFill/>
            <a:miter lim="800000"/>
            <a:headEnd/>
            <a:tailEnd/>
          </a:ln>
        </p:spPr>
      </p:pic>
      <p:pic>
        <p:nvPicPr>
          <p:cNvPr id="4" name="图片 1" descr="小组生产效率分析——汇总.bmp"/>
          <p:cNvPicPr>
            <a:picLocks noChangeAspect="1"/>
          </p:cNvPicPr>
          <p:nvPr/>
        </p:nvPicPr>
        <p:blipFill>
          <a:blip r:embed="rId3" cstate="print"/>
          <a:srcRect/>
          <a:stretch>
            <a:fillRect/>
          </a:stretch>
        </p:blipFill>
        <p:spPr bwMode="auto">
          <a:xfrm>
            <a:off x="428625" y="806450"/>
            <a:ext cx="8258175" cy="5518150"/>
          </a:xfrm>
          <a:prstGeom prst="rect">
            <a:avLst/>
          </a:prstGeom>
          <a:noFill/>
          <a:ln w="9525">
            <a:noFill/>
            <a:miter lim="800000"/>
            <a:headEnd/>
            <a:tailEnd/>
          </a:ln>
        </p:spPr>
      </p:pic>
      <p:pic>
        <p:nvPicPr>
          <p:cNvPr id="5" name="图片 1" descr="小组生产效率分析——明细.bmp"/>
          <p:cNvPicPr>
            <a:picLocks noChangeAspect="1"/>
          </p:cNvPicPr>
          <p:nvPr/>
        </p:nvPicPr>
        <p:blipFill>
          <a:blip r:embed="rId4" cstate="print"/>
          <a:srcRect/>
          <a:stretch>
            <a:fillRect/>
          </a:stretch>
        </p:blipFill>
        <p:spPr bwMode="auto">
          <a:xfrm>
            <a:off x="914400" y="3124200"/>
            <a:ext cx="7343775" cy="3133725"/>
          </a:xfrm>
          <a:prstGeom prst="rect">
            <a:avLst/>
          </a:prstGeom>
          <a:noFill/>
          <a:ln w="9525">
            <a:noFill/>
            <a:miter lim="800000"/>
            <a:headEnd/>
            <a:tailEnd/>
          </a:ln>
        </p:spPr>
      </p:pic>
      <p:sp>
        <p:nvSpPr>
          <p:cNvPr id="72709" name="标题 5"/>
          <p:cNvSpPr>
            <a:spLocks noGrp="1"/>
          </p:cNvSpPr>
          <p:nvPr>
            <p:ph type="title"/>
          </p:nvPr>
        </p:nvSpPr>
        <p:spPr bwMode="auto">
          <a:prstGeom prst="rect">
            <a:avLst/>
          </a:prstGeom>
          <a:noFill/>
          <a:ln>
            <a:miter lim="800000"/>
            <a:headEnd/>
            <a:tailEnd/>
          </a:ln>
        </p:spPr>
        <p:txBody>
          <a:bodyPr/>
          <a:lstStyle/>
          <a:p>
            <a:pPr algn="l" eaLnBrk="1" hangingPunct="1"/>
            <a:r>
              <a:rPr lang="zh-CN" altLang="en-US" sz="3200" b="1" smtClean="0">
                <a:solidFill>
                  <a:srgbClr val="FF0000"/>
                </a:solidFill>
              </a:rPr>
              <a:t>设备效率分析报表</a:t>
            </a:r>
            <a:br>
              <a:rPr lang="zh-CN" altLang="en-US" sz="3200" b="1" smtClean="0">
                <a:solidFill>
                  <a:srgbClr val="FF0000"/>
                </a:solidFill>
              </a:rPr>
            </a:br>
            <a:endParaRPr lang="zh-CN" altLang="en-US" sz="3200" b="1"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861862"/>
            <a:ext cx="8064896" cy="1754326"/>
          </a:xfrm>
          <a:prstGeom prst="rect">
            <a:avLst/>
          </a:prstGeom>
        </p:spPr>
        <p:txBody>
          <a:bodyPr wrap="square">
            <a:spAutoFit/>
          </a:bodyPr>
          <a:lstStyle/>
          <a:p>
            <a:r>
              <a:rPr lang="zh-CN" altLang="en-US" smtClean="0">
                <a:latin typeface="微软雅黑" pitchFamily="34" charset="-122"/>
                <a:ea typeface="微软雅黑" pitchFamily="34" charset="-122"/>
              </a:rPr>
              <a:t>       湖北淘宇服装有限公司</a:t>
            </a:r>
            <a:r>
              <a:rPr lang="zh-CN" altLang="en-US">
                <a:latin typeface="微软雅黑" pitchFamily="34" charset="-122"/>
                <a:ea typeface="微软雅黑" pitchFamily="34" charset="-122"/>
              </a:rPr>
              <a:t>是一家集设计、生产、销售于一体的现代化管理民营企业，是湖北省内做针织服饰的龙头企业</a:t>
            </a:r>
            <a:r>
              <a:rPr lang="zh-CN" altLang="en-US" smtClean="0">
                <a:latin typeface="微软雅黑" pitchFamily="34" charset="-122"/>
                <a:ea typeface="微软雅黑" pitchFamily="34" charset="-122"/>
              </a:rPr>
              <a:t>。</a:t>
            </a:r>
            <a:endParaRPr lang="zh-CN" altLang="en-US">
              <a:latin typeface="微软雅黑" pitchFamily="34" charset="-122"/>
              <a:ea typeface="微软雅黑" pitchFamily="34" charset="-122"/>
            </a:endParaRPr>
          </a:p>
          <a:p>
            <a:r>
              <a:rPr lang="zh-CN" altLang="en-US">
                <a:latin typeface="微软雅黑" pitchFamily="34" charset="-122"/>
                <a:ea typeface="微软雅黑" pitchFamily="34" charset="-122"/>
              </a:rPr>
              <a:t>    公司拥有各种进口设备</a:t>
            </a:r>
            <a:r>
              <a:rPr lang="en-US" altLang="zh-CN">
                <a:latin typeface="微软雅黑" pitchFamily="34" charset="-122"/>
                <a:ea typeface="微软雅黑" pitchFamily="34" charset="-122"/>
              </a:rPr>
              <a:t>600</a:t>
            </a:r>
            <a:r>
              <a:rPr lang="zh-CN" altLang="en-US">
                <a:latin typeface="微软雅黑" pitchFamily="34" charset="-122"/>
                <a:ea typeface="微软雅黑" pitchFamily="34" charset="-122"/>
              </a:rPr>
              <a:t>余台，经过严格培训的员工</a:t>
            </a:r>
            <a:r>
              <a:rPr lang="en-US" altLang="zh-CN">
                <a:latin typeface="微软雅黑" pitchFamily="34" charset="-122"/>
                <a:ea typeface="微软雅黑" pitchFamily="34" charset="-122"/>
              </a:rPr>
              <a:t>800</a:t>
            </a:r>
            <a:r>
              <a:rPr lang="zh-CN" altLang="en-US">
                <a:latin typeface="微软雅黑" pitchFamily="34" charset="-122"/>
                <a:ea typeface="微软雅黑" pitchFamily="34" charset="-122"/>
              </a:rPr>
              <a:t>余人，其中各类专业技术人员</a:t>
            </a:r>
            <a:r>
              <a:rPr lang="en-US" altLang="zh-CN">
                <a:latin typeface="微软雅黑" pitchFamily="34" charset="-122"/>
                <a:ea typeface="微软雅黑" pitchFamily="34" charset="-122"/>
              </a:rPr>
              <a:t>100</a:t>
            </a:r>
            <a:r>
              <a:rPr lang="zh-CN" altLang="en-US">
                <a:latin typeface="微软雅黑" pitchFamily="34" charset="-122"/>
                <a:ea typeface="微软雅黑" pitchFamily="34" charset="-122"/>
              </a:rPr>
              <a:t>余人，产品以针织</a:t>
            </a:r>
            <a:r>
              <a:rPr lang="en-US" altLang="zh-CN">
                <a:latin typeface="微软雅黑" pitchFamily="34" charset="-122"/>
                <a:ea typeface="微软雅黑" pitchFamily="34" charset="-122"/>
              </a:rPr>
              <a:t>T</a:t>
            </a:r>
            <a:r>
              <a:rPr lang="zh-CN" altLang="en-US">
                <a:latin typeface="微软雅黑" pitchFamily="34" charset="-122"/>
                <a:ea typeface="微软雅黑" pitchFamily="34" charset="-122"/>
              </a:rPr>
              <a:t>恤、内衣、休闲服饰为主导产品。公司年产量逐年递增，</a:t>
            </a:r>
            <a:r>
              <a:rPr lang="en-US" altLang="zh-CN" smtClean="0">
                <a:latin typeface="微软雅黑" pitchFamily="34" charset="-122"/>
                <a:ea typeface="微软雅黑" pitchFamily="34" charset="-122"/>
              </a:rPr>
              <a:t>2013</a:t>
            </a:r>
            <a:r>
              <a:rPr lang="zh-CN" altLang="en-US" smtClean="0">
                <a:latin typeface="微软雅黑" pitchFamily="34" charset="-122"/>
                <a:ea typeface="微软雅黑" pitchFamily="34" charset="-122"/>
              </a:rPr>
              <a:t>年产量达</a:t>
            </a:r>
            <a:r>
              <a:rPr lang="en-US" altLang="zh-CN">
                <a:latin typeface="微软雅黑" pitchFamily="34" charset="-122"/>
                <a:ea typeface="微软雅黑" pitchFamily="34" charset="-122"/>
              </a:rPr>
              <a:t>2</a:t>
            </a:r>
            <a:r>
              <a:rPr lang="en-US" altLang="zh-CN" smtClean="0">
                <a:latin typeface="微软雅黑" pitchFamily="34" charset="-122"/>
                <a:ea typeface="微软雅黑" pitchFamily="34" charset="-122"/>
              </a:rPr>
              <a:t>000</a:t>
            </a:r>
            <a:r>
              <a:rPr lang="zh-CN" altLang="en-US">
                <a:latin typeface="微软雅黑" pitchFamily="34" charset="-122"/>
                <a:ea typeface="微软雅黑" pitchFamily="34" charset="-122"/>
              </a:rPr>
              <a:t>多万件</a:t>
            </a:r>
            <a:r>
              <a:rPr lang="zh-CN" altLang="en-US" smtClean="0">
                <a:latin typeface="微软雅黑" pitchFamily="34" charset="-122"/>
                <a:ea typeface="微软雅黑" pitchFamily="34" charset="-122"/>
              </a:rPr>
              <a:t>。专业</a:t>
            </a:r>
            <a:r>
              <a:rPr lang="zh-CN" altLang="en-US">
                <a:latin typeface="微软雅黑" pitchFamily="34" charset="-122"/>
                <a:ea typeface="微软雅黑" pitchFamily="34" charset="-122"/>
              </a:rPr>
              <a:t>从事服装、针织内衣行业的生产和销售</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 公司</a:t>
            </a:r>
            <a:r>
              <a:rPr lang="zh-CN" altLang="en-US">
                <a:latin typeface="微软雅黑" pitchFamily="34" charset="-122"/>
                <a:ea typeface="微软雅黑" pitchFamily="34" charset="-122"/>
              </a:rPr>
              <a:t>代理南极人、猫人等各大针织内衣</a:t>
            </a:r>
            <a:r>
              <a:rPr lang="zh-CN" altLang="en-US" smtClean="0">
                <a:latin typeface="微软雅黑" pitchFamily="34" charset="-122"/>
                <a:ea typeface="微软雅黑" pitchFamily="34" charset="-122"/>
              </a:rPr>
              <a:t>品牌。 </a:t>
            </a:r>
            <a:endParaRPr lang="zh-CN" altLang="en-US">
              <a:latin typeface="微软雅黑" pitchFamily="34" charset="-122"/>
              <a:ea typeface="微软雅黑"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282" y="2780928"/>
            <a:ext cx="3995936" cy="299695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764333"/>
            <a:ext cx="3995936" cy="2996952"/>
          </a:xfrm>
          <a:prstGeom prst="rect">
            <a:avLst/>
          </a:prstGeom>
        </p:spPr>
      </p:pic>
      <p:sp>
        <p:nvSpPr>
          <p:cNvPr id="4" name="标题 3"/>
          <p:cNvSpPr>
            <a:spLocks noGrp="1"/>
          </p:cNvSpPr>
          <p:nvPr>
            <p:ph type="title"/>
          </p:nvPr>
        </p:nvSpPr>
        <p:spPr/>
        <p:txBody>
          <a:bodyPr/>
          <a:lstStyle/>
          <a:p>
            <a:r>
              <a:rPr lang="zh-CN" altLang="en-US"/>
              <a:t>样板客户简介</a:t>
            </a:r>
            <a:r>
              <a:rPr lang="en-US" altLang="zh-CN"/>
              <a:t>——</a:t>
            </a:r>
            <a:r>
              <a:rPr lang="zh-CN" altLang="en-US"/>
              <a:t>湖北淘宇</a:t>
            </a:r>
            <a:r>
              <a:rPr lang="zh-CN" altLang="en-US" smtClean="0"/>
              <a:t>服饰</a:t>
            </a:r>
            <a:endParaRPr lang="zh-CN" altLang="en-US"/>
          </a:p>
        </p:txBody>
      </p:sp>
    </p:spTree>
    <p:extLst>
      <p:ext uri="{BB962C8B-B14F-4D97-AF65-F5344CB8AC3E}">
        <p14:creationId xmlns:p14="http://schemas.microsoft.com/office/powerpoint/2010/main" val="19382700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216" y="1412776"/>
            <a:ext cx="3219822" cy="4293096"/>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9377" y="1412776"/>
            <a:ext cx="4517040" cy="3387780"/>
          </a:xfrm>
          <a:prstGeom prst="rect">
            <a:avLst/>
          </a:prstGeom>
        </p:spPr>
      </p:pic>
      <p:sp>
        <p:nvSpPr>
          <p:cNvPr id="5" name="标题 4"/>
          <p:cNvSpPr>
            <a:spLocks noGrp="1"/>
          </p:cNvSpPr>
          <p:nvPr>
            <p:ph type="title"/>
          </p:nvPr>
        </p:nvSpPr>
        <p:spPr/>
        <p:txBody>
          <a:bodyPr/>
          <a:lstStyle/>
          <a:p>
            <a:r>
              <a:rPr lang="zh-CN" altLang="en-US"/>
              <a:t>样板客户简介</a:t>
            </a:r>
            <a:r>
              <a:rPr lang="en-US" altLang="zh-CN"/>
              <a:t>——</a:t>
            </a:r>
            <a:r>
              <a:rPr lang="zh-CN" altLang="en-US"/>
              <a:t>湖北淘宇</a:t>
            </a:r>
            <a:r>
              <a:rPr lang="zh-CN" altLang="en-US" smtClean="0"/>
              <a:t>服饰</a:t>
            </a:r>
            <a:endParaRPr lang="zh-CN" altLang="en-US"/>
          </a:p>
        </p:txBody>
      </p:sp>
      <p:sp>
        <p:nvSpPr>
          <p:cNvPr id="6" name="内容占位符 5"/>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14251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60" y="861862"/>
            <a:ext cx="3256056" cy="244204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3278" y="861862"/>
            <a:ext cx="3296293" cy="2472219"/>
          </a:xfrm>
          <a:prstGeom prst="rect">
            <a:avLst/>
          </a:prstGeom>
        </p:spPr>
      </p:pic>
      <p:sp>
        <p:nvSpPr>
          <p:cNvPr id="5" name="TextBox 4"/>
          <p:cNvSpPr txBox="1"/>
          <p:nvPr/>
        </p:nvSpPr>
        <p:spPr>
          <a:xfrm>
            <a:off x="866815" y="3334081"/>
            <a:ext cx="2376264" cy="369332"/>
          </a:xfrm>
          <a:prstGeom prst="rect">
            <a:avLst/>
          </a:prstGeom>
          <a:noFill/>
        </p:spPr>
        <p:txBody>
          <a:bodyPr wrap="square" rtlCol="0">
            <a:spAutoFit/>
          </a:bodyPr>
          <a:lstStyle/>
          <a:p>
            <a:r>
              <a:rPr lang="zh-CN" altLang="en-US" smtClean="0"/>
              <a:t>工序完工信息</a:t>
            </a:r>
            <a:endParaRPr lang="zh-CN" altLang="en-US"/>
          </a:p>
        </p:txBody>
      </p:sp>
      <p:sp>
        <p:nvSpPr>
          <p:cNvPr id="6" name="TextBox 5"/>
          <p:cNvSpPr txBox="1"/>
          <p:nvPr/>
        </p:nvSpPr>
        <p:spPr>
          <a:xfrm>
            <a:off x="5526360" y="3334081"/>
            <a:ext cx="2376264" cy="369332"/>
          </a:xfrm>
          <a:prstGeom prst="rect">
            <a:avLst/>
          </a:prstGeom>
          <a:noFill/>
        </p:spPr>
        <p:txBody>
          <a:bodyPr wrap="square" rtlCol="0">
            <a:spAutoFit/>
          </a:bodyPr>
          <a:lstStyle/>
          <a:p>
            <a:r>
              <a:rPr lang="zh-CN" altLang="en-US" smtClean="0"/>
              <a:t>多工序完工信息</a:t>
            </a:r>
            <a:endParaRPr lang="zh-CN" altLang="en-US"/>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064" t="3555" r="6821" b="8567"/>
          <a:stretch/>
        </p:blipFill>
        <p:spPr bwMode="auto">
          <a:xfrm>
            <a:off x="335072" y="3703413"/>
            <a:ext cx="3834681" cy="271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5456" r="2386" b="4066"/>
          <a:stretch/>
        </p:blipFill>
        <p:spPr bwMode="auto">
          <a:xfrm>
            <a:off x="4816514" y="3697112"/>
            <a:ext cx="3589819" cy="2654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281360" y="6400722"/>
            <a:ext cx="2376264" cy="369332"/>
          </a:xfrm>
          <a:prstGeom prst="rect">
            <a:avLst/>
          </a:prstGeom>
          <a:noFill/>
        </p:spPr>
        <p:txBody>
          <a:bodyPr wrap="square" rtlCol="0">
            <a:spAutoFit/>
          </a:bodyPr>
          <a:lstStyle/>
          <a:p>
            <a:r>
              <a:rPr lang="zh-CN" altLang="en-US" smtClean="0"/>
              <a:t>质量信息</a:t>
            </a:r>
            <a:endParaRPr lang="zh-CN" altLang="en-US"/>
          </a:p>
        </p:txBody>
      </p:sp>
      <p:sp>
        <p:nvSpPr>
          <p:cNvPr id="11" name="TextBox 10"/>
          <p:cNvSpPr txBox="1"/>
          <p:nvPr/>
        </p:nvSpPr>
        <p:spPr>
          <a:xfrm>
            <a:off x="6030069" y="6400722"/>
            <a:ext cx="2376264" cy="369332"/>
          </a:xfrm>
          <a:prstGeom prst="rect">
            <a:avLst/>
          </a:prstGeom>
          <a:noFill/>
        </p:spPr>
        <p:txBody>
          <a:bodyPr wrap="square" rtlCol="0">
            <a:spAutoFit/>
          </a:bodyPr>
          <a:lstStyle/>
          <a:p>
            <a:r>
              <a:rPr lang="zh-CN" altLang="en-US" smtClean="0"/>
              <a:t>系统信息</a:t>
            </a:r>
            <a:endParaRPr lang="zh-CN" altLang="en-US"/>
          </a:p>
        </p:txBody>
      </p:sp>
      <p:sp>
        <p:nvSpPr>
          <p:cNvPr id="7" name="标题 6"/>
          <p:cNvSpPr>
            <a:spLocks noGrp="1"/>
          </p:cNvSpPr>
          <p:nvPr>
            <p:ph type="title"/>
          </p:nvPr>
        </p:nvSpPr>
        <p:spPr/>
        <p:txBody>
          <a:bodyPr/>
          <a:lstStyle/>
          <a:p>
            <a:r>
              <a:rPr lang="zh-CN" altLang="en-US"/>
              <a:t>样板客户简介</a:t>
            </a:r>
            <a:r>
              <a:rPr lang="en-US" altLang="zh-CN"/>
              <a:t>——</a:t>
            </a:r>
            <a:r>
              <a:rPr lang="zh-CN" altLang="en-US"/>
              <a:t>湖北淘宇服饰</a:t>
            </a:r>
            <a:r>
              <a:rPr lang="zh-CN" altLang="en-US">
                <a:solidFill>
                  <a:schemeClr val="tx2"/>
                </a:solidFill>
              </a:rPr>
              <a:t/>
            </a:r>
            <a:br>
              <a:rPr lang="zh-CN" altLang="en-US">
                <a:solidFill>
                  <a:schemeClr val="tx2"/>
                </a:solidFill>
              </a:rPr>
            </a:br>
            <a:endParaRPr lang="zh-CN" altLang="en-US"/>
          </a:p>
        </p:txBody>
      </p:sp>
    </p:spTree>
    <p:extLst>
      <p:ext uri="{BB962C8B-B14F-4D97-AF65-F5344CB8AC3E}">
        <p14:creationId xmlns:p14="http://schemas.microsoft.com/office/powerpoint/2010/main" val="40337417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prstGeom prst="rect">
            <a:avLst/>
          </a:prstGeom>
        </p:spPr>
        <p:txBody>
          <a:bodyPr/>
          <a:lstStyle/>
          <a:p>
            <a:pPr eaLnBrk="1" hangingPunct="1"/>
            <a:r>
              <a:rPr lang="zh-CN" sz="2800">
                <a:effectLst>
                  <a:outerShdw blurRad="38100" dist="38100" dir="2700000" algn="tl">
                    <a:srgbClr val="C0C0C0"/>
                  </a:outerShdw>
                </a:effectLst>
              </a:rPr>
              <a:t>图解行业</a:t>
            </a:r>
            <a:r>
              <a:rPr lang="en-US" altLang="zh-CN" sz="2800">
                <a:effectLst>
                  <a:outerShdw blurRad="38100" dist="38100" dir="2700000" algn="tl">
                    <a:srgbClr val="C0C0C0"/>
                  </a:outerShdw>
                </a:effectLst>
              </a:rPr>
              <a:t>-</a:t>
            </a:r>
            <a:r>
              <a:rPr lang="zh-CN" sz="2800">
                <a:effectLst>
                  <a:outerShdw blurRad="38100" dist="38100" dir="2700000" algn="tl">
                    <a:srgbClr val="C0C0C0"/>
                  </a:outerShdw>
                </a:effectLst>
              </a:rPr>
              <a:t>服装</a:t>
            </a:r>
          </a:p>
        </p:txBody>
      </p:sp>
      <p:pic>
        <p:nvPicPr>
          <p:cNvPr id="18435" name="Picture 5" descr="E:\Documents and Settings\Administrator\桌面\未标题-2 副本.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685800"/>
            <a:ext cx="9134475"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940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AutoShape 22"/>
          <p:cNvSpPr>
            <a:spLocks noChangeArrowheads="1"/>
          </p:cNvSpPr>
          <p:nvPr/>
        </p:nvSpPr>
        <p:spPr bwMode="blackWhite">
          <a:xfrm>
            <a:off x="1049338" y="1841500"/>
            <a:ext cx="7643812" cy="749300"/>
          </a:xfrm>
          <a:prstGeom prst="roundRect">
            <a:avLst>
              <a:gd name="adj" fmla="val 8116"/>
            </a:avLst>
          </a:prstGeom>
          <a:solidFill>
            <a:srgbClr val="C0C0C0">
              <a:alpha val="50195"/>
            </a:srgbClr>
          </a:solidFill>
          <a:ln w="6350" algn="ctr">
            <a:noFill/>
            <a:round/>
            <a:headEnd/>
            <a:tailEnd/>
          </a:ln>
        </p:spPr>
        <p:txBody>
          <a:bodyPr wrap="none" lIns="82283" tIns="41141" rIns="82283" bIns="41141"/>
          <a:lstStyle/>
          <a:p>
            <a:pPr eaLnBrk="0" hangingPunct="0">
              <a:lnSpc>
                <a:spcPct val="85000"/>
              </a:lnSpc>
              <a:defRPr/>
            </a:pPr>
            <a:endParaRPr lang="zh-CN" altLang="en-US" b="1">
              <a:latin typeface="+mn-ea"/>
              <a:ea typeface="+mn-ea"/>
            </a:endParaRPr>
          </a:p>
          <a:p>
            <a:pPr eaLnBrk="0" hangingPunct="0">
              <a:lnSpc>
                <a:spcPct val="85000"/>
              </a:lnSpc>
              <a:defRPr/>
            </a:pPr>
            <a:r>
              <a:rPr lang="zh-CN" altLang="en-US" b="1">
                <a:solidFill>
                  <a:schemeClr val="accent2"/>
                </a:solidFill>
                <a:latin typeface="+mn-ea"/>
                <a:ea typeface="+mn-ea"/>
              </a:rPr>
              <a:t>持续改善：工艺改进，全员激励，让个别先进转变为全员先进！</a:t>
            </a:r>
          </a:p>
        </p:txBody>
      </p:sp>
      <p:grpSp>
        <p:nvGrpSpPr>
          <p:cNvPr id="2" name="Group 27"/>
          <p:cNvGrpSpPr>
            <a:grpSpLocks/>
          </p:cNvGrpSpPr>
          <p:nvPr/>
        </p:nvGrpSpPr>
        <p:grpSpPr bwMode="auto">
          <a:xfrm>
            <a:off x="304800" y="1841500"/>
            <a:ext cx="731838" cy="749300"/>
            <a:chOff x="217" y="2024"/>
            <a:chExt cx="499" cy="472"/>
          </a:xfrm>
        </p:grpSpPr>
        <p:sp>
          <p:nvSpPr>
            <p:cNvPr id="36886" name="AutoShape 25"/>
            <p:cNvSpPr>
              <a:spLocks noChangeArrowheads="1"/>
            </p:cNvSpPr>
            <p:nvPr/>
          </p:nvSpPr>
          <p:spPr bwMode="blackWhite">
            <a:xfrm>
              <a:off x="217" y="2024"/>
              <a:ext cx="499" cy="472"/>
            </a:xfrm>
            <a:prstGeom prst="roundRect">
              <a:avLst>
                <a:gd name="adj" fmla="val 8116"/>
              </a:avLst>
            </a:prstGeom>
            <a:solidFill>
              <a:srgbClr val="FF6600"/>
            </a:solidFill>
            <a:ln w="6350" algn="ctr">
              <a:noFill/>
              <a:round/>
              <a:headEnd/>
              <a:tailEnd/>
            </a:ln>
          </p:spPr>
          <p:txBody>
            <a:bodyPr wrap="none" lIns="82283" tIns="41141" rIns="82283" bIns="41141"/>
            <a:lstStyle/>
            <a:p>
              <a:pPr algn="ctr" eaLnBrk="0" hangingPunct="0">
                <a:lnSpc>
                  <a:spcPct val="85000"/>
                </a:lnSpc>
                <a:defRPr/>
              </a:pPr>
              <a:endParaRPr lang="zh-CN" altLang="en-US" sz="1400" b="1">
                <a:solidFill>
                  <a:schemeClr val="bg1"/>
                </a:solidFill>
                <a:latin typeface="+mn-ea"/>
                <a:ea typeface="+mn-ea"/>
              </a:endParaRPr>
            </a:p>
            <a:p>
              <a:pPr algn="ctr" eaLnBrk="0" hangingPunct="0">
                <a:lnSpc>
                  <a:spcPct val="85000"/>
                </a:lnSpc>
                <a:defRPr/>
              </a:pPr>
              <a:endParaRPr lang="zh-CN" altLang="en-US" sz="1400" b="1">
                <a:solidFill>
                  <a:schemeClr val="bg1"/>
                </a:solidFill>
                <a:latin typeface="+mn-ea"/>
                <a:ea typeface="+mn-ea"/>
              </a:endParaRPr>
            </a:p>
          </p:txBody>
        </p:sp>
        <p:pic>
          <p:nvPicPr>
            <p:cNvPr id="73750" name="Picture 26"/>
            <p:cNvPicPr>
              <a:picLocks noChangeAspect="1" noChangeArrowheads="1"/>
            </p:cNvPicPr>
            <p:nvPr/>
          </p:nvPicPr>
          <p:blipFill>
            <a:blip r:embed="rId3" cstate="print"/>
            <a:srcRect/>
            <a:stretch>
              <a:fillRect/>
            </a:stretch>
          </p:blipFill>
          <p:spPr bwMode="auto">
            <a:xfrm>
              <a:off x="262" y="2102"/>
              <a:ext cx="408" cy="312"/>
            </a:xfrm>
            <a:prstGeom prst="rect">
              <a:avLst/>
            </a:prstGeom>
            <a:solidFill>
              <a:schemeClr val="accent1"/>
            </a:solidFill>
            <a:ln w="9525">
              <a:noFill/>
              <a:miter lim="800000"/>
              <a:headEnd/>
              <a:tailEnd/>
            </a:ln>
          </p:spPr>
        </p:pic>
      </p:grpSp>
      <p:sp>
        <p:nvSpPr>
          <p:cNvPr id="20486" name="AutoShape 28"/>
          <p:cNvSpPr>
            <a:spLocks noChangeArrowheads="1"/>
          </p:cNvSpPr>
          <p:nvPr/>
        </p:nvSpPr>
        <p:spPr bwMode="blackWhite">
          <a:xfrm>
            <a:off x="1049338" y="2832100"/>
            <a:ext cx="7643812" cy="749300"/>
          </a:xfrm>
          <a:prstGeom prst="roundRect">
            <a:avLst>
              <a:gd name="adj" fmla="val 8116"/>
            </a:avLst>
          </a:prstGeom>
          <a:solidFill>
            <a:srgbClr val="C0C0C0">
              <a:alpha val="50195"/>
            </a:srgbClr>
          </a:solidFill>
          <a:ln w="6350" algn="ctr">
            <a:noFill/>
            <a:round/>
            <a:headEnd/>
            <a:tailEnd/>
          </a:ln>
        </p:spPr>
        <p:txBody>
          <a:bodyPr wrap="none" lIns="82283" tIns="41141" rIns="82283" bIns="41141"/>
          <a:lstStyle/>
          <a:p>
            <a:pPr algn="ctr" eaLnBrk="0" hangingPunct="0">
              <a:lnSpc>
                <a:spcPct val="85000"/>
              </a:lnSpc>
              <a:defRPr/>
            </a:pPr>
            <a:endParaRPr lang="zh-CN" altLang="en-US" b="1">
              <a:solidFill>
                <a:schemeClr val="accent2"/>
              </a:solidFill>
              <a:latin typeface="+mn-ea"/>
              <a:ea typeface="+mn-ea"/>
            </a:endParaRPr>
          </a:p>
          <a:p>
            <a:pPr algn="ctr" eaLnBrk="0" hangingPunct="0">
              <a:lnSpc>
                <a:spcPct val="85000"/>
              </a:lnSpc>
              <a:defRPr/>
            </a:pPr>
            <a:r>
              <a:rPr lang="zh-CN" altLang="en-US" b="1">
                <a:solidFill>
                  <a:schemeClr val="accent2"/>
                </a:solidFill>
                <a:latin typeface="+mn-ea"/>
                <a:ea typeface="+mn-ea"/>
              </a:rPr>
              <a:t>公平合理：以实际生产秒时分析工价，及时准确采集数据，保持公平合理！</a:t>
            </a:r>
          </a:p>
        </p:txBody>
      </p:sp>
      <p:sp>
        <p:nvSpPr>
          <p:cNvPr id="20487" name="AutoShape 33"/>
          <p:cNvSpPr>
            <a:spLocks noChangeArrowheads="1"/>
          </p:cNvSpPr>
          <p:nvPr/>
        </p:nvSpPr>
        <p:spPr bwMode="blackWhite">
          <a:xfrm>
            <a:off x="1049338" y="3886200"/>
            <a:ext cx="7643812" cy="749300"/>
          </a:xfrm>
          <a:prstGeom prst="roundRect">
            <a:avLst>
              <a:gd name="adj" fmla="val 8116"/>
            </a:avLst>
          </a:prstGeom>
          <a:solidFill>
            <a:srgbClr val="C0C0C0">
              <a:alpha val="50195"/>
            </a:srgbClr>
          </a:solidFill>
          <a:ln w="6350" algn="ctr">
            <a:noFill/>
            <a:round/>
            <a:headEnd/>
            <a:tailEnd/>
          </a:ln>
        </p:spPr>
        <p:txBody>
          <a:bodyPr wrap="none" lIns="82283" tIns="41141" rIns="82283" bIns="41141"/>
          <a:lstStyle/>
          <a:p>
            <a:pPr eaLnBrk="0" hangingPunct="0">
              <a:lnSpc>
                <a:spcPct val="85000"/>
              </a:lnSpc>
              <a:defRPr/>
            </a:pPr>
            <a:endParaRPr lang="zh-CN" altLang="en-US" b="1">
              <a:solidFill>
                <a:schemeClr val="accent2"/>
              </a:solidFill>
              <a:latin typeface="+mn-ea"/>
              <a:ea typeface="+mn-ea"/>
            </a:endParaRPr>
          </a:p>
          <a:p>
            <a:pPr eaLnBrk="0" hangingPunct="0">
              <a:lnSpc>
                <a:spcPct val="85000"/>
              </a:lnSpc>
              <a:defRPr/>
            </a:pPr>
            <a:r>
              <a:rPr lang="zh-CN" altLang="en-US" b="1">
                <a:solidFill>
                  <a:schemeClr val="accent2"/>
                </a:solidFill>
                <a:latin typeface="+mn-ea"/>
                <a:ea typeface="+mn-ea"/>
              </a:rPr>
              <a:t>即时监控：均衡生产、实时调度，减少半成品积压等造成损耗！</a:t>
            </a:r>
          </a:p>
        </p:txBody>
      </p:sp>
      <p:grpSp>
        <p:nvGrpSpPr>
          <p:cNvPr id="3" name="Group 42"/>
          <p:cNvGrpSpPr>
            <a:grpSpLocks/>
          </p:cNvGrpSpPr>
          <p:nvPr/>
        </p:nvGrpSpPr>
        <p:grpSpPr bwMode="auto">
          <a:xfrm>
            <a:off x="304800" y="3886200"/>
            <a:ext cx="731838" cy="749300"/>
            <a:chOff x="172" y="2387"/>
            <a:chExt cx="499" cy="472"/>
          </a:xfrm>
        </p:grpSpPr>
        <p:sp>
          <p:nvSpPr>
            <p:cNvPr id="36884" name="AutoShape 34"/>
            <p:cNvSpPr>
              <a:spLocks noChangeArrowheads="1"/>
            </p:cNvSpPr>
            <p:nvPr/>
          </p:nvSpPr>
          <p:spPr bwMode="blackWhite">
            <a:xfrm>
              <a:off x="172" y="2387"/>
              <a:ext cx="499" cy="472"/>
            </a:xfrm>
            <a:prstGeom prst="roundRect">
              <a:avLst>
                <a:gd name="adj" fmla="val 8116"/>
              </a:avLst>
            </a:prstGeom>
            <a:solidFill>
              <a:srgbClr val="FF6600"/>
            </a:solidFill>
            <a:ln w="6350" algn="ctr">
              <a:noFill/>
              <a:round/>
              <a:headEnd/>
              <a:tailEnd/>
            </a:ln>
          </p:spPr>
          <p:txBody>
            <a:bodyPr wrap="none" lIns="82283" tIns="41141" rIns="82283" bIns="41141"/>
            <a:lstStyle/>
            <a:p>
              <a:pPr algn="ctr" eaLnBrk="0" hangingPunct="0">
                <a:lnSpc>
                  <a:spcPct val="85000"/>
                </a:lnSpc>
                <a:defRPr/>
              </a:pPr>
              <a:endParaRPr lang="zh-CN" altLang="en-US" sz="1400" b="1">
                <a:solidFill>
                  <a:schemeClr val="bg1"/>
                </a:solidFill>
                <a:latin typeface="+mn-ea"/>
                <a:ea typeface="+mn-ea"/>
              </a:endParaRPr>
            </a:p>
            <a:p>
              <a:pPr algn="ctr" eaLnBrk="0" hangingPunct="0">
                <a:lnSpc>
                  <a:spcPct val="85000"/>
                </a:lnSpc>
                <a:defRPr/>
              </a:pPr>
              <a:endParaRPr lang="zh-CN" altLang="en-US" sz="1400" b="1">
                <a:solidFill>
                  <a:schemeClr val="bg1"/>
                </a:solidFill>
                <a:latin typeface="+mn-ea"/>
                <a:ea typeface="+mn-ea"/>
              </a:endParaRPr>
            </a:p>
          </p:txBody>
        </p:sp>
        <p:pic>
          <p:nvPicPr>
            <p:cNvPr id="73748" name="Picture 35"/>
            <p:cNvPicPr>
              <a:picLocks noChangeAspect="1" noChangeArrowheads="1"/>
            </p:cNvPicPr>
            <p:nvPr/>
          </p:nvPicPr>
          <p:blipFill>
            <a:blip r:embed="rId4" cstate="print"/>
            <a:srcRect/>
            <a:stretch>
              <a:fillRect/>
            </a:stretch>
          </p:blipFill>
          <p:spPr bwMode="auto">
            <a:xfrm>
              <a:off x="217" y="2477"/>
              <a:ext cx="408" cy="295"/>
            </a:xfrm>
            <a:prstGeom prst="rect">
              <a:avLst/>
            </a:prstGeom>
            <a:solidFill>
              <a:schemeClr val="accent1"/>
            </a:solidFill>
            <a:ln w="9525">
              <a:solidFill>
                <a:srgbClr val="777777"/>
              </a:solidFill>
              <a:miter lim="800000"/>
              <a:headEnd/>
              <a:tailEnd/>
            </a:ln>
          </p:spPr>
        </p:pic>
      </p:grpSp>
      <p:grpSp>
        <p:nvGrpSpPr>
          <p:cNvPr id="4" name="Group 41"/>
          <p:cNvGrpSpPr>
            <a:grpSpLocks/>
          </p:cNvGrpSpPr>
          <p:nvPr/>
        </p:nvGrpSpPr>
        <p:grpSpPr bwMode="auto">
          <a:xfrm>
            <a:off x="304800" y="2832100"/>
            <a:ext cx="731838" cy="749300"/>
            <a:chOff x="172" y="1752"/>
            <a:chExt cx="499" cy="472"/>
          </a:xfrm>
        </p:grpSpPr>
        <p:sp>
          <p:nvSpPr>
            <p:cNvPr id="36882" name="AutoShape 30"/>
            <p:cNvSpPr>
              <a:spLocks noChangeArrowheads="1"/>
            </p:cNvSpPr>
            <p:nvPr/>
          </p:nvSpPr>
          <p:spPr bwMode="blackWhite">
            <a:xfrm>
              <a:off x="172" y="1752"/>
              <a:ext cx="499" cy="472"/>
            </a:xfrm>
            <a:prstGeom prst="roundRect">
              <a:avLst>
                <a:gd name="adj" fmla="val 8116"/>
              </a:avLst>
            </a:prstGeom>
            <a:solidFill>
              <a:srgbClr val="FF6600"/>
            </a:solidFill>
            <a:ln w="6350" algn="ctr">
              <a:noFill/>
              <a:round/>
              <a:headEnd/>
              <a:tailEnd/>
            </a:ln>
          </p:spPr>
          <p:txBody>
            <a:bodyPr wrap="none" lIns="82283" tIns="41141" rIns="82283" bIns="41141"/>
            <a:lstStyle/>
            <a:p>
              <a:pPr algn="ctr" eaLnBrk="0" hangingPunct="0">
                <a:lnSpc>
                  <a:spcPct val="85000"/>
                </a:lnSpc>
                <a:defRPr/>
              </a:pPr>
              <a:endParaRPr lang="zh-CN" altLang="en-US" sz="1400" b="1">
                <a:solidFill>
                  <a:schemeClr val="bg1"/>
                </a:solidFill>
                <a:latin typeface="+mn-ea"/>
                <a:ea typeface="+mn-ea"/>
              </a:endParaRPr>
            </a:p>
            <a:p>
              <a:pPr algn="ctr" eaLnBrk="0" hangingPunct="0">
                <a:lnSpc>
                  <a:spcPct val="85000"/>
                </a:lnSpc>
                <a:defRPr/>
              </a:pPr>
              <a:endParaRPr lang="zh-CN" altLang="en-US" sz="1400" b="1">
                <a:solidFill>
                  <a:schemeClr val="bg1"/>
                </a:solidFill>
                <a:latin typeface="+mn-ea"/>
                <a:ea typeface="+mn-ea"/>
              </a:endParaRPr>
            </a:p>
          </p:txBody>
        </p:sp>
        <p:pic>
          <p:nvPicPr>
            <p:cNvPr id="73746" name="Picture 36" descr="6"/>
            <p:cNvPicPr>
              <a:picLocks noChangeAspect="1" noChangeArrowheads="1"/>
            </p:cNvPicPr>
            <p:nvPr/>
          </p:nvPicPr>
          <p:blipFill>
            <a:blip r:embed="rId5" cstate="print"/>
            <a:srcRect/>
            <a:stretch>
              <a:fillRect/>
            </a:stretch>
          </p:blipFill>
          <p:spPr bwMode="auto">
            <a:xfrm>
              <a:off x="226" y="1804"/>
              <a:ext cx="390" cy="347"/>
            </a:xfrm>
            <a:prstGeom prst="rect">
              <a:avLst/>
            </a:prstGeom>
            <a:noFill/>
            <a:ln w="9525">
              <a:noFill/>
              <a:miter lim="800000"/>
              <a:headEnd/>
              <a:tailEnd/>
            </a:ln>
          </p:spPr>
        </p:pic>
      </p:grpSp>
      <p:sp>
        <p:nvSpPr>
          <p:cNvPr id="20490" name="AutoShape 37"/>
          <p:cNvSpPr>
            <a:spLocks noChangeArrowheads="1"/>
          </p:cNvSpPr>
          <p:nvPr/>
        </p:nvSpPr>
        <p:spPr bwMode="blackWhite">
          <a:xfrm>
            <a:off x="1042988" y="5041900"/>
            <a:ext cx="7643812" cy="749300"/>
          </a:xfrm>
          <a:prstGeom prst="roundRect">
            <a:avLst>
              <a:gd name="adj" fmla="val 8116"/>
            </a:avLst>
          </a:prstGeom>
          <a:solidFill>
            <a:srgbClr val="C0C0C0">
              <a:alpha val="50195"/>
            </a:srgbClr>
          </a:solidFill>
          <a:ln w="6350" algn="ctr">
            <a:noFill/>
            <a:round/>
            <a:headEnd/>
            <a:tailEnd/>
          </a:ln>
        </p:spPr>
        <p:txBody>
          <a:bodyPr wrap="none" lIns="82283" tIns="41141" rIns="82283" bIns="41141"/>
          <a:lstStyle/>
          <a:p>
            <a:pPr eaLnBrk="0" hangingPunct="0">
              <a:lnSpc>
                <a:spcPct val="85000"/>
              </a:lnSpc>
              <a:defRPr/>
            </a:pPr>
            <a:endParaRPr lang="zh-CN" altLang="en-US" b="1">
              <a:solidFill>
                <a:schemeClr val="accent2"/>
              </a:solidFill>
              <a:latin typeface="+mn-ea"/>
              <a:ea typeface="+mn-ea"/>
            </a:endParaRPr>
          </a:p>
          <a:p>
            <a:pPr eaLnBrk="0" hangingPunct="0">
              <a:lnSpc>
                <a:spcPct val="85000"/>
              </a:lnSpc>
              <a:defRPr/>
            </a:pPr>
            <a:r>
              <a:rPr lang="zh-CN" altLang="en-US" b="1">
                <a:solidFill>
                  <a:schemeClr val="accent2"/>
                </a:solidFill>
                <a:latin typeface="+mn-ea"/>
                <a:ea typeface="+mn-ea"/>
              </a:rPr>
              <a:t>实时查询：透明生产，随时随地都能获取即时进度，辅助决策！</a:t>
            </a:r>
          </a:p>
        </p:txBody>
      </p:sp>
      <p:grpSp>
        <p:nvGrpSpPr>
          <p:cNvPr id="5" name="Group 43"/>
          <p:cNvGrpSpPr>
            <a:grpSpLocks/>
          </p:cNvGrpSpPr>
          <p:nvPr/>
        </p:nvGrpSpPr>
        <p:grpSpPr bwMode="auto">
          <a:xfrm>
            <a:off x="357188" y="5041900"/>
            <a:ext cx="731837" cy="749300"/>
            <a:chOff x="172" y="3067"/>
            <a:chExt cx="499" cy="472"/>
          </a:xfrm>
        </p:grpSpPr>
        <p:sp>
          <p:nvSpPr>
            <p:cNvPr id="36880" name="AutoShape 38"/>
            <p:cNvSpPr>
              <a:spLocks noChangeArrowheads="1"/>
            </p:cNvSpPr>
            <p:nvPr/>
          </p:nvSpPr>
          <p:spPr bwMode="blackWhite">
            <a:xfrm>
              <a:off x="172" y="3067"/>
              <a:ext cx="499" cy="472"/>
            </a:xfrm>
            <a:prstGeom prst="roundRect">
              <a:avLst>
                <a:gd name="adj" fmla="val 8116"/>
              </a:avLst>
            </a:prstGeom>
            <a:solidFill>
              <a:srgbClr val="FF6600"/>
            </a:solidFill>
            <a:ln w="6350" algn="ctr">
              <a:noFill/>
              <a:round/>
              <a:headEnd/>
              <a:tailEnd/>
            </a:ln>
          </p:spPr>
          <p:txBody>
            <a:bodyPr wrap="none" lIns="82283" tIns="41141" rIns="82283" bIns="41141"/>
            <a:lstStyle/>
            <a:p>
              <a:pPr algn="ctr" eaLnBrk="0" hangingPunct="0">
                <a:lnSpc>
                  <a:spcPct val="85000"/>
                </a:lnSpc>
                <a:defRPr/>
              </a:pPr>
              <a:endParaRPr lang="zh-CN" altLang="en-US" sz="1400" b="1">
                <a:solidFill>
                  <a:schemeClr val="bg1"/>
                </a:solidFill>
                <a:latin typeface="+mn-ea"/>
                <a:ea typeface="+mn-ea"/>
              </a:endParaRPr>
            </a:p>
            <a:p>
              <a:pPr algn="ctr" eaLnBrk="0" hangingPunct="0">
                <a:lnSpc>
                  <a:spcPct val="85000"/>
                </a:lnSpc>
                <a:defRPr/>
              </a:pPr>
              <a:endParaRPr lang="zh-CN" altLang="en-US" sz="1400" b="1">
                <a:solidFill>
                  <a:schemeClr val="bg1"/>
                </a:solidFill>
                <a:latin typeface="+mn-ea"/>
                <a:ea typeface="+mn-ea"/>
              </a:endParaRPr>
            </a:p>
          </p:txBody>
        </p:sp>
        <p:pic>
          <p:nvPicPr>
            <p:cNvPr id="73744" name="Picture 40" descr="StackBar"/>
            <p:cNvPicPr>
              <a:picLocks noChangeArrowheads="1"/>
            </p:cNvPicPr>
            <p:nvPr/>
          </p:nvPicPr>
          <p:blipFill>
            <a:blip r:embed="rId6" cstate="print"/>
            <a:srcRect/>
            <a:stretch>
              <a:fillRect/>
            </a:stretch>
          </p:blipFill>
          <p:spPr bwMode="auto">
            <a:xfrm>
              <a:off x="217" y="3158"/>
              <a:ext cx="408" cy="317"/>
            </a:xfrm>
            <a:prstGeom prst="rect">
              <a:avLst/>
            </a:prstGeom>
            <a:solidFill>
              <a:schemeClr val="accent1"/>
            </a:solidFill>
            <a:ln w="9525">
              <a:solidFill>
                <a:srgbClr val="777777"/>
              </a:solidFill>
              <a:miter lim="800000"/>
              <a:headEnd/>
              <a:tailEnd/>
            </a:ln>
          </p:spPr>
        </p:pic>
      </p:grpSp>
      <p:grpSp>
        <p:nvGrpSpPr>
          <p:cNvPr id="6" name="组合 24"/>
          <p:cNvGrpSpPr>
            <a:grpSpLocks/>
          </p:cNvGrpSpPr>
          <p:nvPr/>
        </p:nvGrpSpPr>
        <p:grpSpPr bwMode="auto">
          <a:xfrm>
            <a:off x="322263" y="838200"/>
            <a:ext cx="8388350" cy="749300"/>
            <a:chOff x="322262" y="838200"/>
            <a:chExt cx="8388350" cy="749300"/>
          </a:xfrm>
        </p:grpSpPr>
        <p:sp>
          <p:nvSpPr>
            <p:cNvPr id="36877" name="AutoShape 22"/>
            <p:cNvSpPr>
              <a:spLocks noChangeArrowheads="1"/>
            </p:cNvSpPr>
            <p:nvPr/>
          </p:nvSpPr>
          <p:spPr bwMode="blackWhite">
            <a:xfrm>
              <a:off x="1066799" y="838200"/>
              <a:ext cx="7643813" cy="749300"/>
            </a:xfrm>
            <a:prstGeom prst="roundRect">
              <a:avLst>
                <a:gd name="adj" fmla="val 8116"/>
              </a:avLst>
            </a:prstGeom>
            <a:solidFill>
              <a:srgbClr val="C0C0C0">
                <a:alpha val="50195"/>
              </a:srgbClr>
            </a:solidFill>
            <a:ln w="6350" algn="ctr">
              <a:noFill/>
              <a:round/>
              <a:headEnd/>
              <a:tailEnd/>
            </a:ln>
          </p:spPr>
          <p:txBody>
            <a:bodyPr wrap="none" lIns="82283" tIns="41141" rIns="82283" bIns="41141"/>
            <a:lstStyle/>
            <a:p>
              <a:pPr eaLnBrk="0" hangingPunct="0">
                <a:lnSpc>
                  <a:spcPct val="85000"/>
                </a:lnSpc>
                <a:defRPr/>
              </a:pPr>
              <a:endParaRPr lang="zh-CN" altLang="en-US" b="1">
                <a:latin typeface="+mn-ea"/>
                <a:ea typeface="+mn-ea"/>
              </a:endParaRPr>
            </a:p>
            <a:p>
              <a:pPr eaLnBrk="0" hangingPunct="0">
                <a:lnSpc>
                  <a:spcPct val="85000"/>
                </a:lnSpc>
                <a:defRPr/>
              </a:pPr>
              <a:r>
                <a:rPr lang="zh-CN" altLang="en-US" b="1">
                  <a:solidFill>
                    <a:schemeClr val="accent2"/>
                  </a:solidFill>
                  <a:latin typeface="+mn-ea"/>
                  <a:ea typeface="+mn-ea"/>
                </a:rPr>
                <a:t>产能平衡：生产线规划，工序编排，提高生产效率！</a:t>
              </a:r>
            </a:p>
          </p:txBody>
        </p:sp>
        <p:sp>
          <p:nvSpPr>
            <p:cNvPr id="36878" name="AutoShape 25"/>
            <p:cNvSpPr>
              <a:spLocks noChangeArrowheads="1"/>
            </p:cNvSpPr>
            <p:nvPr/>
          </p:nvSpPr>
          <p:spPr bwMode="blackWhite">
            <a:xfrm>
              <a:off x="322262" y="838200"/>
              <a:ext cx="731837" cy="749300"/>
            </a:xfrm>
            <a:prstGeom prst="roundRect">
              <a:avLst>
                <a:gd name="adj" fmla="val 8116"/>
              </a:avLst>
            </a:prstGeom>
            <a:solidFill>
              <a:srgbClr val="FF6600"/>
            </a:solidFill>
            <a:ln w="6350" algn="ctr">
              <a:noFill/>
              <a:round/>
              <a:headEnd/>
              <a:tailEnd/>
            </a:ln>
          </p:spPr>
          <p:txBody>
            <a:bodyPr wrap="none" lIns="82283" tIns="41141" rIns="82283" bIns="41141"/>
            <a:lstStyle/>
            <a:p>
              <a:pPr algn="ctr" eaLnBrk="0" hangingPunct="0">
                <a:lnSpc>
                  <a:spcPct val="85000"/>
                </a:lnSpc>
                <a:defRPr/>
              </a:pPr>
              <a:endParaRPr lang="zh-CN" altLang="en-US" sz="1400" b="1">
                <a:solidFill>
                  <a:schemeClr val="bg1"/>
                </a:solidFill>
                <a:latin typeface="+mn-ea"/>
                <a:ea typeface="+mn-ea"/>
              </a:endParaRPr>
            </a:p>
            <a:p>
              <a:pPr algn="ctr" eaLnBrk="0" hangingPunct="0">
                <a:lnSpc>
                  <a:spcPct val="85000"/>
                </a:lnSpc>
                <a:defRPr/>
              </a:pPr>
              <a:endParaRPr lang="zh-CN" altLang="en-US" sz="1400" b="1">
                <a:solidFill>
                  <a:schemeClr val="bg1"/>
                </a:solidFill>
                <a:latin typeface="+mn-ea"/>
                <a:ea typeface="+mn-ea"/>
              </a:endParaRPr>
            </a:p>
          </p:txBody>
        </p:sp>
        <p:pic>
          <p:nvPicPr>
            <p:cNvPr id="73742" name="Picture 10" descr="图片07"/>
            <p:cNvPicPr>
              <a:picLocks noChangeAspect="1" noChangeArrowheads="1"/>
            </p:cNvPicPr>
            <p:nvPr/>
          </p:nvPicPr>
          <p:blipFill>
            <a:blip r:embed="rId7" cstate="print"/>
            <a:srcRect/>
            <a:stretch>
              <a:fillRect/>
            </a:stretch>
          </p:blipFill>
          <p:spPr bwMode="auto">
            <a:xfrm>
              <a:off x="457200" y="990600"/>
              <a:ext cx="515680" cy="461963"/>
            </a:xfrm>
            <a:prstGeom prst="rect">
              <a:avLst/>
            </a:prstGeom>
            <a:noFill/>
            <a:ln w="9525">
              <a:noFill/>
              <a:miter lim="800000"/>
              <a:headEnd/>
              <a:tailEnd/>
            </a:ln>
          </p:spPr>
        </p:pic>
      </p:grpSp>
      <p:sp>
        <p:nvSpPr>
          <p:cNvPr id="109579" name="标题 22"/>
          <p:cNvSpPr>
            <a:spLocks noGrp="1"/>
          </p:cNvSpPr>
          <p:nvPr>
            <p:ph type="title"/>
          </p:nvPr>
        </p:nvSpPr>
        <p:spPr bwMode="auto">
          <a:prstGeom prst="rect">
            <a:avLst/>
          </a:prstGeom>
          <a:ln>
            <a:miter lim="800000"/>
            <a:headEnd/>
            <a:tailEnd/>
          </a:ln>
        </p:spPr>
        <p:txBody>
          <a:bodyPr/>
          <a:lstStyle/>
          <a:p>
            <a:pPr algn="l" eaLnBrk="1" hangingPunct="1">
              <a:defRPr/>
            </a:pPr>
            <a:r>
              <a:rPr lang="en-US" altLang="zh-CN" dirty="0" smtClean="0">
                <a:solidFill>
                  <a:srgbClr val="FF0000"/>
                </a:solidFill>
                <a:latin typeface="+mj-ea"/>
              </a:rPr>
              <a:t>RFID</a:t>
            </a:r>
            <a:r>
              <a:rPr lang="zh-CN" altLang="en-US" dirty="0" smtClean="0">
                <a:solidFill>
                  <a:srgbClr val="FF0000"/>
                </a:solidFill>
                <a:latin typeface="+mj-ea"/>
              </a:rPr>
              <a:t>实施成效</a:t>
            </a:r>
            <a:br>
              <a:rPr lang="zh-CN" altLang="en-US" dirty="0" smtClean="0">
                <a:solidFill>
                  <a:srgbClr val="FF0000"/>
                </a:solidFill>
                <a:latin typeface="+mj-ea"/>
              </a:rPr>
            </a:br>
            <a:endParaRPr lang="zh-CN" altLang="en-US" dirty="0" smtClean="0">
              <a:solidFill>
                <a:srgbClr val="FF0000"/>
              </a:solidFill>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blinds(horizontal)">
                                      <p:cBhvr>
                                        <p:cTn id="7" dur="500"/>
                                        <p:tgtEl>
                                          <p:spTgt spid="2048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486"/>
                                        </p:tgtEl>
                                        <p:attrNameLst>
                                          <p:attrName>style.visibility</p:attrName>
                                        </p:attrNameLst>
                                      </p:cBhvr>
                                      <p:to>
                                        <p:strVal val="visible"/>
                                      </p:to>
                                    </p:set>
                                    <p:animEffect transition="in" filter="blinds(horizontal)">
                                      <p:cBhvr>
                                        <p:cTn id="15" dur="500"/>
                                        <p:tgtEl>
                                          <p:spTgt spid="20486"/>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487"/>
                                        </p:tgtEl>
                                        <p:attrNameLst>
                                          <p:attrName>style.visibility</p:attrName>
                                        </p:attrNameLst>
                                      </p:cBhvr>
                                      <p:to>
                                        <p:strVal val="visible"/>
                                      </p:to>
                                    </p:set>
                                    <p:animEffect transition="in" filter="blinds(horizontal)">
                                      <p:cBhvr>
                                        <p:cTn id="23" dur="500"/>
                                        <p:tgtEl>
                                          <p:spTgt spid="20487"/>
                                        </p:tgtEl>
                                      </p:cBhvr>
                                    </p:animEffect>
                                  </p:childTnLst>
                                </p:cTn>
                              </p:par>
                              <p:par>
                                <p:cTn id="24" presetID="3" presetClass="entr" presetSubtype="1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0490"/>
                                        </p:tgtEl>
                                        <p:attrNameLst>
                                          <p:attrName>style.visibility</p:attrName>
                                        </p:attrNameLst>
                                      </p:cBhvr>
                                      <p:to>
                                        <p:strVal val="visible"/>
                                      </p:to>
                                    </p:set>
                                    <p:animEffect transition="in" filter="blinds(horizontal)">
                                      <p:cBhvr>
                                        <p:cTn id="31" dur="500"/>
                                        <p:tgtEl>
                                          <p:spTgt spid="20490"/>
                                        </p:tgtEl>
                                      </p:cBhvr>
                                    </p:animEffect>
                                  </p:childTnLst>
                                </p:cTn>
                              </p:par>
                              <p:par>
                                <p:cTn id="32" presetID="3" presetClass="entr" presetSubtype="1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6" grpId="0" animBg="1"/>
      <p:bldP spid="20487" grpId="0" animBg="1"/>
      <p:bldP spid="2049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281781" y="4232708"/>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9460" name="组合 10"/>
          <p:cNvGrpSpPr>
            <a:grpSpLocks/>
          </p:cNvGrpSpPr>
          <p:nvPr/>
        </p:nvGrpSpPr>
        <p:grpSpPr bwMode="auto">
          <a:xfrm>
            <a:off x="1295400" y="1524000"/>
            <a:ext cx="7016750" cy="660400"/>
            <a:chOff x="1295400" y="1295400"/>
            <a:chExt cx="7016750" cy="660400"/>
          </a:xfrm>
        </p:grpSpPr>
        <p:sp>
          <p:nvSpPr>
            <p:cNvPr id="2" name="圆角矩形 1"/>
            <p:cNvSpPr/>
            <p:nvPr/>
          </p:nvSpPr>
          <p:spPr bwMode="auto">
            <a:xfrm>
              <a:off x="1295400" y="131921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38" y="129540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a:solidFill>
                    <a:srgbClr val="E60012"/>
                  </a:solidFill>
                  <a:latin typeface="微软雅黑" pitchFamily="34" charset="-122"/>
                </a:rPr>
                <a:t>服装</a:t>
              </a:r>
              <a:r>
                <a:rPr lang="zh-CN" altLang="en-US" sz="2400" smtClean="0">
                  <a:solidFill>
                    <a:srgbClr val="E60012"/>
                  </a:solidFill>
                  <a:latin typeface="微软雅黑" pitchFamily="34" charset="-122"/>
                </a:rPr>
                <a:t>行业</a:t>
              </a:r>
              <a:r>
                <a:rPr lang="zh-CN" altLang="en-US" sz="2400">
                  <a:solidFill>
                    <a:srgbClr val="E60012"/>
                  </a:solidFill>
                  <a:latin typeface="微软雅黑" pitchFamily="34" charset="-122"/>
                </a:rPr>
                <a:t>基础</a:t>
              </a:r>
              <a:endParaRPr lang="zh-CN" altLang="en-US" sz="1600" dirty="0">
                <a:solidFill>
                  <a:schemeClr val="tx1">
                    <a:lumMod val="75000"/>
                    <a:lumOff val="25000"/>
                  </a:schemeClr>
                </a:solidFill>
                <a:latin typeface="微软雅黑" pitchFamily="34" charset="-122"/>
              </a:endParaRPr>
            </a:p>
          </p:txBody>
        </p:sp>
        <p:sp>
          <p:nvSpPr>
            <p:cNvPr id="18" name="TextBox 17"/>
            <p:cNvSpPr txBox="1"/>
            <p:nvPr/>
          </p:nvSpPr>
          <p:spPr bwMode="auto">
            <a:xfrm>
              <a:off x="1409700" y="136366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1" name="组合 8"/>
          <p:cNvGrpSpPr>
            <a:grpSpLocks/>
          </p:cNvGrpSpPr>
          <p:nvPr/>
        </p:nvGrpSpPr>
        <p:grpSpPr bwMode="auto">
          <a:xfrm>
            <a:off x="1295400" y="2343150"/>
            <a:ext cx="7016750" cy="660400"/>
            <a:chOff x="1295400" y="2239963"/>
            <a:chExt cx="7016750" cy="660400"/>
          </a:xfrm>
        </p:grpSpPr>
        <p:sp>
          <p:nvSpPr>
            <p:cNvPr id="21" name="圆角矩形 20"/>
            <p:cNvSpPr/>
            <p:nvPr/>
          </p:nvSpPr>
          <p:spPr bwMode="auto">
            <a:xfrm>
              <a:off x="1295400" y="2263776"/>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838" y="2239963"/>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服装企业经营特点</a:t>
              </a:r>
              <a:endParaRPr lang="zh-CN" altLang="en-US" sz="1600" dirty="0">
                <a:solidFill>
                  <a:schemeClr val="tx1">
                    <a:lumMod val="75000"/>
                    <a:lumOff val="25000"/>
                  </a:schemeClr>
                </a:solidFill>
                <a:latin typeface="微软雅黑" pitchFamily="34" charset="-122"/>
              </a:endParaRPr>
            </a:p>
          </p:txBody>
        </p:sp>
        <p:sp>
          <p:nvSpPr>
            <p:cNvPr id="23" name="TextBox 22"/>
            <p:cNvSpPr txBox="1"/>
            <p:nvPr/>
          </p:nvSpPr>
          <p:spPr bwMode="auto">
            <a:xfrm>
              <a:off x="1409700" y="2308226"/>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2" name="组合 7"/>
          <p:cNvGrpSpPr>
            <a:grpSpLocks/>
          </p:cNvGrpSpPr>
          <p:nvPr/>
        </p:nvGrpSpPr>
        <p:grpSpPr bwMode="auto">
          <a:xfrm>
            <a:off x="1295400" y="3162300"/>
            <a:ext cx="7016750" cy="660400"/>
            <a:chOff x="1295400" y="3184525"/>
            <a:chExt cx="7016750" cy="660400"/>
          </a:xfrm>
        </p:grpSpPr>
        <p:sp>
          <p:nvSpPr>
            <p:cNvPr id="22" name="圆角矩形 21"/>
            <p:cNvSpPr/>
            <p:nvPr/>
          </p:nvSpPr>
          <p:spPr bwMode="auto">
            <a:xfrm>
              <a:off x="1295400" y="3208338"/>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38" y="3184525"/>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服装</a:t>
              </a:r>
              <a:r>
                <a:rPr lang="zh-CN" altLang="en-US" sz="2400" dirty="0" smtClean="0">
                  <a:solidFill>
                    <a:srgbClr val="E60012"/>
                  </a:solidFill>
                  <a:latin typeface="微软雅黑" pitchFamily="34" charset="-122"/>
                </a:rPr>
                <a:t>行业</a:t>
              </a:r>
              <a:r>
                <a:rPr lang="zh-CN" altLang="en-US" sz="2400" dirty="0">
                  <a:solidFill>
                    <a:srgbClr val="E60012"/>
                  </a:solidFill>
                  <a:latin typeface="微软雅黑" pitchFamily="34" charset="-122"/>
                </a:rPr>
                <a:t>全面信息化</a:t>
              </a:r>
              <a:r>
                <a:rPr lang="zh-CN" altLang="en-US" sz="2400">
                  <a:solidFill>
                    <a:srgbClr val="E60012"/>
                  </a:solidFill>
                  <a:latin typeface="微软雅黑" pitchFamily="34" charset="-122"/>
                </a:rPr>
                <a:t>解决</a:t>
              </a:r>
              <a:r>
                <a:rPr lang="zh-CN" altLang="en-US" sz="2400" smtClean="0">
                  <a:solidFill>
                    <a:srgbClr val="E60012"/>
                  </a:solidFill>
                  <a:latin typeface="微软雅黑" pitchFamily="34" charset="-122"/>
                </a:rPr>
                <a:t>方案讲解</a:t>
              </a:r>
              <a:endParaRPr lang="zh-CN" altLang="en-US" sz="1600" dirty="0">
                <a:solidFill>
                  <a:schemeClr val="tx1">
                    <a:lumMod val="75000"/>
                    <a:lumOff val="25000"/>
                  </a:schemeClr>
                </a:solidFill>
                <a:latin typeface="微软雅黑" pitchFamily="34" charset="-122"/>
              </a:endParaRPr>
            </a:p>
          </p:txBody>
        </p:sp>
        <p:sp>
          <p:nvSpPr>
            <p:cNvPr id="28" name="TextBox 27"/>
            <p:cNvSpPr txBox="1"/>
            <p:nvPr/>
          </p:nvSpPr>
          <p:spPr bwMode="auto">
            <a:xfrm>
              <a:off x="1409700" y="3252788"/>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3" name="组合 6"/>
          <p:cNvGrpSpPr>
            <a:grpSpLocks/>
          </p:cNvGrpSpPr>
          <p:nvPr/>
        </p:nvGrpSpPr>
        <p:grpSpPr bwMode="auto">
          <a:xfrm>
            <a:off x="1295400" y="3981450"/>
            <a:ext cx="7016750" cy="660400"/>
            <a:chOff x="1295400" y="4129088"/>
            <a:chExt cx="7016750" cy="660400"/>
          </a:xfrm>
        </p:grpSpPr>
        <p:sp>
          <p:nvSpPr>
            <p:cNvPr id="26" name="圆角矩形 25"/>
            <p:cNvSpPr/>
            <p:nvPr/>
          </p:nvSpPr>
          <p:spPr bwMode="auto">
            <a:xfrm>
              <a:off x="1295400" y="4152901"/>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38" y="4129088"/>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服装行业客户问题集</a:t>
              </a:r>
              <a:endParaRPr lang="zh-CN" altLang="en-US" sz="1600" dirty="0">
                <a:solidFill>
                  <a:schemeClr val="tx1">
                    <a:lumMod val="75000"/>
                    <a:lumOff val="25000"/>
                  </a:schemeClr>
                </a:solidFill>
                <a:latin typeface="微软雅黑" pitchFamily="34" charset="-122"/>
              </a:endParaRPr>
            </a:p>
          </p:txBody>
        </p:sp>
        <p:sp>
          <p:nvSpPr>
            <p:cNvPr id="36" name="TextBox 35"/>
            <p:cNvSpPr txBox="1"/>
            <p:nvPr/>
          </p:nvSpPr>
          <p:spPr bwMode="auto">
            <a:xfrm>
              <a:off x="1409700" y="4197351"/>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4" name="组合 4"/>
          <p:cNvGrpSpPr>
            <a:grpSpLocks/>
          </p:cNvGrpSpPr>
          <p:nvPr/>
        </p:nvGrpSpPr>
        <p:grpSpPr bwMode="auto">
          <a:xfrm>
            <a:off x="1295400" y="4800600"/>
            <a:ext cx="7016750" cy="660400"/>
            <a:chOff x="1295400" y="5073650"/>
            <a:chExt cx="7016750" cy="660400"/>
          </a:xfrm>
        </p:grpSpPr>
        <p:sp>
          <p:nvSpPr>
            <p:cNvPr id="27" name="圆角矩形 26"/>
            <p:cNvSpPr/>
            <p:nvPr/>
          </p:nvSpPr>
          <p:spPr bwMode="auto">
            <a:xfrm>
              <a:off x="1295400" y="509746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38" y="507365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行业</a:t>
              </a:r>
              <a:r>
                <a:rPr lang="zh-CN" altLang="en-US" sz="2400">
                  <a:solidFill>
                    <a:srgbClr val="E60012"/>
                  </a:solidFill>
                  <a:latin typeface="微软雅黑" pitchFamily="34" charset="-122"/>
                </a:rPr>
                <a:t>成功</a:t>
              </a:r>
              <a:r>
                <a:rPr lang="zh-CN" altLang="en-US" sz="2400" smtClean="0">
                  <a:solidFill>
                    <a:srgbClr val="E60012"/>
                  </a:solidFill>
                  <a:latin typeface="微软雅黑" pitchFamily="34" charset="-122"/>
                </a:rPr>
                <a:t>客户经验介绍</a:t>
              </a:r>
              <a:endParaRPr lang="zh-CN" altLang="en-US" sz="1600" dirty="0">
                <a:solidFill>
                  <a:schemeClr val="tx1">
                    <a:lumMod val="75000"/>
                    <a:lumOff val="25000"/>
                  </a:schemeClr>
                </a:solidFill>
                <a:latin typeface="微软雅黑" pitchFamily="34" charset="-122"/>
              </a:endParaRPr>
            </a:p>
          </p:txBody>
        </p:sp>
        <p:sp>
          <p:nvSpPr>
            <p:cNvPr id="41" name="TextBox 40"/>
            <p:cNvSpPr txBox="1"/>
            <p:nvPr/>
          </p:nvSpPr>
          <p:spPr bwMode="auto">
            <a:xfrm>
              <a:off x="1409700" y="514191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37425079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89" name="Rectangle 68"/>
          <p:cNvSpPr>
            <a:spLocks noGrp="1" noChangeArrowheads="1"/>
          </p:cNvSpPr>
          <p:nvPr>
            <p:ph type="title"/>
          </p:nvPr>
        </p:nvSpPr>
        <p:spPr/>
        <p:txBody>
          <a:bodyPr/>
          <a:lstStyle/>
          <a:p>
            <a:r>
              <a:rPr lang="zh-CN" smtClean="0"/>
              <a:t>服装厂使用</a:t>
            </a:r>
            <a:r>
              <a:rPr lang="zh-CN" altLang="zh-CN" smtClean="0"/>
              <a:t>ERP</a:t>
            </a:r>
            <a:r>
              <a:rPr lang="zh-CN" smtClean="0"/>
              <a:t>系统的</a:t>
            </a:r>
            <a:r>
              <a:rPr lang="zh-CN" altLang="en-US"/>
              <a:t>一般</a:t>
            </a:r>
            <a:r>
              <a:rPr lang="zh-CN" smtClean="0"/>
              <a:t>选配</a:t>
            </a:r>
          </a:p>
        </p:txBody>
      </p:sp>
      <p:graphicFrame>
        <p:nvGraphicFramePr>
          <p:cNvPr id="48130" name="Group 2"/>
          <p:cNvGraphicFramePr>
            <a:graphicFrameLocks noGrp="1"/>
          </p:cNvGraphicFramePr>
          <p:nvPr>
            <p:ph sz="half" idx="4294967295"/>
            <p:extLst>
              <p:ext uri="{D42A27DB-BD31-4B8C-83A1-F6EECF244321}">
                <p14:modId xmlns:p14="http://schemas.microsoft.com/office/powerpoint/2010/main" val="2919227653"/>
              </p:ext>
            </p:extLst>
          </p:nvPr>
        </p:nvGraphicFramePr>
        <p:xfrm>
          <a:off x="381110" y="1295457"/>
          <a:ext cx="8305581" cy="5260464"/>
        </p:xfrm>
        <a:graphic>
          <a:graphicData uri="http://schemas.openxmlformats.org/drawingml/2006/table">
            <a:tbl>
              <a:tblPr/>
              <a:tblGrid>
                <a:gridCol w="1151053"/>
                <a:gridCol w="7154528"/>
              </a:tblGrid>
              <a:tr h="419088">
                <a:tc>
                  <a:txBody>
                    <a:bodyPr/>
                    <a:lstStyle/>
                    <a:p>
                      <a:pPr marL="0" marR="0" lvl="0" indent="0" algn="ctr"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类别</a:t>
                      </a:r>
                    </a:p>
                  </a:txBody>
                  <a:tcPr anchor="ctr" horzOverflow="overflow">
                    <a:lnL cap="flat">
                      <a:noFill/>
                    </a:lnL>
                    <a:lnR cap="flat">
                      <a:noFill/>
                    </a:lnR>
                    <a:lnT cap="flat">
                      <a:noFill/>
                    </a:lnT>
                    <a:lnB w="635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功能名称</a:t>
                      </a:r>
                    </a:p>
                  </a:txBody>
                  <a:tcPr anchor="ctr" horzOverflow="overflow">
                    <a:lnL cap="flat">
                      <a:noFill/>
                    </a:lnL>
                    <a:lnR cap="flat">
                      <a:noFill/>
                    </a:lnR>
                    <a:lnT cap="flat">
                      <a:noFill/>
                    </a:lnT>
                    <a:lnB w="6350" cap="flat" cmpd="sng" algn="ctr">
                      <a:solidFill>
                        <a:srgbClr val="000000"/>
                      </a:solidFill>
                      <a:prstDash val="solid"/>
                      <a:round/>
                      <a:headEnd type="none" w="med" len="med"/>
                      <a:tailEnd type="none" w="med" len="med"/>
                    </a:lnB>
                    <a:lnTlToBr>
                      <a:noFill/>
                    </a:lnTlToBr>
                    <a:lnBlToTr>
                      <a:noFill/>
                    </a:lnBlToTr>
                    <a:solidFill>
                      <a:srgbClr val="FF0000"/>
                    </a:solidFill>
                  </a:tcPr>
                </a:tc>
              </a:tr>
              <a:tr h="350511">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数据</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altLang="zh-CN" sz="1600" b="0" i="0" u="none" strike="noStrike" cap="none" normalizeH="0" baseline="0" smtClean="0">
                          <a:ln>
                            <a:noFill/>
                          </a:ln>
                          <a:effectLst/>
                          <a:latin typeface="宋体" pitchFamily="2" charset="-122"/>
                          <a:ea typeface="宋体" pitchFamily="2" charset="-122"/>
                          <a:sym typeface="宋体" pitchFamily="2" charset="-122"/>
                        </a:rPr>
                        <a:t>*</a:t>
                      </a:r>
                      <a:r>
                        <a:rPr kumimoji="0" lang="zh-CN" sz="1600" b="0" i="0" u="none" strike="noStrike" cap="none" normalizeH="0" baseline="0" smtClean="0">
                          <a:ln>
                            <a:noFill/>
                          </a:ln>
                          <a:effectLst/>
                          <a:latin typeface="宋体" pitchFamily="2" charset="-122"/>
                          <a:ea typeface="宋体" pitchFamily="2" charset="-122"/>
                          <a:sym typeface="宋体" pitchFamily="2" charset="-122"/>
                        </a:rPr>
                        <a:t>制造数据管理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r>
              <a:tr h="528416">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物料</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altLang="zh-CN" sz="1600" b="0" i="0" u="none" strike="noStrike" cap="none" normalizeH="0" baseline="0" smtClean="0">
                          <a:ln>
                            <a:noFill/>
                          </a:ln>
                          <a:effectLst/>
                          <a:latin typeface="宋体" pitchFamily="2" charset="-122"/>
                          <a:ea typeface="宋体" pitchFamily="2" charset="-122"/>
                          <a:sym typeface="宋体" pitchFamily="2" charset="-122"/>
                        </a:rPr>
                        <a:t>*</a:t>
                      </a:r>
                      <a:r>
                        <a:rPr kumimoji="0" lang="zh-CN" sz="1600" b="0" i="0" u="none" strike="noStrike" cap="none" normalizeH="0" baseline="0" smtClean="0">
                          <a:ln>
                            <a:noFill/>
                          </a:ln>
                          <a:effectLst/>
                          <a:latin typeface="宋体" pitchFamily="2" charset="-122"/>
                          <a:ea typeface="宋体" pitchFamily="2" charset="-122"/>
                          <a:sym typeface="宋体" pitchFamily="2" charset="-122"/>
                        </a:rPr>
                        <a:t>库存或物料管理，*采购管理</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r>
              <a:tr h="605429">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销售</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销售预测，*合同管理，销售与市场分析，分销资源计划，售后服务，促销业务</a:t>
                      </a:r>
                      <a:r>
                        <a:rPr kumimoji="0" lang="zh-CN" altLang="en-US" sz="1600" b="0" i="0" u="none" strike="noStrike" cap="none" normalizeH="0" baseline="0" smtClean="0">
                          <a:ln>
                            <a:noFill/>
                          </a:ln>
                          <a:effectLst/>
                          <a:latin typeface="宋体" pitchFamily="2" charset="-122"/>
                          <a:ea typeface="宋体" pitchFamily="2" charset="-122"/>
                          <a:sym typeface="宋体" pitchFamily="2" charset="-122"/>
                        </a:rPr>
                        <a:t>，电子商务</a:t>
                      </a:r>
                      <a:endParaRPr kumimoji="0" lang="zh-CN" sz="1600" b="0" i="0" u="none" strike="noStrike" cap="none" normalizeH="0" baseline="0" smtClean="0">
                        <a:ln>
                          <a:noFill/>
                        </a:ln>
                        <a:effectLst/>
                        <a:latin typeface="宋体" pitchFamily="2" charset="-122"/>
                        <a:ea typeface="宋体" pitchFamily="2" charset="-122"/>
                        <a:sym typeface="宋体" pitchFamily="2" charset="-122"/>
                      </a:endParaRP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r>
              <a:tr h="736443">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生产计划</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销售与运作规划，生产规划，*主生产计划，*物料需求计划，*资源需求计划，*能力需求计划，*车间作业控制和生产作业控制，重复式</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r>
              <a:tr h="350511">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成本</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*订单成本＋产品成本</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r>
              <a:tr h="693927">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财务</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总帐，应收帐，应付帐，固定资产，工资管理，现金管理，外币管理，预算，财务报表，银行帐务生产作业</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r>
              <a:tr h="672669">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领导决策</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决策支持，信息检索汇总报表</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r>
              <a:tr h="903470">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其他</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20000"/>
                        </a:spcAft>
                        <a:buClrTx/>
                        <a:buSzTx/>
                        <a:buFont typeface="Wingdings" pitchFamily="2" charset="2"/>
                        <a:buNone/>
                        <a:tabLst/>
                      </a:pPr>
                      <a:r>
                        <a:rPr kumimoji="0" lang="zh-CN" sz="1600" b="0" i="0" u="none" strike="noStrike" cap="none" normalizeH="0" baseline="0" smtClean="0">
                          <a:ln>
                            <a:noFill/>
                          </a:ln>
                          <a:effectLst/>
                          <a:latin typeface="宋体" pitchFamily="2" charset="-122"/>
                          <a:ea typeface="宋体" pitchFamily="2" charset="-122"/>
                          <a:sym typeface="宋体" pitchFamily="2" charset="-122"/>
                        </a:rPr>
                        <a:t>质量管理，实验室管理，仓库管理，设备维修管理，工具管理，运输管理，条形码，</a:t>
                      </a:r>
                      <a:r>
                        <a:rPr kumimoji="0" lang="zh-CN" altLang="zh-CN" sz="1600" b="0" i="0" u="none" strike="noStrike" cap="none" normalizeH="0" baseline="0" smtClean="0">
                          <a:ln>
                            <a:noFill/>
                          </a:ln>
                          <a:effectLst/>
                          <a:latin typeface="宋体" pitchFamily="2" charset="-122"/>
                          <a:ea typeface="宋体" pitchFamily="2" charset="-122"/>
                          <a:sym typeface="宋体" pitchFamily="2" charset="-122"/>
                        </a:rPr>
                        <a:t>EDI</a:t>
                      </a:r>
                      <a:r>
                        <a:rPr kumimoji="0" lang="zh-CN" sz="1600" b="0" i="0" u="none" strike="noStrike" cap="none" normalizeH="0" baseline="0" smtClean="0">
                          <a:ln>
                            <a:noFill/>
                          </a:ln>
                          <a:effectLst/>
                          <a:latin typeface="宋体" pitchFamily="2" charset="-122"/>
                          <a:ea typeface="宋体" pitchFamily="2" charset="-122"/>
                          <a:sym typeface="宋体" pitchFamily="2" charset="-122"/>
                        </a:rPr>
                        <a:t>接口，</a:t>
                      </a:r>
                      <a:r>
                        <a:rPr kumimoji="0" lang="zh-CN" altLang="zh-CN" sz="1600" b="0" i="0" u="none" strike="noStrike" cap="none" normalizeH="0" baseline="0" smtClean="0">
                          <a:ln>
                            <a:noFill/>
                          </a:ln>
                          <a:effectLst/>
                          <a:latin typeface="宋体" pitchFamily="2" charset="-122"/>
                          <a:ea typeface="宋体" pitchFamily="2" charset="-122"/>
                          <a:sym typeface="宋体" pitchFamily="2" charset="-122"/>
                        </a:rPr>
                        <a:t>Internet/Intranet</a:t>
                      </a:r>
                      <a:r>
                        <a:rPr kumimoji="0" lang="zh-CN" sz="1600" b="0" i="0" u="none" strike="noStrike" cap="none" normalizeH="0" baseline="0" smtClean="0">
                          <a:ln>
                            <a:noFill/>
                          </a:ln>
                          <a:effectLst/>
                          <a:latin typeface="宋体" pitchFamily="2" charset="-122"/>
                          <a:ea typeface="宋体" pitchFamily="2" charset="-122"/>
                          <a:sym typeface="宋体" pitchFamily="2" charset="-122"/>
                        </a:rPr>
                        <a:t>接口，业绩评价，人力资源管理等</a:t>
                      </a:r>
                    </a:p>
                  </a:txBody>
                  <a:tcPr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 name="TextBox 1"/>
          <p:cNvSpPr txBox="1"/>
          <p:nvPr/>
        </p:nvSpPr>
        <p:spPr>
          <a:xfrm>
            <a:off x="381110" y="838268"/>
            <a:ext cx="6553028" cy="369332"/>
          </a:xfrm>
          <a:prstGeom prst="rect">
            <a:avLst/>
          </a:prstGeom>
          <a:noFill/>
        </p:spPr>
        <p:txBody>
          <a:bodyPr wrap="square" rtlCol="0">
            <a:spAutoFit/>
          </a:bodyPr>
          <a:lstStyle/>
          <a:p>
            <a:r>
              <a:rPr lang="zh-CN" altLang="en-US" smtClean="0"/>
              <a:t>问题：服装企业的模块一般如何搭配？</a:t>
            </a:r>
            <a:endParaRPr lang="zh-CN" altLang="en-US"/>
          </a:p>
        </p:txBody>
      </p:sp>
    </p:spTree>
    <p:extLst>
      <p:ext uri="{BB962C8B-B14F-4D97-AF65-F5344CB8AC3E}">
        <p14:creationId xmlns:p14="http://schemas.microsoft.com/office/powerpoint/2010/main" val="638090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主要的售前业务沟通</a:t>
            </a:r>
            <a:endParaRPr lang="zh-CN" altLang="en-US"/>
          </a:p>
        </p:txBody>
      </p:sp>
      <p:sp>
        <p:nvSpPr>
          <p:cNvPr id="3" name="TextBox 2"/>
          <p:cNvSpPr txBox="1"/>
          <p:nvPr/>
        </p:nvSpPr>
        <p:spPr>
          <a:xfrm>
            <a:off x="533506" y="762070"/>
            <a:ext cx="7543602" cy="6463308"/>
          </a:xfrm>
          <a:prstGeom prst="rect">
            <a:avLst/>
          </a:prstGeom>
          <a:noFill/>
        </p:spPr>
        <p:txBody>
          <a:bodyPr wrap="square" rtlCol="0">
            <a:spAutoFit/>
          </a:bodyPr>
          <a:lstStyle/>
          <a:p>
            <a:r>
              <a:rPr lang="zh-CN" altLang="en-US" smtClean="0">
                <a:solidFill>
                  <a:srgbClr val="0070C0"/>
                </a:solidFill>
              </a:rPr>
              <a:t>服装</a:t>
            </a:r>
            <a:r>
              <a:rPr lang="zh-CN" altLang="en-US" smtClean="0">
                <a:solidFill>
                  <a:srgbClr val="0070C0"/>
                </a:solidFill>
              </a:rPr>
              <a:t>插件的主要</a:t>
            </a:r>
            <a:r>
              <a:rPr lang="zh-CN" altLang="en-US" smtClean="0">
                <a:solidFill>
                  <a:srgbClr val="0070C0"/>
                </a:solidFill>
              </a:rPr>
              <a:t>模块，是哪些？如何进行报价？</a:t>
            </a:r>
            <a:endParaRPr lang="en-US" altLang="zh-CN" smtClean="0">
              <a:solidFill>
                <a:srgbClr val="0070C0"/>
              </a:solidFill>
            </a:endParaRPr>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smtClean="0">
              <a:solidFill>
                <a:srgbClr val="0070C0"/>
              </a:solidFill>
            </a:endParaRPr>
          </a:p>
          <a:p>
            <a:endParaRPr lang="en-US" altLang="zh-CN">
              <a:solidFill>
                <a:srgbClr val="0070C0"/>
              </a:solidFill>
            </a:endParaRPr>
          </a:p>
          <a:p>
            <a:endParaRPr lang="en-US" altLang="zh-CN" smtClean="0">
              <a:solidFill>
                <a:srgbClr val="0070C0"/>
              </a:solidFill>
            </a:endParaRPr>
          </a:p>
          <a:p>
            <a:r>
              <a:rPr lang="zh-CN" altLang="en-US" smtClean="0">
                <a:solidFill>
                  <a:srgbClr val="0070C0"/>
                </a:solidFill>
              </a:rPr>
              <a:t>用</a:t>
            </a:r>
            <a:r>
              <a:rPr lang="zh-CN" altLang="en-US">
                <a:solidFill>
                  <a:srgbClr val="0070C0"/>
                </a:solidFill>
              </a:rPr>
              <a:t>友</a:t>
            </a:r>
            <a:r>
              <a:rPr lang="zh-CN" altLang="en-US" smtClean="0">
                <a:solidFill>
                  <a:srgbClr val="0070C0"/>
                </a:solidFill>
              </a:rPr>
              <a:t>服装</a:t>
            </a:r>
            <a:r>
              <a:rPr lang="zh-CN" altLang="en-US" smtClean="0">
                <a:solidFill>
                  <a:srgbClr val="0070C0"/>
                </a:solidFill>
              </a:rPr>
              <a:t>行业</a:t>
            </a:r>
            <a:r>
              <a:rPr lang="zh-CN" altLang="en-US" smtClean="0">
                <a:solidFill>
                  <a:srgbClr val="0070C0"/>
                </a:solidFill>
              </a:rPr>
              <a:t>插件，主要优势有哪些？</a:t>
            </a:r>
            <a:endParaRPr lang="en-US" altLang="zh-CN" smtClean="0">
              <a:solidFill>
                <a:srgbClr val="0070C0"/>
              </a:solidFill>
            </a:endParaRPr>
          </a:p>
          <a:p>
            <a:r>
              <a:rPr lang="zh-CN" altLang="en-US" smtClean="0"/>
              <a:t>答：请见</a:t>
            </a:r>
            <a:r>
              <a:rPr lang="zh-CN" altLang="en-US" smtClean="0"/>
              <a:t>下页</a:t>
            </a:r>
            <a:endParaRPr lang="en-US" altLang="zh-CN" smtClean="0"/>
          </a:p>
          <a:p>
            <a:endParaRPr lang="en-US" altLang="zh-CN" smtClean="0"/>
          </a:p>
          <a:p>
            <a:endParaRPr lang="zh-CN" altLang="en-US"/>
          </a:p>
        </p:txBody>
      </p:sp>
      <p:pic>
        <p:nvPicPr>
          <p:cNvPr id="4" name="图片 3" descr="Microsoft Excel - U8V11.0服装鞋帽行业V10.0全产品报价计算表"/>
          <p:cNvPicPr>
            <a:picLocks noChangeAspect="1"/>
          </p:cNvPicPr>
          <p:nvPr/>
        </p:nvPicPr>
        <p:blipFill rotWithShape="1">
          <a:blip r:embed="rId2">
            <a:extLst>
              <a:ext uri="{28A0092B-C50C-407E-A947-70E740481C1C}">
                <a14:useLocalDpi xmlns:a14="http://schemas.microsoft.com/office/drawing/2010/main" val="0"/>
              </a:ext>
            </a:extLst>
          </a:blip>
          <a:srcRect l="4394" t="34697" r="51667" b="9583"/>
          <a:stretch/>
        </p:blipFill>
        <p:spPr>
          <a:xfrm>
            <a:off x="775998" y="1295456"/>
            <a:ext cx="6224625" cy="4571880"/>
          </a:xfrm>
          <a:prstGeom prst="rect">
            <a:avLst/>
          </a:prstGeom>
        </p:spPr>
      </p:pic>
    </p:spTree>
    <p:extLst>
      <p:ext uri="{BB962C8B-B14F-4D97-AF65-F5344CB8AC3E}">
        <p14:creationId xmlns:p14="http://schemas.microsoft.com/office/powerpoint/2010/main" val="42235743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服装插件的应用简单说明</a:t>
            </a: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851956789"/>
              </p:ext>
            </p:extLst>
          </p:nvPr>
        </p:nvGraphicFramePr>
        <p:xfrm>
          <a:off x="228714" y="685872"/>
          <a:ext cx="8686572" cy="6103102"/>
        </p:xfrm>
        <a:graphic>
          <a:graphicData uri="http://schemas.openxmlformats.org/drawingml/2006/table">
            <a:tbl>
              <a:tblPr>
                <a:tableStyleId>{5C22544A-7EE6-4342-B048-85BDC9FD1C3A}</a:tableStyleId>
              </a:tblPr>
              <a:tblGrid>
                <a:gridCol w="838178"/>
                <a:gridCol w="1371564"/>
                <a:gridCol w="6476830"/>
              </a:tblGrid>
              <a:tr h="154902">
                <a:tc>
                  <a:txBody>
                    <a:bodyPr/>
                    <a:lstStyle/>
                    <a:p>
                      <a:pPr algn="ctr" fontAlgn="ctr"/>
                      <a:r>
                        <a:rPr lang="zh-CN" altLang="en-US" sz="1100" u="none" strike="noStrike">
                          <a:effectLst/>
                        </a:rPr>
                        <a:t>模块</a:t>
                      </a:r>
                      <a:endParaRPr lang="zh-CN" altLang="en-US" sz="1100" b="1" i="0" u="none" strike="noStrike">
                        <a:effectLst/>
                        <a:latin typeface="宋体"/>
                      </a:endParaRPr>
                    </a:p>
                  </a:txBody>
                  <a:tcPr marL="6456" marR="6456" marT="6456" marB="0" anchor="ctr"/>
                </a:tc>
                <a:tc>
                  <a:txBody>
                    <a:bodyPr/>
                    <a:lstStyle/>
                    <a:p>
                      <a:pPr algn="ctr" fontAlgn="ctr"/>
                      <a:r>
                        <a:rPr lang="zh-CN" altLang="en-US" sz="1100" u="none" strike="noStrike">
                          <a:effectLst/>
                        </a:rPr>
                        <a:t>节点</a:t>
                      </a:r>
                      <a:endParaRPr lang="zh-CN" altLang="en-US" sz="1100" b="1" i="0" u="none" strike="noStrike">
                        <a:effectLst/>
                        <a:latin typeface="宋体"/>
                      </a:endParaRPr>
                    </a:p>
                  </a:txBody>
                  <a:tcPr marL="6456" marR="6456" marT="6456" marB="0" anchor="ctr"/>
                </a:tc>
                <a:tc>
                  <a:txBody>
                    <a:bodyPr/>
                    <a:lstStyle/>
                    <a:p>
                      <a:pPr algn="ctr" fontAlgn="ctr"/>
                      <a:r>
                        <a:rPr lang="zh-CN" altLang="en-US" sz="1100" u="none" strike="noStrike">
                          <a:effectLst/>
                        </a:rPr>
                        <a:t>应用简单说明</a:t>
                      </a:r>
                      <a:endParaRPr lang="zh-CN" altLang="en-US" sz="1100" b="1" i="0" u="none" strike="noStrike">
                        <a:effectLst/>
                        <a:latin typeface="宋体"/>
                      </a:endParaRPr>
                    </a:p>
                  </a:txBody>
                  <a:tcPr marL="6456" marR="6456" marT="6456" marB="0" anchor="ctr"/>
                </a:tc>
              </a:tr>
              <a:tr h="154902">
                <a:tc rowSpan="2">
                  <a:txBody>
                    <a:bodyPr/>
                    <a:lstStyle/>
                    <a:p>
                      <a:pPr algn="ctr" fontAlgn="ctr"/>
                      <a:r>
                        <a:rPr lang="zh-CN" altLang="en-US" sz="1100" u="none" strike="noStrike">
                          <a:effectLst/>
                        </a:rPr>
                        <a:t>基础档案</a:t>
                      </a:r>
                      <a:endParaRPr lang="zh-CN" altLang="en-US" sz="1100" b="0" i="0" u="none" strike="noStrike">
                        <a:effectLst/>
                        <a:latin typeface="宋体"/>
                      </a:endParaRPr>
                    </a:p>
                  </a:txBody>
                  <a:tcPr marL="6456" marR="6456" marT="6456" marB="0" anchor="ctr"/>
                </a:tc>
                <a:tc>
                  <a:txBody>
                    <a:bodyPr/>
                    <a:lstStyle/>
                    <a:p>
                      <a:pPr algn="ctr" fontAlgn="ctr"/>
                      <a:r>
                        <a:rPr lang="zh-CN" altLang="en-US" sz="1100" u="none" strike="noStrike">
                          <a:effectLst/>
                        </a:rPr>
                        <a:t>服装基础参数设定</a:t>
                      </a:r>
                      <a:endParaRPr lang="zh-CN" altLang="en-US" sz="1100" b="0" i="0" u="none" strike="noStrike">
                        <a:effectLst/>
                        <a:latin typeface="宋体"/>
                      </a:endParaRPr>
                    </a:p>
                  </a:txBody>
                  <a:tcPr marL="6456" marR="6456" marT="6456" marB="0" anchor="ctr"/>
                </a:tc>
                <a:tc rowSpan="2">
                  <a:txBody>
                    <a:bodyPr/>
                    <a:lstStyle/>
                    <a:p>
                      <a:pPr algn="l" fontAlgn="ctr"/>
                      <a:r>
                        <a:rPr lang="zh-CN" altLang="en-US" sz="1100" u="none" strike="noStrike">
                          <a:effectLst/>
                        </a:rPr>
                        <a:t>对产品应用的基础性数据进行设定</a:t>
                      </a:r>
                      <a:r>
                        <a:rPr lang="en-US" altLang="zh-CN" sz="1100" u="none" strike="noStrike">
                          <a:effectLst/>
                        </a:rPr>
                        <a:t>,</a:t>
                      </a:r>
                      <a:r>
                        <a:rPr lang="zh-CN" altLang="en-US" sz="1100" u="none" strike="noStrike">
                          <a:effectLst/>
                        </a:rPr>
                        <a:t>二维表单支持采购订单、生产订单、销售订单等</a:t>
                      </a: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二维表单</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154902">
                <a:tc rowSpan="3">
                  <a:txBody>
                    <a:bodyPr/>
                    <a:lstStyle/>
                    <a:p>
                      <a:pPr algn="ctr" fontAlgn="ctr"/>
                      <a:r>
                        <a:rPr lang="zh-CN" altLang="en-US" sz="1100" u="none" strike="noStrike">
                          <a:effectLst/>
                        </a:rPr>
                        <a:t>样品管理</a:t>
                      </a:r>
                      <a:endParaRPr lang="zh-CN" altLang="en-US" sz="1100" b="0" i="0" u="none" strike="noStrike">
                        <a:effectLst/>
                        <a:latin typeface="宋体"/>
                      </a:endParaRPr>
                    </a:p>
                  </a:txBody>
                  <a:tcPr marL="6456" marR="6456" marT="6456" marB="0" anchor="ctr"/>
                </a:tc>
                <a:tc>
                  <a:txBody>
                    <a:bodyPr/>
                    <a:lstStyle/>
                    <a:p>
                      <a:pPr algn="ctr" fontAlgn="ctr"/>
                      <a:r>
                        <a:rPr lang="zh-CN" altLang="en-US" sz="1100" u="none" strike="noStrike">
                          <a:effectLst/>
                        </a:rPr>
                        <a:t>样品指示单</a:t>
                      </a:r>
                      <a:endParaRPr lang="zh-CN" altLang="en-US" sz="1100" b="0" i="0" u="none" strike="noStrike">
                        <a:effectLst/>
                        <a:latin typeface="宋体"/>
                      </a:endParaRPr>
                    </a:p>
                  </a:txBody>
                  <a:tcPr marL="6456" marR="6456" marT="6456" marB="0" anchor="ctr"/>
                </a:tc>
                <a:tc rowSpan="3">
                  <a:txBody>
                    <a:bodyPr/>
                    <a:lstStyle/>
                    <a:p>
                      <a:pPr algn="ctr" fontAlgn="ctr"/>
                      <a:r>
                        <a:rPr lang="zh-CN" altLang="en-US" sz="1100" u="none" strike="noStrike">
                          <a:effectLst/>
                        </a:rPr>
                        <a:t>样品制作与报价管理</a:t>
                      </a: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样品设计单</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154902">
                <a:tc vMerge="1">
                  <a:txBody>
                    <a:bodyPr/>
                    <a:lstStyle/>
                    <a:p>
                      <a:endParaRPr lang="zh-CN" altLang="en-US"/>
                    </a:p>
                  </a:txBody>
                  <a:tcPr/>
                </a:tc>
                <a:tc>
                  <a:txBody>
                    <a:bodyPr/>
                    <a:lstStyle/>
                    <a:p>
                      <a:pPr algn="ctr" fontAlgn="ctr"/>
                      <a:r>
                        <a:rPr lang="zh-CN" altLang="en-US" sz="1100" u="none" strike="noStrike">
                          <a:effectLst/>
                        </a:rPr>
                        <a:t>客户报价单</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154902">
                <a:tc rowSpan="2">
                  <a:txBody>
                    <a:bodyPr/>
                    <a:lstStyle/>
                    <a:p>
                      <a:pPr algn="ctr" fontAlgn="ctr"/>
                      <a:r>
                        <a:rPr lang="zh-CN" altLang="en-US" sz="1100" u="none" strike="noStrike">
                          <a:effectLst/>
                        </a:rPr>
                        <a:t>销售管理</a:t>
                      </a:r>
                      <a:endParaRPr lang="zh-CN" altLang="en-US" sz="1100" b="0" i="0" u="none" strike="noStrike">
                        <a:effectLst/>
                        <a:latin typeface="宋体"/>
                      </a:endParaRPr>
                    </a:p>
                  </a:txBody>
                  <a:tcPr marL="6456" marR="6456" marT="6456" marB="0" anchor="ctr"/>
                </a:tc>
                <a:tc>
                  <a:txBody>
                    <a:bodyPr/>
                    <a:lstStyle/>
                    <a:p>
                      <a:pPr algn="ctr" fontAlgn="ctr"/>
                      <a:r>
                        <a:rPr lang="zh-CN" altLang="en-US" sz="1100" u="none" strike="noStrike">
                          <a:effectLst/>
                        </a:rPr>
                        <a:t>订单跟踪分析</a:t>
                      </a:r>
                      <a:endParaRPr lang="zh-CN" altLang="en-US" sz="1100" b="0" i="0" u="none" strike="noStrike">
                        <a:effectLst/>
                        <a:latin typeface="宋体"/>
                      </a:endParaRPr>
                    </a:p>
                  </a:txBody>
                  <a:tcPr marL="6456" marR="6456" marT="6456" marB="0" anchor="ctr"/>
                </a:tc>
                <a:tc rowSpan="2">
                  <a:txBody>
                    <a:bodyPr/>
                    <a:lstStyle/>
                    <a:p>
                      <a:pPr algn="ctr" fontAlgn="ctr"/>
                      <a:r>
                        <a:rPr lang="zh-CN" altLang="en-US" sz="1100" u="none" strike="noStrike">
                          <a:effectLst/>
                        </a:rPr>
                        <a:t>提供订单在各阶段的执行状况；销售出库前提供备货环节，</a:t>
                      </a: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销售备货单</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154902">
                <a:tc rowSpan="2">
                  <a:txBody>
                    <a:bodyPr/>
                    <a:lstStyle/>
                    <a:p>
                      <a:pPr algn="ctr" fontAlgn="ctr"/>
                      <a:r>
                        <a:rPr lang="zh-CN" altLang="en-US" sz="1100" u="none" strike="noStrike">
                          <a:effectLst/>
                        </a:rPr>
                        <a:t>采购委外</a:t>
                      </a:r>
                      <a:endParaRPr lang="zh-CN" altLang="en-US" sz="1100" b="0" i="0" u="none" strike="noStrike">
                        <a:effectLst/>
                        <a:latin typeface="宋体"/>
                      </a:endParaRPr>
                    </a:p>
                  </a:txBody>
                  <a:tcPr marL="6456" marR="6456" marT="6456" marB="0" anchor="ctr"/>
                </a:tc>
                <a:tc>
                  <a:txBody>
                    <a:bodyPr/>
                    <a:lstStyle/>
                    <a:p>
                      <a:pPr algn="ctr" fontAlgn="ctr"/>
                      <a:r>
                        <a:rPr lang="zh-CN" altLang="en-US" sz="1100" u="none" strike="noStrike">
                          <a:effectLst/>
                        </a:rPr>
                        <a:t>采购批色管理</a:t>
                      </a:r>
                      <a:endParaRPr lang="zh-CN" altLang="en-US" sz="1100" b="0" i="0" u="none" strike="noStrike">
                        <a:effectLst/>
                        <a:latin typeface="宋体"/>
                      </a:endParaRPr>
                    </a:p>
                  </a:txBody>
                  <a:tcPr marL="6456" marR="6456" marT="6456" marB="0" anchor="ctr"/>
                </a:tc>
                <a:tc rowSpan="2">
                  <a:txBody>
                    <a:bodyPr/>
                    <a:lstStyle/>
                    <a:p>
                      <a:pPr algn="ctr" fontAlgn="ctr"/>
                      <a:r>
                        <a:rPr lang="en-US" altLang="zh-CN" sz="1100" u="none" strike="noStrike">
                          <a:effectLst/>
                        </a:rPr>
                        <a:t>² </a:t>
                      </a:r>
                      <a:r>
                        <a:rPr lang="zh-CN" altLang="en-US" sz="1100" u="none" strike="noStrike">
                          <a:effectLst/>
                        </a:rPr>
                        <a:t>物料采购过程中，批色管理。委外材料的用料分析。</a:t>
                      </a: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委外用料分析</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154902">
                <a:tc rowSpan="3">
                  <a:txBody>
                    <a:bodyPr/>
                    <a:lstStyle/>
                    <a:p>
                      <a:pPr algn="ctr" fontAlgn="ctr"/>
                      <a:r>
                        <a:rPr lang="zh-CN" altLang="en-US" sz="1100" u="none" strike="noStrike">
                          <a:effectLst/>
                        </a:rPr>
                        <a:t>库存业务处理</a:t>
                      </a:r>
                      <a:endParaRPr lang="zh-CN" altLang="en-US" sz="1100" b="0" i="0" u="none" strike="noStrike">
                        <a:effectLst/>
                        <a:latin typeface="宋体"/>
                      </a:endParaRPr>
                    </a:p>
                  </a:txBody>
                  <a:tcPr marL="6456" marR="6456" marT="6456" marB="0" anchor="ctr"/>
                </a:tc>
                <a:tc>
                  <a:txBody>
                    <a:bodyPr/>
                    <a:lstStyle/>
                    <a:p>
                      <a:pPr algn="ctr" fontAlgn="ctr"/>
                      <a:r>
                        <a:rPr lang="zh-CN" altLang="en-US" sz="1100" u="none" strike="noStrike">
                          <a:effectLst/>
                        </a:rPr>
                        <a:t>装箱单</a:t>
                      </a:r>
                      <a:endParaRPr lang="zh-CN" altLang="en-US" sz="1100" b="0" i="0" u="none" strike="noStrike">
                        <a:effectLst/>
                        <a:latin typeface="宋体"/>
                      </a:endParaRPr>
                    </a:p>
                  </a:txBody>
                  <a:tcPr marL="6456" marR="6456" marT="6456" marB="0" anchor="ctr"/>
                </a:tc>
                <a:tc rowSpan="3">
                  <a:txBody>
                    <a:bodyPr/>
                    <a:lstStyle/>
                    <a:p>
                      <a:pPr algn="ctr" fontAlgn="ctr"/>
                      <a:r>
                        <a:rPr lang="zh-CN" altLang="en-US" sz="1100" u="none" strike="noStrike">
                          <a:effectLst/>
                        </a:rPr>
                        <a:t>提供符合服装行业的装箱管理，还有材料的批量出入库。</a:t>
                      </a: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批量入库</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154902">
                <a:tc vMerge="1">
                  <a:txBody>
                    <a:bodyPr/>
                    <a:lstStyle/>
                    <a:p>
                      <a:endParaRPr lang="zh-CN" altLang="en-US"/>
                    </a:p>
                  </a:txBody>
                  <a:tcPr/>
                </a:tc>
                <a:tc>
                  <a:txBody>
                    <a:bodyPr/>
                    <a:lstStyle/>
                    <a:p>
                      <a:pPr algn="ctr" fontAlgn="ctr"/>
                      <a:r>
                        <a:rPr lang="zh-CN" altLang="en-US" sz="1100" u="none" strike="noStrike">
                          <a:effectLst/>
                        </a:rPr>
                        <a:t>批量出库</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412275">
                <a:tc>
                  <a:txBody>
                    <a:bodyPr/>
                    <a:lstStyle/>
                    <a:p>
                      <a:pPr algn="ctr" fontAlgn="ctr"/>
                      <a:r>
                        <a:rPr lang="zh-CN" altLang="en-US" sz="1100" u="none" strike="noStrike">
                          <a:effectLst/>
                        </a:rPr>
                        <a:t>进程管理</a:t>
                      </a:r>
                      <a:endParaRPr lang="zh-CN" altLang="en-US" sz="1100" b="0" i="0" u="none" strike="noStrike">
                        <a:effectLst/>
                        <a:latin typeface="宋体"/>
                      </a:endParaRPr>
                    </a:p>
                  </a:txBody>
                  <a:tcPr marL="6456" marR="6456" marT="6456" marB="0" anchor="ctr"/>
                </a:tc>
                <a:tc>
                  <a:txBody>
                    <a:bodyPr/>
                    <a:lstStyle/>
                    <a:p>
                      <a:pPr algn="ctr" fontAlgn="ctr"/>
                      <a:r>
                        <a:rPr lang="zh-CN" altLang="en-US" sz="1100" u="none" strike="noStrike">
                          <a:effectLst/>
                        </a:rPr>
                        <a:t>进程管理</a:t>
                      </a:r>
                      <a:endParaRPr lang="zh-CN" altLang="en-US" sz="1100" b="0" i="0" u="none" strike="noStrike">
                        <a:effectLst/>
                        <a:latin typeface="宋体"/>
                      </a:endParaRPr>
                    </a:p>
                  </a:txBody>
                  <a:tcPr marL="6456" marR="6456" marT="6456" marB="0" anchor="ctr"/>
                </a:tc>
                <a:tc>
                  <a:txBody>
                    <a:bodyPr/>
                    <a:lstStyle/>
                    <a:p>
                      <a:pPr algn="l" fontAlgn="ctr"/>
                      <a:r>
                        <a:rPr lang="zh-CN" altLang="en-US" sz="1100" u="none" strike="noStrike">
                          <a:effectLst/>
                        </a:rPr>
                        <a:t>按进程跟踪分组方案结合进程管理方案自动或手动安排排程，并对执行过程中各业务环节的状态进行预警、跟踪。</a:t>
                      </a:r>
                      <a:endParaRPr lang="zh-CN" altLang="en-US" sz="1100" b="0" i="0" u="none" strike="noStrike">
                        <a:effectLst/>
                        <a:latin typeface="宋体"/>
                      </a:endParaRPr>
                    </a:p>
                  </a:txBody>
                  <a:tcPr marL="6456" marR="6456" marT="6456" marB="0" anchor="ctr"/>
                </a:tc>
              </a:tr>
              <a:tr h="154902">
                <a:tc rowSpan="6">
                  <a:txBody>
                    <a:bodyPr/>
                    <a:lstStyle/>
                    <a:p>
                      <a:pPr algn="ctr" fontAlgn="ctr"/>
                      <a:r>
                        <a:rPr lang="zh-CN" altLang="en-US" sz="1100" u="none" strike="noStrike">
                          <a:effectLst/>
                        </a:rPr>
                        <a:t>生产计划通知</a:t>
                      </a:r>
                      <a:endParaRPr lang="zh-CN" altLang="en-US" sz="1100" b="0" i="1" u="none" strike="noStrike">
                        <a:effectLst/>
                        <a:latin typeface="黑体"/>
                      </a:endParaRPr>
                    </a:p>
                  </a:txBody>
                  <a:tcPr marL="6456" marR="6456" marT="6456" marB="0" anchor="ctr"/>
                </a:tc>
                <a:tc>
                  <a:txBody>
                    <a:bodyPr/>
                    <a:lstStyle/>
                    <a:p>
                      <a:pPr algn="ctr" fontAlgn="ctr"/>
                      <a:r>
                        <a:rPr lang="zh-CN" altLang="en-US" sz="1100" u="none" strike="noStrike">
                          <a:effectLst/>
                        </a:rPr>
                        <a:t>批量生成</a:t>
                      </a:r>
                      <a:r>
                        <a:rPr lang="en-US" sz="1100" u="none" strike="noStrike">
                          <a:effectLst/>
                        </a:rPr>
                        <a:t>BOM</a:t>
                      </a:r>
                      <a:endParaRPr lang="en-US" sz="1100" b="0" i="0" u="none" strike="noStrike">
                        <a:effectLst/>
                        <a:latin typeface="宋体"/>
                      </a:endParaRPr>
                    </a:p>
                  </a:txBody>
                  <a:tcPr marL="6456" marR="6456" marT="6456" marB="0" anchor="ctr"/>
                </a:tc>
                <a:tc rowSpan="2">
                  <a:txBody>
                    <a:bodyPr/>
                    <a:lstStyle/>
                    <a:p>
                      <a:pPr algn="ctr" fontAlgn="ctr"/>
                      <a:r>
                        <a:rPr lang="zh-CN" altLang="en-US" sz="1100" u="none" strike="noStrike">
                          <a:effectLst/>
                        </a:rPr>
                        <a:t>以款为基础来管理服装不同颜色尺码的物料清单结构。</a:t>
                      </a: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批量修改</a:t>
                      </a:r>
                      <a:r>
                        <a:rPr lang="en-US" sz="1100" u="none" strike="noStrike">
                          <a:effectLst/>
                        </a:rPr>
                        <a:t>BOM</a:t>
                      </a:r>
                      <a:endParaRPr lang="en-US" sz="1100" b="0" i="0" u="none" strike="noStrike">
                        <a:effectLst/>
                        <a:latin typeface="宋体"/>
                      </a:endParaRPr>
                    </a:p>
                  </a:txBody>
                  <a:tcPr marL="6456" marR="6456" marT="6456" marB="0" anchor="ctr"/>
                </a:tc>
                <a:tc vMerge="1">
                  <a:txBody>
                    <a:bodyPr/>
                    <a:lstStyle/>
                    <a:p>
                      <a:endParaRPr lang="zh-CN" altLang="en-US"/>
                    </a:p>
                  </a:txBody>
                  <a:tcPr/>
                </a:tc>
              </a:tr>
              <a:tr h="154902">
                <a:tc vMerge="1">
                  <a:txBody>
                    <a:bodyPr/>
                    <a:lstStyle/>
                    <a:p>
                      <a:endParaRPr lang="zh-CN" altLang="en-US"/>
                    </a:p>
                  </a:txBody>
                  <a:tcPr/>
                </a:tc>
                <a:tc>
                  <a:txBody>
                    <a:bodyPr/>
                    <a:lstStyle/>
                    <a:p>
                      <a:pPr algn="ctr" fontAlgn="ctr"/>
                      <a:r>
                        <a:rPr lang="zh-CN" altLang="en-US" sz="1100" u="none" strike="noStrike">
                          <a:effectLst/>
                        </a:rPr>
                        <a:t>生产制造通知单</a:t>
                      </a:r>
                      <a:endParaRPr lang="zh-CN" altLang="en-US" sz="1100" b="0" i="0" u="none" strike="noStrike">
                        <a:effectLst/>
                        <a:latin typeface="宋体"/>
                      </a:endParaRPr>
                    </a:p>
                  </a:txBody>
                  <a:tcPr marL="6456" marR="6456" marT="6456" marB="0" anchor="ctr"/>
                </a:tc>
                <a:tc>
                  <a:txBody>
                    <a:bodyPr/>
                    <a:lstStyle/>
                    <a:p>
                      <a:pPr algn="l" fontAlgn="ctr"/>
                      <a:r>
                        <a:rPr lang="en-US" altLang="zh-CN" sz="1100" u="none" strike="noStrike">
                          <a:effectLst/>
                        </a:rPr>
                        <a:t>² </a:t>
                      </a:r>
                      <a:r>
                        <a:rPr lang="zh-CN" altLang="en-US" sz="1100" u="none" strike="noStrike">
                          <a:effectLst/>
                        </a:rPr>
                        <a:t>提供符合服装行业特点的生产制造通知单</a:t>
                      </a: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生产计划</a:t>
                      </a:r>
                      <a:endParaRPr lang="zh-CN" altLang="en-US" sz="1100" b="0" i="0" u="none" strike="noStrike">
                        <a:effectLst/>
                        <a:latin typeface="宋体"/>
                      </a:endParaRPr>
                    </a:p>
                  </a:txBody>
                  <a:tcPr marL="6456" marR="6456" marT="6456" marB="0" anchor="ctr"/>
                </a:tc>
                <a:tc rowSpan="2">
                  <a:txBody>
                    <a:bodyPr/>
                    <a:lstStyle/>
                    <a:p>
                      <a:pPr algn="ctr" fontAlgn="ctr"/>
                      <a:r>
                        <a:rPr lang="en-US" altLang="zh-CN" sz="1100" u="none" strike="noStrike" smtClean="0">
                          <a:effectLst/>
                        </a:rPr>
                        <a:t>²</a:t>
                      </a:r>
                      <a:r>
                        <a:rPr lang="zh-CN" altLang="en-US" sz="1100" u="none" strike="noStrike" smtClean="0">
                          <a:effectLst/>
                        </a:rPr>
                        <a:t>定义</a:t>
                      </a:r>
                      <a:r>
                        <a:rPr lang="zh-CN" altLang="en-US" sz="1100" u="none" strike="noStrike">
                          <a:effectLst/>
                        </a:rPr>
                        <a:t>各工作中心、委外上和生产班组的产能信息，进行生产极坏，生产规划能够根据负载要求进行模拟排产。</a:t>
                      </a:r>
                      <a:br>
                        <a:rPr lang="zh-CN" altLang="en-US" sz="1100" u="none" strike="noStrike">
                          <a:effectLst/>
                        </a:rPr>
                      </a:b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生产规划</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681690">
                <a:tc vMerge="1">
                  <a:txBody>
                    <a:bodyPr/>
                    <a:lstStyle/>
                    <a:p>
                      <a:endParaRPr lang="zh-CN" altLang="en-US"/>
                    </a:p>
                  </a:txBody>
                  <a:tcPr/>
                </a:tc>
                <a:tc>
                  <a:txBody>
                    <a:bodyPr/>
                    <a:lstStyle/>
                    <a:p>
                      <a:pPr algn="ctr" fontAlgn="ctr"/>
                      <a:r>
                        <a:rPr lang="zh-CN" altLang="en-US" sz="1100" u="none" strike="noStrike">
                          <a:effectLst/>
                        </a:rPr>
                        <a:t>生产齐料展望分析</a:t>
                      </a:r>
                      <a:endParaRPr lang="zh-CN" altLang="en-US" sz="1100" b="0" i="0" u="none" strike="noStrike">
                        <a:effectLst/>
                        <a:latin typeface="宋体"/>
                      </a:endParaRPr>
                    </a:p>
                  </a:txBody>
                  <a:tcPr marL="6456" marR="6456" marT="6456" marB="0" anchor="ctr"/>
                </a:tc>
                <a:tc>
                  <a:txBody>
                    <a:bodyPr/>
                    <a:lstStyle/>
                    <a:p>
                      <a:pPr algn="l" fontAlgn="ctr"/>
                      <a:r>
                        <a:rPr lang="zh-CN" altLang="en-US" sz="1100" u="none" strike="noStrike">
                          <a:effectLst/>
                        </a:rPr>
                        <a:t>根据款式能担当查询所需物料的齐料情况，按时间段进行展望，通过报表查询在途、未领和库存状态展望的明细情况，提供按</a:t>
                      </a:r>
                      <a:r>
                        <a:rPr lang="en-US" altLang="zh-CN" sz="1100" u="none" strike="noStrike">
                          <a:effectLst/>
                        </a:rPr>
                        <a:t>BOM</a:t>
                      </a:r>
                      <a:r>
                        <a:rPr lang="zh-CN" altLang="en-US" sz="1100" u="none" strike="noStrike">
                          <a:effectLst/>
                        </a:rPr>
                        <a:t>层次将半成品原材料分层展开分析的分级报表。</a:t>
                      </a:r>
                      <a:endParaRPr lang="zh-CN" altLang="en-US" sz="1100" b="0" i="0" u="none" strike="noStrike">
                        <a:effectLst/>
                        <a:latin typeface="宋体"/>
                      </a:endParaRPr>
                    </a:p>
                  </a:txBody>
                  <a:tcPr marL="6456" marR="6456" marT="6456" marB="0" anchor="ctr"/>
                </a:tc>
              </a:tr>
              <a:tr h="154902">
                <a:tc rowSpan="4">
                  <a:txBody>
                    <a:bodyPr/>
                    <a:lstStyle/>
                    <a:p>
                      <a:pPr algn="ctr" fontAlgn="ctr"/>
                      <a:r>
                        <a:rPr lang="zh-CN" altLang="en-US" sz="1100" u="none" strike="noStrike">
                          <a:effectLst/>
                        </a:rPr>
                        <a:t>车间管理</a:t>
                      </a:r>
                      <a:endParaRPr lang="zh-CN" altLang="en-US" sz="1100" b="0" i="0" u="none" strike="noStrike">
                        <a:effectLst/>
                        <a:latin typeface="宋体"/>
                      </a:endParaRPr>
                    </a:p>
                  </a:txBody>
                  <a:tcPr marL="6456" marR="6456" marT="6456" marB="0" anchor="ctr"/>
                </a:tc>
                <a:tc>
                  <a:txBody>
                    <a:bodyPr/>
                    <a:lstStyle/>
                    <a:p>
                      <a:pPr algn="ctr" fontAlgn="ctr"/>
                      <a:r>
                        <a:rPr lang="zh-CN" altLang="en-US" sz="1100" u="none" strike="noStrike">
                          <a:effectLst/>
                        </a:rPr>
                        <a:t>裁床管理</a:t>
                      </a:r>
                      <a:endParaRPr lang="zh-CN" altLang="en-US" sz="1100" b="0" i="0" u="none" strike="noStrike">
                        <a:effectLst/>
                        <a:latin typeface="宋体"/>
                      </a:endParaRPr>
                    </a:p>
                  </a:txBody>
                  <a:tcPr marL="6456" marR="6456" marT="6456" marB="0" anchor="ctr"/>
                </a:tc>
                <a:tc>
                  <a:txBody>
                    <a:bodyPr/>
                    <a:lstStyle/>
                    <a:p>
                      <a:pPr algn="just" fontAlgn="ctr"/>
                      <a:r>
                        <a:rPr lang="zh-CN" altLang="en-US" sz="1100" u="none" strike="noStrike">
                          <a:effectLst/>
                        </a:rPr>
                        <a:t>对裁剪所用唛架（板样）进行管理</a:t>
                      </a: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工票管理</a:t>
                      </a:r>
                      <a:endParaRPr lang="zh-CN" altLang="en-US" sz="1100" b="0" i="0" u="none" strike="noStrike">
                        <a:effectLst/>
                        <a:latin typeface="宋体"/>
                      </a:endParaRPr>
                    </a:p>
                  </a:txBody>
                  <a:tcPr marL="6456" marR="6456" marT="6456" marB="0" anchor="ctr"/>
                </a:tc>
                <a:tc rowSpan="2">
                  <a:txBody>
                    <a:bodyPr/>
                    <a:lstStyle/>
                    <a:p>
                      <a:pPr algn="ctr" fontAlgn="ctr"/>
                      <a:r>
                        <a:rPr lang="en-US" altLang="zh-CN" sz="1100" u="none" strike="noStrike">
                          <a:effectLst/>
                        </a:rPr>
                        <a:t>² </a:t>
                      </a:r>
                      <a:r>
                        <a:rPr lang="zh-CN" altLang="en-US" sz="1100" u="none" strike="noStrike">
                          <a:effectLst/>
                        </a:rPr>
                        <a:t>提供完整的工票管理系统，支持工票生成、撤消、查看、打印、扫菲、生单、删除历史工票全过程。</a:t>
                      </a:r>
                      <a:endParaRPr lang="zh-CN" altLang="en-US" sz="1100" b="0" i="0" u="none" strike="noStrike">
                        <a:effectLst/>
                        <a:latin typeface="宋体"/>
                      </a:endParaRPr>
                    </a:p>
                  </a:txBody>
                  <a:tcPr marL="6456" marR="6456" marT="6456" marB="0" anchor="ctr"/>
                </a:tc>
              </a:tr>
              <a:tr h="257374">
                <a:tc vMerge="1">
                  <a:txBody>
                    <a:bodyPr/>
                    <a:lstStyle/>
                    <a:p>
                      <a:endParaRPr lang="zh-CN" altLang="en-US"/>
                    </a:p>
                  </a:txBody>
                  <a:tcPr/>
                </a:tc>
                <a:tc>
                  <a:txBody>
                    <a:bodyPr/>
                    <a:lstStyle/>
                    <a:p>
                      <a:pPr algn="ctr" fontAlgn="ctr"/>
                      <a:r>
                        <a:rPr lang="zh-CN" altLang="en-US" sz="1100" u="none" strike="noStrike">
                          <a:effectLst/>
                        </a:rPr>
                        <a:t>扫菲退片录入</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412275">
                <a:tc vMerge="1">
                  <a:txBody>
                    <a:bodyPr/>
                    <a:lstStyle/>
                    <a:p>
                      <a:endParaRPr lang="zh-CN" altLang="en-US"/>
                    </a:p>
                  </a:txBody>
                  <a:tcPr/>
                </a:tc>
                <a:tc>
                  <a:txBody>
                    <a:bodyPr/>
                    <a:lstStyle/>
                    <a:p>
                      <a:pPr algn="ctr" fontAlgn="ctr"/>
                      <a:r>
                        <a:rPr lang="zh-CN" altLang="en-US" sz="1100" u="none" strike="noStrike">
                          <a:effectLst/>
                        </a:rPr>
                        <a:t>生产完工统计核数</a:t>
                      </a:r>
                      <a:endParaRPr lang="zh-CN" altLang="en-US" sz="1100" b="0" i="0" u="none" strike="noStrike">
                        <a:effectLst/>
                        <a:latin typeface="宋体"/>
                      </a:endParaRPr>
                    </a:p>
                  </a:txBody>
                  <a:tcPr marL="6456" marR="6456" marT="6456" marB="0" anchor="ctr"/>
                </a:tc>
                <a:tc>
                  <a:txBody>
                    <a:bodyPr/>
                    <a:lstStyle/>
                    <a:p>
                      <a:pPr algn="just" fontAlgn="ctr"/>
                      <a:r>
                        <a:rPr lang="zh-CN" altLang="en-US" sz="1100" u="none" strike="noStrike">
                          <a:effectLst/>
                        </a:rPr>
                        <a:t>按产品、工作中心汇总生产数量，通过核算将生产订单按产品、工作中心汇总的生产数量核算到明细的生产完工统计数据上。</a:t>
                      </a:r>
                      <a:endParaRPr lang="zh-CN" altLang="en-US" sz="1100" b="0" i="0" u="none" strike="noStrike">
                        <a:effectLst/>
                        <a:latin typeface="宋体"/>
                      </a:endParaRPr>
                    </a:p>
                  </a:txBody>
                  <a:tcPr marL="6456" marR="6456" marT="6456" marB="0" anchor="ctr"/>
                </a:tc>
              </a:tr>
              <a:tr h="154902">
                <a:tc rowSpan="4">
                  <a:txBody>
                    <a:bodyPr/>
                    <a:lstStyle/>
                    <a:p>
                      <a:pPr algn="ctr" fontAlgn="ctr"/>
                      <a:r>
                        <a:rPr lang="zh-CN" altLang="en-US" sz="1100" u="none" strike="noStrike">
                          <a:effectLst/>
                        </a:rPr>
                        <a:t>计件工资</a:t>
                      </a:r>
                      <a:endParaRPr lang="zh-CN" altLang="en-US" sz="1100" b="0" i="0" u="none" strike="noStrike">
                        <a:effectLst/>
                        <a:latin typeface="宋体"/>
                      </a:endParaRPr>
                    </a:p>
                  </a:txBody>
                  <a:tcPr marL="6456" marR="6456" marT="6456" marB="0" anchor="ctr"/>
                </a:tc>
                <a:tc>
                  <a:txBody>
                    <a:bodyPr/>
                    <a:lstStyle/>
                    <a:p>
                      <a:pPr algn="ctr" fontAlgn="ctr"/>
                      <a:r>
                        <a:rPr lang="zh-CN" altLang="en-US" sz="1100" u="none" strike="noStrike">
                          <a:effectLst/>
                        </a:rPr>
                        <a:t>个体计件工资</a:t>
                      </a:r>
                      <a:endParaRPr lang="zh-CN" altLang="en-US" sz="1100" b="0" i="0" u="none" strike="noStrike">
                        <a:effectLst/>
                        <a:latin typeface="宋体"/>
                      </a:endParaRPr>
                    </a:p>
                  </a:txBody>
                  <a:tcPr marL="6456" marR="6456" marT="6456" marB="0" anchor="ctr"/>
                </a:tc>
                <a:tc rowSpan="4">
                  <a:txBody>
                    <a:bodyPr/>
                    <a:lstStyle/>
                    <a:p>
                      <a:pPr algn="ctr" fontAlgn="ctr"/>
                      <a:r>
                        <a:rPr lang="zh-CN" altLang="en-US" sz="1100" u="none" strike="noStrike">
                          <a:effectLst/>
                        </a:rPr>
                        <a:t>计算员工计件工资，传递薪资成本模块，为企业提供按工人完工计件核算工人工资和班组集体计件模式的核算方式。</a:t>
                      </a:r>
                      <a:endParaRPr lang="zh-CN" altLang="en-US" sz="1100" b="0" i="0" u="none" strike="noStrike">
                        <a:effectLst/>
                        <a:latin typeface="宋体"/>
                      </a:endParaRPr>
                    </a:p>
                  </a:txBody>
                  <a:tcPr marL="6456" marR="6456" marT="6456" marB="0" anchor="ctr"/>
                </a:tc>
              </a:tr>
              <a:tr h="154902">
                <a:tc vMerge="1">
                  <a:txBody>
                    <a:bodyPr/>
                    <a:lstStyle/>
                    <a:p>
                      <a:endParaRPr lang="zh-CN" altLang="en-US"/>
                    </a:p>
                  </a:txBody>
                  <a:tcPr/>
                </a:tc>
                <a:tc>
                  <a:txBody>
                    <a:bodyPr/>
                    <a:lstStyle/>
                    <a:p>
                      <a:pPr algn="ctr" fontAlgn="ctr"/>
                      <a:r>
                        <a:rPr lang="zh-CN" altLang="en-US" sz="1100" u="none" strike="noStrike">
                          <a:effectLst/>
                        </a:rPr>
                        <a:t>个体手工工资</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154902">
                <a:tc vMerge="1">
                  <a:txBody>
                    <a:bodyPr/>
                    <a:lstStyle/>
                    <a:p>
                      <a:endParaRPr lang="zh-CN" altLang="en-US"/>
                    </a:p>
                  </a:txBody>
                  <a:tcPr/>
                </a:tc>
                <a:tc>
                  <a:txBody>
                    <a:bodyPr/>
                    <a:lstStyle/>
                    <a:p>
                      <a:pPr algn="ctr" fontAlgn="ctr"/>
                      <a:r>
                        <a:rPr lang="zh-CN" altLang="en-US" sz="1100" u="none" strike="noStrike">
                          <a:effectLst/>
                        </a:rPr>
                        <a:t>个体计时工资</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r h="154902">
                <a:tc vMerge="1">
                  <a:txBody>
                    <a:bodyPr/>
                    <a:lstStyle/>
                    <a:p>
                      <a:endParaRPr lang="zh-CN" altLang="en-US"/>
                    </a:p>
                  </a:txBody>
                  <a:tcPr/>
                </a:tc>
                <a:tc>
                  <a:txBody>
                    <a:bodyPr/>
                    <a:lstStyle/>
                    <a:p>
                      <a:pPr algn="ctr" fontAlgn="ctr"/>
                      <a:r>
                        <a:rPr lang="zh-CN" altLang="en-US" sz="1100" u="none" strike="noStrike">
                          <a:effectLst/>
                        </a:rPr>
                        <a:t>集体计件工资</a:t>
                      </a:r>
                      <a:endParaRPr lang="zh-CN" altLang="en-US" sz="1100" b="0" i="0" u="none" strike="noStrike">
                        <a:effectLst/>
                        <a:latin typeface="宋体"/>
                      </a:endParaRPr>
                    </a:p>
                  </a:txBody>
                  <a:tcPr marL="6456" marR="6456" marT="6456" marB="0" anchor="ctr"/>
                </a:tc>
                <a:tc vMerge="1">
                  <a:txBody>
                    <a:bodyPr/>
                    <a:lstStyle/>
                    <a:p>
                      <a:endParaRPr lang="zh-CN" altLang="en-US"/>
                    </a:p>
                  </a:txBody>
                  <a:tcPr/>
                </a:tc>
              </a:tr>
            </a:tbl>
          </a:graphicData>
        </a:graphic>
      </p:graphicFrame>
    </p:spTree>
    <p:extLst>
      <p:ext uri="{BB962C8B-B14F-4D97-AF65-F5344CB8AC3E}">
        <p14:creationId xmlns:p14="http://schemas.microsoft.com/office/powerpoint/2010/main" val="10369516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9948540"/>
              </p:ext>
            </p:extLst>
          </p:nvPr>
        </p:nvGraphicFramePr>
        <p:xfrm>
          <a:off x="251520" y="620688"/>
          <a:ext cx="8496944" cy="604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a:xfrm>
            <a:off x="323528" y="116632"/>
            <a:ext cx="7391422" cy="424717"/>
          </a:xfrm>
        </p:spPr>
        <p:txBody>
          <a:bodyPr/>
          <a:lstStyle/>
          <a:p>
            <a:r>
              <a:rPr lang="zh-CN" altLang="en-US" smtClean="0"/>
              <a:t>与服装行业其他竞争对手竞争策略，我们有什么优势？</a:t>
            </a:r>
            <a:endParaRPr lang="zh-CN" altLang="en-US"/>
          </a:p>
        </p:txBody>
      </p:sp>
    </p:spTree>
    <p:extLst>
      <p:ext uri="{BB962C8B-B14F-4D97-AF65-F5344CB8AC3E}">
        <p14:creationId xmlns:p14="http://schemas.microsoft.com/office/powerpoint/2010/main" val="18721580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生成车间现场管理</a:t>
            </a:r>
            <a:endParaRPr lang="zh-CN" altLang="en-US"/>
          </a:p>
        </p:txBody>
      </p:sp>
      <p:sp>
        <p:nvSpPr>
          <p:cNvPr id="3" name="TextBox 2"/>
          <p:cNvSpPr txBox="1"/>
          <p:nvPr/>
        </p:nvSpPr>
        <p:spPr>
          <a:xfrm>
            <a:off x="270362" y="762070"/>
            <a:ext cx="8457978" cy="369332"/>
          </a:xfrm>
          <a:prstGeom prst="rect">
            <a:avLst/>
          </a:prstGeom>
          <a:noFill/>
        </p:spPr>
        <p:txBody>
          <a:bodyPr wrap="square" rtlCol="0">
            <a:spAutoFit/>
          </a:bodyPr>
          <a:lstStyle/>
          <a:p>
            <a:r>
              <a:rPr lang="zh-CN" altLang="en-US" smtClean="0">
                <a:solidFill>
                  <a:srgbClr val="0070C0"/>
                </a:solidFill>
              </a:rPr>
              <a:t>用</a:t>
            </a:r>
            <a:r>
              <a:rPr lang="zh-CN" altLang="en-US" smtClean="0">
                <a:solidFill>
                  <a:srgbClr val="0070C0"/>
                </a:solidFill>
              </a:rPr>
              <a:t>友是否有</a:t>
            </a:r>
            <a:r>
              <a:rPr lang="en-US" altLang="zh-CN" smtClean="0">
                <a:solidFill>
                  <a:srgbClr val="0070C0"/>
                </a:solidFill>
              </a:rPr>
              <a:t>RFID</a:t>
            </a:r>
            <a:r>
              <a:rPr lang="zh-CN" altLang="en-US" smtClean="0">
                <a:solidFill>
                  <a:srgbClr val="0070C0"/>
                </a:solidFill>
              </a:rPr>
              <a:t>现场管理系统？现在的客户应用情况如何？</a:t>
            </a:r>
            <a:endParaRPr lang="en-US" altLang="zh-CN">
              <a:solidFill>
                <a:srgbClr val="0070C0"/>
              </a:solidFill>
            </a:endParaRPr>
          </a:p>
        </p:txBody>
      </p:sp>
      <p:pic>
        <p:nvPicPr>
          <p:cNvPr id="4" name="Picture 13"/>
          <p:cNvPicPr>
            <a:picLocks noChangeAspect="1" noChangeArrowheads="1"/>
          </p:cNvPicPr>
          <p:nvPr/>
        </p:nvPicPr>
        <p:blipFill>
          <a:blip r:embed="rId2" cstate="print"/>
          <a:srcRect/>
          <a:stretch>
            <a:fillRect/>
          </a:stretch>
        </p:blipFill>
        <p:spPr bwMode="auto">
          <a:xfrm>
            <a:off x="1203735" y="1152200"/>
            <a:ext cx="6591232" cy="5070178"/>
          </a:xfrm>
          <a:prstGeom prst="rect">
            <a:avLst/>
          </a:prstGeom>
          <a:noFill/>
          <a:ln w="9525">
            <a:noFill/>
            <a:miter lim="800000"/>
            <a:headEnd/>
            <a:tailEnd/>
          </a:ln>
        </p:spPr>
      </p:pic>
    </p:spTree>
    <p:extLst>
      <p:ext uri="{BB962C8B-B14F-4D97-AF65-F5344CB8AC3E}">
        <p14:creationId xmlns:p14="http://schemas.microsoft.com/office/powerpoint/2010/main" val="4698989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5"/>
          <p:cNvPicPr>
            <a:picLocks noChangeAspect="1" noChangeArrowheads="1"/>
          </p:cNvPicPr>
          <p:nvPr/>
        </p:nvPicPr>
        <p:blipFill>
          <a:blip r:embed="rId2" cstate="print"/>
          <a:srcRect/>
          <a:stretch>
            <a:fillRect/>
          </a:stretch>
        </p:blipFill>
        <p:spPr bwMode="auto">
          <a:xfrm>
            <a:off x="7239000" y="785813"/>
            <a:ext cx="1266825" cy="733425"/>
          </a:xfrm>
          <a:prstGeom prst="rect">
            <a:avLst/>
          </a:prstGeom>
          <a:noFill/>
          <a:ln w="9525">
            <a:noFill/>
            <a:miter lim="800000"/>
            <a:headEnd/>
            <a:tailEnd/>
          </a:ln>
        </p:spPr>
      </p:pic>
      <p:pic>
        <p:nvPicPr>
          <p:cNvPr id="70659" name="Picture 6"/>
          <p:cNvPicPr>
            <a:picLocks noChangeAspect="1" noChangeArrowheads="1"/>
          </p:cNvPicPr>
          <p:nvPr/>
        </p:nvPicPr>
        <p:blipFill>
          <a:blip r:embed="rId3" cstate="print"/>
          <a:srcRect/>
          <a:stretch>
            <a:fillRect/>
          </a:stretch>
        </p:blipFill>
        <p:spPr bwMode="auto">
          <a:xfrm>
            <a:off x="5410200" y="762000"/>
            <a:ext cx="1295400" cy="733425"/>
          </a:xfrm>
          <a:prstGeom prst="rect">
            <a:avLst/>
          </a:prstGeom>
          <a:noFill/>
          <a:ln w="9525">
            <a:noFill/>
            <a:miter lim="800000"/>
            <a:headEnd/>
            <a:tailEnd/>
          </a:ln>
        </p:spPr>
      </p:pic>
      <p:pic>
        <p:nvPicPr>
          <p:cNvPr id="70660" name="Picture 7"/>
          <p:cNvPicPr>
            <a:picLocks noChangeAspect="1" noChangeArrowheads="1"/>
          </p:cNvPicPr>
          <p:nvPr/>
        </p:nvPicPr>
        <p:blipFill>
          <a:blip r:embed="rId4" cstate="print"/>
          <a:srcRect/>
          <a:stretch>
            <a:fillRect/>
          </a:stretch>
        </p:blipFill>
        <p:spPr bwMode="auto">
          <a:xfrm>
            <a:off x="3581400" y="762000"/>
            <a:ext cx="1276350" cy="723900"/>
          </a:xfrm>
          <a:prstGeom prst="rect">
            <a:avLst/>
          </a:prstGeom>
          <a:noFill/>
          <a:ln w="9525">
            <a:noFill/>
            <a:miter lim="800000"/>
            <a:headEnd/>
            <a:tailEnd/>
          </a:ln>
        </p:spPr>
      </p:pic>
      <p:pic>
        <p:nvPicPr>
          <p:cNvPr id="70661" name="Picture 8"/>
          <p:cNvPicPr>
            <a:picLocks noChangeAspect="1" noChangeArrowheads="1"/>
          </p:cNvPicPr>
          <p:nvPr/>
        </p:nvPicPr>
        <p:blipFill>
          <a:blip r:embed="rId5" cstate="print"/>
          <a:srcRect t="7205"/>
          <a:stretch>
            <a:fillRect/>
          </a:stretch>
        </p:blipFill>
        <p:spPr bwMode="auto">
          <a:xfrm>
            <a:off x="4357688" y="1714500"/>
            <a:ext cx="4524375" cy="2894013"/>
          </a:xfrm>
          <a:prstGeom prst="rect">
            <a:avLst/>
          </a:prstGeom>
          <a:noFill/>
          <a:ln w="9525">
            <a:noFill/>
            <a:miter lim="800000"/>
            <a:headEnd/>
            <a:tailEnd/>
          </a:ln>
        </p:spPr>
      </p:pic>
      <p:pic>
        <p:nvPicPr>
          <p:cNvPr id="70662" name="图片 83"/>
          <p:cNvPicPr>
            <a:picLocks noChangeAspect="1" noChangeArrowheads="1"/>
          </p:cNvPicPr>
          <p:nvPr/>
        </p:nvPicPr>
        <p:blipFill>
          <a:blip r:embed="rId6" cstate="print"/>
          <a:srcRect/>
          <a:stretch>
            <a:fillRect/>
          </a:stretch>
        </p:blipFill>
        <p:spPr bwMode="auto">
          <a:xfrm>
            <a:off x="285750" y="3714750"/>
            <a:ext cx="3835400" cy="2868613"/>
          </a:xfrm>
          <a:prstGeom prst="rect">
            <a:avLst/>
          </a:prstGeom>
          <a:noFill/>
          <a:ln w="9525">
            <a:noFill/>
            <a:miter lim="800000"/>
            <a:headEnd/>
            <a:tailEnd/>
          </a:ln>
        </p:spPr>
      </p:pic>
      <p:pic>
        <p:nvPicPr>
          <p:cNvPr id="70663" name="Picture 695"/>
          <p:cNvPicPr>
            <a:picLocks noChangeAspect="1" noChangeArrowheads="1"/>
          </p:cNvPicPr>
          <p:nvPr/>
        </p:nvPicPr>
        <p:blipFill>
          <a:blip r:embed="rId7" cstate="print"/>
          <a:srcRect/>
          <a:stretch>
            <a:fillRect/>
          </a:stretch>
        </p:blipFill>
        <p:spPr bwMode="auto">
          <a:xfrm>
            <a:off x="457200" y="838200"/>
            <a:ext cx="1219200" cy="1785938"/>
          </a:xfrm>
          <a:prstGeom prst="rect">
            <a:avLst/>
          </a:prstGeom>
          <a:noFill/>
          <a:ln w="9525">
            <a:noFill/>
            <a:miter lim="800000"/>
            <a:headEnd/>
            <a:tailEnd/>
          </a:ln>
        </p:spPr>
      </p:pic>
      <p:pic>
        <p:nvPicPr>
          <p:cNvPr id="70664" name="图片 9" descr="控制器.bmp"/>
          <p:cNvPicPr>
            <a:picLocks noChangeAspect="1"/>
          </p:cNvPicPr>
          <p:nvPr/>
        </p:nvPicPr>
        <p:blipFill>
          <a:blip r:embed="rId8" cstate="print"/>
          <a:srcRect/>
          <a:stretch>
            <a:fillRect/>
          </a:stretch>
        </p:blipFill>
        <p:spPr bwMode="auto">
          <a:xfrm>
            <a:off x="2057400" y="2133600"/>
            <a:ext cx="1524000" cy="1163638"/>
          </a:xfrm>
          <a:prstGeom prst="rect">
            <a:avLst/>
          </a:prstGeom>
          <a:noFill/>
          <a:ln w="9525">
            <a:noFill/>
            <a:miter lim="800000"/>
            <a:headEnd/>
            <a:tailEnd/>
          </a:ln>
        </p:spPr>
      </p:pic>
      <p:pic>
        <p:nvPicPr>
          <p:cNvPr id="70665" name="图片 10"/>
          <p:cNvPicPr>
            <a:picLocks noChangeAspect="1" noChangeArrowheads="1"/>
          </p:cNvPicPr>
          <p:nvPr/>
        </p:nvPicPr>
        <p:blipFill>
          <a:blip r:embed="rId9" cstate="print"/>
          <a:srcRect/>
          <a:stretch>
            <a:fillRect/>
          </a:stretch>
        </p:blipFill>
        <p:spPr bwMode="auto">
          <a:xfrm>
            <a:off x="5029200" y="4724400"/>
            <a:ext cx="3048000" cy="1898650"/>
          </a:xfrm>
          <a:prstGeom prst="rect">
            <a:avLst/>
          </a:prstGeom>
          <a:noFill/>
          <a:ln w="9525">
            <a:noFill/>
            <a:miter lim="800000"/>
            <a:headEnd/>
            <a:tailEnd/>
          </a:ln>
        </p:spPr>
      </p:pic>
      <p:sp>
        <p:nvSpPr>
          <p:cNvPr id="106506" name="标题 10"/>
          <p:cNvSpPr>
            <a:spLocks noGrp="1"/>
          </p:cNvSpPr>
          <p:nvPr>
            <p:ph type="title"/>
          </p:nvPr>
        </p:nvSpPr>
        <p:spPr bwMode="auto">
          <a:xfrm>
            <a:off x="285750" y="108759"/>
            <a:ext cx="7391422" cy="424717"/>
          </a:xfrm>
          <a:prstGeom prst="rect">
            <a:avLst/>
          </a:prstGeom>
          <a:ln>
            <a:miter lim="800000"/>
            <a:headEnd/>
            <a:tailEnd/>
          </a:ln>
        </p:spPr>
        <p:txBody>
          <a:bodyPr/>
          <a:lstStyle/>
          <a:p>
            <a:pPr algn="l" eaLnBrk="1" hangingPunct="1">
              <a:defRPr/>
            </a:pPr>
            <a:r>
              <a:rPr lang="en-US" altLang="zh-CN" b="1" dirty="0" smtClean="0">
                <a:solidFill>
                  <a:srgbClr val="FF0000"/>
                </a:solidFill>
                <a:latin typeface="+mn-ea"/>
                <a:ea typeface="+mn-ea"/>
              </a:rPr>
              <a:t>RFID</a:t>
            </a:r>
            <a:r>
              <a:rPr lang="zh-CN" altLang="en-US" b="1" dirty="0" smtClean="0">
                <a:solidFill>
                  <a:srgbClr val="FF0000"/>
                </a:solidFill>
                <a:latin typeface="+mn-ea"/>
                <a:ea typeface="+mn-ea"/>
              </a:rPr>
              <a:t>系统的数据管理</a:t>
            </a:r>
            <a:r>
              <a:rPr lang="zh-CN" altLang="en-US" dirty="0" smtClean="0">
                <a:latin typeface="+mn-ea"/>
                <a:ea typeface="+mn-ea"/>
              </a:rPr>
              <a:t/>
            </a:r>
            <a:br>
              <a:rPr lang="zh-CN" altLang="en-US" dirty="0" smtClean="0">
                <a:latin typeface="+mn-ea"/>
                <a:ea typeface="+mn-ea"/>
              </a:rPr>
            </a:br>
            <a:endParaRPr lang="zh-CN" altLang="en-US" dirty="0" smtClean="0">
              <a:latin typeface="+mn-ea"/>
              <a:ea typeface="+mn-ea"/>
            </a:endParaRPr>
          </a:p>
        </p:txBody>
      </p:sp>
    </p:spTree>
    <p:extLst>
      <p:ext uri="{BB962C8B-B14F-4D97-AF65-F5344CB8AC3E}">
        <p14:creationId xmlns:p14="http://schemas.microsoft.com/office/powerpoint/2010/main" val="175256869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图片 1" descr="设备利用率分析.bmp"/>
          <p:cNvPicPr>
            <a:picLocks noChangeAspect="1"/>
          </p:cNvPicPr>
          <p:nvPr/>
        </p:nvPicPr>
        <p:blipFill>
          <a:blip r:embed="rId2" cstate="print"/>
          <a:srcRect b="2846"/>
          <a:stretch>
            <a:fillRect/>
          </a:stretch>
        </p:blipFill>
        <p:spPr bwMode="auto">
          <a:xfrm>
            <a:off x="381000" y="990600"/>
            <a:ext cx="8020050" cy="4867275"/>
          </a:xfrm>
          <a:prstGeom prst="rect">
            <a:avLst/>
          </a:prstGeom>
          <a:noFill/>
          <a:ln w="9525">
            <a:noFill/>
            <a:miter lim="800000"/>
            <a:headEnd/>
            <a:tailEnd/>
          </a:ln>
        </p:spPr>
      </p:pic>
      <p:pic>
        <p:nvPicPr>
          <p:cNvPr id="4" name="图片 1" descr="小组生产效率分析——汇总.bmp"/>
          <p:cNvPicPr>
            <a:picLocks noChangeAspect="1"/>
          </p:cNvPicPr>
          <p:nvPr/>
        </p:nvPicPr>
        <p:blipFill>
          <a:blip r:embed="rId3" cstate="print"/>
          <a:srcRect/>
          <a:stretch>
            <a:fillRect/>
          </a:stretch>
        </p:blipFill>
        <p:spPr bwMode="auto">
          <a:xfrm>
            <a:off x="428625" y="806450"/>
            <a:ext cx="8258175" cy="5518150"/>
          </a:xfrm>
          <a:prstGeom prst="rect">
            <a:avLst/>
          </a:prstGeom>
          <a:noFill/>
          <a:ln w="9525">
            <a:noFill/>
            <a:miter lim="800000"/>
            <a:headEnd/>
            <a:tailEnd/>
          </a:ln>
        </p:spPr>
      </p:pic>
      <p:pic>
        <p:nvPicPr>
          <p:cNvPr id="5" name="图片 1" descr="小组生产效率分析——明细.bmp"/>
          <p:cNvPicPr>
            <a:picLocks noChangeAspect="1"/>
          </p:cNvPicPr>
          <p:nvPr/>
        </p:nvPicPr>
        <p:blipFill>
          <a:blip r:embed="rId4" cstate="print"/>
          <a:srcRect/>
          <a:stretch>
            <a:fillRect/>
          </a:stretch>
        </p:blipFill>
        <p:spPr bwMode="auto">
          <a:xfrm>
            <a:off x="914400" y="3124200"/>
            <a:ext cx="7343775" cy="3133725"/>
          </a:xfrm>
          <a:prstGeom prst="rect">
            <a:avLst/>
          </a:prstGeom>
          <a:noFill/>
          <a:ln w="9525">
            <a:noFill/>
            <a:miter lim="800000"/>
            <a:headEnd/>
            <a:tailEnd/>
          </a:ln>
        </p:spPr>
      </p:pic>
      <p:sp>
        <p:nvSpPr>
          <p:cNvPr id="72709" name="标题 5"/>
          <p:cNvSpPr>
            <a:spLocks noGrp="1"/>
          </p:cNvSpPr>
          <p:nvPr>
            <p:ph type="title"/>
          </p:nvPr>
        </p:nvSpPr>
        <p:spPr bwMode="auto">
          <a:prstGeom prst="rect">
            <a:avLst/>
          </a:prstGeom>
          <a:noFill/>
          <a:ln>
            <a:miter lim="800000"/>
            <a:headEnd/>
            <a:tailEnd/>
          </a:ln>
        </p:spPr>
        <p:txBody>
          <a:bodyPr/>
          <a:lstStyle/>
          <a:p>
            <a:pPr algn="l" eaLnBrk="1" hangingPunct="1"/>
            <a:r>
              <a:rPr lang="zh-CN" altLang="en-US" sz="3200" b="1" smtClean="0">
                <a:solidFill>
                  <a:srgbClr val="FF0000"/>
                </a:solidFill>
              </a:rPr>
              <a:t>设备效率分析报表</a:t>
            </a:r>
            <a:br>
              <a:rPr lang="zh-CN" altLang="en-US" sz="3200" b="1" smtClean="0">
                <a:solidFill>
                  <a:srgbClr val="FF0000"/>
                </a:solidFill>
              </a:rPr>
            </a:br>
            <a:endParaRPr lang="zh-CN" altLang="en-US" sz="3200" b="1" smtClean="0">
              <a:solidFill>
                <a:srgbClr val="FF0000"/>
              </a:solidFill>
            </a:endParaRPr>
          </a:p>
        </p:txBody>
      </p:sp>
    </p:spTree>
    <p:extLst>
      <p:ext uri="{BB962C8B-B14F-4D97-AF65-F5344CB8AC3E}">
        <p14:creationId xmlns:p14="http://schemas.microsoft.com/office/powerpoint/2010/main" val="230438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二维表单的应用</a:t>
            </a:r>
            <a:endParaRPr lang="zh-CN" altLang="en-US"/>
          </a:p>
        </p:txBody>
      </p:sp>
      <p:sp>
        <p:nvSpPr>
          <p:cNvPr id="3" name="矩形 2"/>
          <p:cNvSpPr/>
          <p:nvPr/>
        </p:nvSpPr>
        <p:spPr>
          <a:xfrm>
            <a:off x="381110" y="838268"/>
            <a:ext cx="8534176" cy="5355312"/>
          </a:xfrm>
          <a:prstGeom prst="rect">
            <a:avLst/>
          </a:prstGeom>
        </p:spPr>
        <p:txBody>
          <a:bodyPr wrap="square">
            <a:spAutoFit/>
          </a:bodyPr>
          <a:lstStyle/>
          <a:p>
            <a:r>
              <a:rPr lang="zh-CN" altLang="en-US" smtClean="0">
                <a:solidFill>
                  <a:srgbClr val="0070C0"/>
                </a:solidFill>
              </a:rPr>
              <a:t>为什么，我们在系统安装，进行演示，但是没有二维表单的显示和打印</a:t>
            </a:r>
            <a:r>
              <a:rPr lang="zh-CN" altLang="en-US">
                <a:solidFill>
                  <a:srgbClr val="0070C0"/>
                </a:solidFill>
              </a:rPr>
              <a:t>？</a:t>
            </a:r>
            <a:endParaRPr lang="en-US" altLang="zh-CN" smtClean="0">
              <a:solidFill>
                <a:srgbClr val="0070C0"/>
              </a:solidFill>
            </a:endParaRPr>
          </a:p>
          <a:p>
            <a:r>
              <a:rPr lang="zh-CN" altLang="en-US" smtClean="0"/>
              <a:t>请</a:t>
            </a:r>
            <a:r>
              <a:rPr lang="zh-CN" altLang="en-US" smtClean="0"/>
              <a:t>你们按照我们给的使用说明书进行安装，还有注意的是一个干净的环境，其中的要点如下：</a:t>
            </a:r>
            <a:endParaRPr lang="en-US" altLang="zh-CN" smtClean="0"/>
          </a:p>
          <a:p>
            <a:r>
              <a:rPr lang="en-US" altLang="zh-CN" smtClean="0"/>
              <a:t>1</a:t>
            </a:r>
            <a:r>
              <a:rPr lang="en-US" altLang="zh-CN"/>
              <a:t>.  </a:t>
            </a:r>
            <a:r>
              <a:rPr lang="zh-CN" altLang="en-US"/>
              <a:t>设置使用颜色的存货自由项字段，不允许为空。 </a:t>
            </a:r>
          </a:p>
          <a:p>
            <a:r>
              <a:rPr lang="en-US" altLang="zh-CN"/>
              <a:t>2.  </a:t>
            </a:r>
            <a:r>
              <a:rPr lang="zh-CN" altLang="en-US"/>
              <a:t>设置使用尺码的存货自由项字段，不允许为空。 </a:t>
            </a:r>
          </a:p>
          <a:p>
            <a:r>
              <a:rPr lang="en-US" altLang="zh-CN"/>
              <a:t>3.  </a:t>
            </a:r>
            <a:r>
              <a:rPr lang="zh-CN" altLang="en-US"/>
              <a:t>若使用二维表单装箱配码模式，则设置配码规格使用的自由项字段，允许为空。 </a:t>
            </a:r>
          </a:p>
          <a:p>
            <a:r>
              <a:rPr lang="en-US" altLang="zh-CN"/>
              <a:t>4.  </a:t>
            </a:r>
            <a:r>
              <a:rPr lang="zh-CN" altLang="en-US"/>
              <a:t>设置尺码组所使用的表体自定义项。 </a:t>
            </a:r>
          </a:p>
          <a:p>
            <a:pPr marL="342900" indent="-342900">
              <a:buAutoNum type="arabicPeriod" startAt="5"/>
            </a:pPr>
            <a:r>
              <a:rPr lang="zh-CN" altLang="en-US" smtClean="0"/>
              <a:t>若</a:t>
            </a:r>
            <a:r>
              <a:rPr lang="zh-CN" altLang="en-US"/>
              <a:t>服装启用多尺码模式，则必须设置尺码组自定义项所使用的单据表体自定义项</a:t>
            </a:r>
            <a:r>
              <a:rPr lang="zh-CN" altLang="en-US" smtClean="0"/>
              <a:t>。</a:t>
            </a:r>
            <a:endParaRPr lang="en-US" altLang="zh-CN" smtClean="0"/>
          </a:p>
          <a:p>
            <a:r>
              <a:rPr lang="en-US" altLang="zh-CN" smtClean="0"/>
              <a:t>6.   </a:t>
            </a:r>
            <a:r>
              <a:rPr lang="zh-CN" altLang="en-US" smtClean="0"/>
              <a:t>二维表单支持的业务单据：</a:t>
            </a:r>
            <a:endParaRPr lang="en-US" altLang="zh-CN"/>
          </a:p>
          <a:p>
            <a:endParaRPr lang="en-US" altLang="zh-CN" smtClean="0"/>
          </a:p>
          <a:p>
            <a:r>
              <a:rPr lang="zh-CN" altLang="en-US" smtClean="0"/>
              <a:t> </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mtClean="0"/>
              <a:t>支持</a:t>
            </a:r>
            <a:r>
              <a:rPr lang="zh-CN" altLang="en-US"/>
              <a:t>功能有：打印、预览、录入、查看，在录入查看时按 </a:t>
            </a:r>
            <a:r>
              <a:rPr lang="en-US" altLang="zh-CN"/>
              <a:t>F11 </a:t>
            </a:r>
            <a:r>
              <a:rPr lang="zh-CN" altLang="en-US"/>
              <a:t>调出二维表单。</a:t>
            </a:r>
          </a:p>
        </p:txBody>
      </p:sp>
      <p:pic>
        <p:nvPicPr>
          <p:cNvPr id="4" name="图片 3" descr="用友ERP-U8V8.90服装鞋帽版V7.0操作手册.pdf - Foxit Reader 1.3 - [用友ERP-U8V8.90服装鞋帽版V7.0操作手册.pdf]"/>
          <p:cNvPicPr>
            <a:picLocks noChangeAspect="1"/>
          </p:cNvPicPr>
          <p:nvPr/>
        </p:nvPicPr>
        <p:blipFill rotWithShape="1">
          <a:blip r:embed="rId2">
            <a:extLst>
              <a:ext uri="{28A0092B-C50C-407E-A947-70E740481C1C}">
                <a14:useLocalDpi xmlns:a14="http://schemas.microsoft.com/office/drawing/2010/main" val="0"/>
              </a:ext>
            </a:extLst>
          </a:blip>
          <a:srcRect l="33182" t="41498" r="18485" b="23186"/>
          <a:stretch/>
        </p:blipFill>
        <p:spPr>
          <a:xfrm>
            <a:off x="1018443" y="3429000"/>
            <a:ext cx="5581644" cy="2362138"/>
          </a:xfrm>
          <a:prstGeom prst="rect">
            <a:avLst/>
          </a:prstGeom>
        </p:spPr>
      </p:pic>
    </p:spTree>
    <p:extLst>
      <p:ext uri="{BB962C8B-B14F-4D97-AF65-F5344CB8AC3E}">
        <p14:creationId xmlns:p14="http://schemas.microsoft.com/office/powerpoint/2010/main" val="3804386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prstGeom prst="rect">
            <a:avLst/>
          </a:prstGeom>
        </p:spPr>
        <p:txBody>
          <a:bodyPr/>
          <a:lstStyle/>
          <a:p>
            <a:pPr eaLnBrk="1" hangingPunct="1"/>
            <a:r>
              <a:rPr lang="zh-CN" smtClean="0"/>
              <a:t>纸样</a:t>
            </a:r>
          </a:p>
        </p:txBody>
      </p:sp>
      <p:sp>
        <p:nvSpPr>
          <p:cNvPr id="21506" name="Rectangle 2"/>
          <p:cNvSpPr>
            <a:spLocks noGrp="1" noChangeArrowheads="1"/>
          </p:cNvSpPr>
          <p:nvPr>
            <p:ph type="body" sz="half" idx="4294967295"/>
          </p:nvPr>
        </p:nvSpPr>
        <p:spPr>
          <a:xfrm>
            <a:off x="0" y="911225"/>
            <a:ext cx="4475163" cy="5400675"/>
          </a:xfrm>
          <a:prstGeom prst="rect">
            <a:avLst/>
          </a:prstGeom>
        </p:spPr>
        <p:txBody>
          <a:bodyPr/>
          <a:lstStyle/>
          <a:p>
            <a:pPr marL="0" indent="87313" eaLnBrk="1" hangingPunct="1"/>
            <a:r>
              <a:rPr lang="zh-CN" sz="2400" smtClean="0"/>
              <a:t>服装设计效果图向平面结构图转化成为成衣生产用的毛样（生产纸样），即设计效果图－确定体型及数据－结构分解草图－确定主要部位制图规格数值－平面结构图净样－毛样。在这样一个纸样设计过程中，纸样设计者一定要考虑如何能设定出一套较佳的生产纸样，才能使成衣达到改善品质，降低成本、提高效率，因而也就不同于普通的纸样制作（用于个人及定做服装）。</a:t>
            </a:r>
          </a:p>
        </p:txBody>
      </p:sp>
      <p:pic>
        <p:nvPicPr>
          <p:cNvPr id="21508" name="Picture 4" descr="C:/Documents and Settings/Administrator/桌面/裙子纸样.jpg裙子纸样"/>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5334000" y="981075"/>
            <a:ext cx="3810000" cy="5143500"/>
          </a:xfrm>
          <a:prstGeom prst="rect">
            <a:avLst/>
          </a:prstGeom>
          <a:noFill/>
        </p:spPr>
      </p:pic>
      <p:sp>
        <p:nvSpPr>
          <p:cNvPr id="22533" name="Text Box 5"/>
          <p:cNvSpPr txBox="1">
            <a:spLocks noChangeArrowheads="1"/>
          </p:cNvSpPr>
          <p:nvPr/>
        </p:nvSpPr>
        <p:spPr bwMode="auto">
          <a:xfrm>
            <a:off x="2222500" y="2403475"/>
            <a:ext cx="1774825" cy="365125"/>
          </a:xfrm>
          <a:prstGeom prst="rect">
            <a:avLst/>
          </a:prstGeom>
          <a:noFill/>
          <a:ln w="9525">
            <a:noFill/>
            <a:miter lim="800000"/>
            <a:headEnd/>
            <a:tailEnd/>
          </a:ln>
          <a:effectLst>
            <a:outerShdw dist="17961" dir="2700000" algn="ctr" rotWithShape="0">
              <a:schemeClr val="accent1">
                <a:gamma/>
                <a:shade val="60000"/>
                <a:invGamma/>
              </a:schemeClr>
            </a:outerShdw>
          </a:effectLst>
        </p:spPr>
        <p:txBody>
          <a:bodyPr>
            <a:spAutoFit/>
          </a:bodyPr>
          <a:lstStyle/>
          <a:p>
            <a:pPr>
              <a:defRPr/>
            </a:pPr>
            <a:endParaRPr lang="zh-CN" altLang="zh-CN"/>
          </a:p>
        </p:txBody>
      </p:sp>
    </p:spTree>
    <p:extLst>
      <p:ext uri="{BB962C8B-B14F-4D97-AF65-F5344CB8AC3E}">
        <p14:creationId xmlns:p14="http://schemas.microsoft.com/office/powerpoint/2010/main" val="3139191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销售问题集</a:t>
            </a:r>
            <a:endParaRPr lang="zh-CN" altLang="en-US"/>
          </a:p>
        </p:txBody>
      </p:sp>
      <p:sp>
        <p:nvSpPr>
          <p:cNvPr id="3" name="TextBox 2"/>
          <p:cNvSpPr txBox="1"/>
          <p:nvPr/>
        </p:nvSpPr>
        <p:spPr>
          <a:xfrm>
            <a:off x="381110" y="671691"/>
            <a:ext cx="8229384" cy="5632311"/>
          </a:xfrm>
          <a:prstGeom prst="rect">
            <a:avLst/>
          </a:prstGeom>
          <a:noFill/>
        </p:spPr>
        <p:txBody>
          <a:bodyPr wrap="square" rtlCol="0">
            <a:spAutoFit/>
          </a:bodyPr>
          <a:lstStyle/>
          <a:p>
            <a:pPr>
              <a:lnSpc>
                <a:spcPct val="150000"/>
              </a:lnSpc>
            </a:pPr>
            <a:r>
              <a:rPr lang="zh-CN" altLang="en-US" sz="2000" smtClean="0">
                <a:solidFill>
                  <a:srgbClr val="0070C0"/>
                </a:solidFill>
              </a:rPr>
              <a:t>问题：客户经常问，我们的服装行业系统是否由用友公司自主开发？</a:t>
            </a:r>
            <a:endParaRPr lang="en-US" altLang="zh-CN" sz="2000" smtClean="0">
              <a:solidFill>
                <a:srgbClr val="0070C0"/>
              </a:solidFill>
            </a:endParaRPr>
          </a:p>
          <a:p>
            <a:pPr>
              <a:lnSpc>
                <a:spcPct val="150000"/>
              </a:lnSpc>
            </a:pPr>
            <a:r>
              <a:rPr lang="zh-CN" altLang="en-US" sz="2000" smtClean="0"/>
              <a:t>答：</a:t>
            </a:r>
            <a:r>
              <a:rPr lang="zh-CN" altLang="zh-CN" sz="2000"/>
              <a:t>服装行业的产品和分销零售系统，是由用友总部研发，从</a:t>
            </a:r>
            <a:r>
              <a:rPr lang="en-US" altLang="zh-CN" sz="2000"/>
              <a:t>2005</a:t>
            </a:r>
            <a:r>
              <a:rPr lang="zh-CN" altLang="zh-CN" sz="2000"/>
              <a:t>年开始研发，直到今年已经</a:t>
            </a:r>
            <a:r>
              <a:rPr lang="zh-CN" altLang="zh-CN" sz="2000" smtClean="0"/>
              <a:t>有</a:t>
            </a:r>
            <a:r>
              <a:rPr lang="en-US" altLang="zh-CN" sz="2000" smtClean="0"/>
              <a:t>10</a:t>
            </a:r>
            <a:r>
              <a:rPr lang="zh-CN" altLang="zh-CN" sz="2000"/>
              <a:t>年的时间</a:t>
            </a:r>
            <a:r>
              <a:rPr lang="zh-CN" altLang="zh-CN" sz="2000" smtClean="0"/>
              <a:t>。</a:t>
            </a:r>
            <a:endParaRPr lang="en-US" altLang="zh-CN" sz="2000" smtClean="0"/>
          </a:p>
          <a:p>
            <a:pPr>
              <a:lnSpc>
                <a:spcPct val="150000"/>
              </a:lnSpc>
            </a:pPr>
            <a:r>
              <a:rPr lang="zh-CN" altLang="en-US" sz="2000">
                <a:solidFill>
                  <a:srgbClr val="0070C0"/>
                </a:solidFill>
              </a:rPr>
              <a:t>问题</a:t>
            </a:r>
            <a:r>
              <a:rPr lang="zh-CN" altLang="en-US" sz="2000" smtClean="0">
                <a:solidFill>
                  <a:srgbClr val="0070C0"/>
                </a:solidFill>
              </a:rPr>
              <a:t>：</a:t>
            </a:r>
            <a:r>
              <a:rPr lang="en-US" altLang="zh-CN" sz="2000">
                <a:solidFill>
                  <a:srgbClr val="0070C0"/>
                </a:solidFill>
              </a:rPr>
              <a:t>CAD</a:t>
            </a:r>
            <a:r>
              <a:rPr lang="zh-CN" altLang="en-US" sz="2000">
                <a:solidFill>
                  <a:srgbClr val="0070C0"/>
                </a:solidFill>
              </a:rPr>
              <a:t>系统如何与我们系统对接</a:t>
            </a:r>
          </a:p>
          <a:p>
            <a:pPr>
              <a:lnSpc>
                <a:spcPct val="150000"/>
              </a:lnSpc>
            </a:pPr>
            <a:r>
              <a:rPr lang="zh-CN" altLang="en-US" sz="2000" smtClean="0"/>
              <a:t>答：在</a:t>
            </a:r>
            <a:r>
              <a:rPr lang="zh-CN" altLang="en-US" sz="2000"/>
              <a:t>用友的</a:t>
            </a:r>
            <a:r>
              <a:rPr lang="en-US" altLang="zh-CN" sz="2000"/>
              <a:t>PLM</a:t>
            </a:r>
            <a:r>
              <a:rPr lang="zh-CN" altLang="en-US" sz="2000"/>
              <a:t>，暂时不</a:t>
            </a:r>
            <a:r>
              <a:rPr lang="zh-CN" altLang="en-US" sz="2000" smtClean="0"/>
              <a:t>考虑与</a:t>
            </a:r>
            <a:r>
              <a:rPr lang="en-US" altLang="zh-CN" sz="2000" smtClean="0"/>
              <a:t>CAD</a:t>
            </a:r>
            <a:r>
              <a:rPr lang="zh-CN" altLang="en-US" sz="2000" smtClean="0"/>
              <a:t>系统的</a:t>
            </a:r>
            <a:r>
              <a:rPr lang="zh-CN" altLang="en-US" sz="2000" smtClean="0"/>
              <a:t>对接</a:t>
            </a:r>
            <a:endParaRPr lang="en-US" altLang="zh-CN" sz="2000"/>
          </a:p>
          <a:p>
            <a:pPr>
              <a:lnSpc>
                <a:spcPct val="150000"/>
              </a:lnSpc>
            </a:pPr>
            <a:r>
              <a:rPr lang="zh-CN" altLang="en-US" sz="2000">
                <a:solidFill>
                  <a:srgbClr val="0070C0"/>
                </a:solidFill>
              </a:rPr>
              <a:t>问题：服装行业的特卖</a:t>
            </a:r>
            <a:r>
              <a:rPr lang="zh-CN" altLang="en-US" sz="2000" smtClean="0">
                <a:solidFill>
                  <a:srgbClr val="0070C0"/>
                </a:solidFill>
              </a:rPr>
              <a:t>场业务，我们如何处理？</a:t>
            </a:r>
            <a:endParaRPr lang="en-US" altLang="zh-CN" sz="2000" smtClean="0">
              <a:solidFill>
                <a:srgbClr val="0070C0"/>
              </a:solidFill>
            </a:endParaRPr>
          </a:p>
          <a:p>
            <a:pPr>
              <a:lnSpc>
                <a:spcPct val="150000"/>
              </a:lnSpc>
            </a:pPr>
            <a:r>
              <a:rPr lang="zh-CN" altLang="en-US" sz="2000" smtClean="0"/>
              <a:t>答：请找</a:t>
            </a:r>
            <a:r>
              <a:rPr lang="en-US" altLang="zh-CN" sz="2000" smtClean="0"/>
              <a:t>CDM</a:t>
            </a:r>
            <a:r>
              <a:rPr lang="zh-CN" altLang="en-US" sz="2000"/>
              <a:t>卖场解决方案或者合作</a:t>
            </a:r>
            <a:r>
              <a:rPr lang="zh-CN" altLang="en-US" sz="2000" smtClean="0"/>
              <a:t>厂商（新</a:t>
            </a:r>
            <a:r>
              <a:rPr lang="zh-CN" altLang="en-US" sz="2000"/>
              <a:t>希</a:t>
            </a:r>
            <a:r>
              <a:rPr lang="zh-CN" altLang="en-US" sz="2000" smtClean="0"/>
              <a:t>元）</a:t>
            </a:r>
            <a:r>
              <a:rPr lang="zh-CN" altLang="en-US" sz="2000" smtClean="0"/>
              <a:t>合作</a:t>
            </a:r>
            <a:endParaRPr lang="en-US" altLang="zh-CN" sz="2000">
              <a:solidFill>
                <a:srgbClr val="0070C0"/>
              </a:solidFill>
            </a:endParaRPr>
          </a:p>
          <a:p>
            <a:pPr>
              <a:lnSpc>
                <a:spcPct val="150000"/>
              </a:lnSpc>
            </a:pPr>
            <a:r>
              <a:rPr lang="zh-CN" altLang="en-US" sz="2000">
                <a:solidFill>
                  <a:srgbClr val="0070C0"/>
                </a:solidFill>
              </a:rPr>
              <a:t>问题：购买我们的插件，是否不需要购买标准模块？</a:t>
            </a:r>
          </a:p>
          <a:p>
            <a:pPr>
              <a:lnSpc>
                <a:spcPct val="150000"/>
              </a:lnSpc>
            </a:pPr>
            <a:r>
              <a:rPr lang="zh-CN" altLang="en-US" sz="2000"/>
              <a:t>答：需要</a:t>
            </a:r>
            <a:r>
              <a:rPr lang="zh-CN" altLang="en-US" sz="2000"/>
              <a:t>，我们的插件是按照标准模块</a:t>
            </a:r>
            <a:r>
              <a:rPr lang="en-US" altLang="zh-CN" sz="2000"/>
              <a:t>+</a:t>
            </a:r>
            <a:r>
              <a:rPr lang="zh-CN" altLang="en-US" sz="2000"/>
              <a:t>插件模块的模式进行购买的</a:t>
            </a:r>
          </a:p>
          <a:p>
            <a:pPr>
              <a:lnSpc>
                <a:spcPct val="150000"/>
              </a:lnSpc>
            </a:pPr>
            <a:r>
              <a:rPr lang="zh-CN" altLang="en-US" sz="2000">
                <a:solidFill>
                  <a:srgbClr val="0070C0"/>
                </a:solidFill>
              </a:rPr>
              <a:t>问题：我们的系统可以支持服装</a:t>
            </a:r>
            <a:r>
              <a:rPr lang="zh-CN" altLang="en-US" sz="2000">
                <a:solidFill>
                  <a:srgbClr val="0070C0"/>
                </a:solidFill>
              </a:rPr>
              <a:t>行业</a:t>
            </a:r>
            <a:r>
              <a:rPr lang="zh-CN" altLang="en-US" sz="2000">
                <a:solidFill>
                  <a:srgbClr val="0070C0"/>
                </a:solidFill>
              </a:rPr>
              <a:t>的移动式订货会</a:t>
            </a:r>
            <a:endParaRPr lang="zh-CN" altLang="en-US" sz="2000">
              <a:solidFill>
                <a:srgbClr val="0070C0"/>
              </a:solidFill>
            </a:endParaRPr>
          </a:p>
          <a:p>
            <a:pPr>
              <a:lnSpc>
                <a:spcPct val="150000"/>
              </a:lnSpc>
            </a:pPr>
            <a:r>
              <a:rPr lang="zh-CN" altLang="en-US" sz="2000"/>
              <a:t>我们的订货会系统，暂不支持直接的移动式订货会，但是我们可以移动订货会的系统做借口，进行导入和</a:t>
            </a:r>
            <a:r>
              <a:rPr lang="zh-CN" altLang="en-US" sz="2000"/>
              <a:t>订单</a:t>
            </a:r>
            <a:r>
              <a:rPr lang="zh-CN" altLang="en-US" sz="2000" smtClean="0"/>
              <a:t>管理</a:t>
            </a:r>
            <a:endParaRPr lang="zh-CN" altLang="en-US"/>
          </a:p>
        </p:txBody>
      </p:sp>
    </p:spTree>
    <p:extLst>
      <p:ext uri="{BB962C8B-B14F-4D97-AF65-F5344CB8AC3E}">
        <p14:creationId xmlns:p14="http://schemas.microsoft.com/office/powerpoint/2010/main" val="4116711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纺织行业的特点</a:t>
            </a:r>
          </a:p>
        </p:txBody>
      </p:sp>
      <p:sp>
        <p:nvSpPr>
          <p:cNvPr id="3" name="矩形 2"/>
          <p:cNvSpPr/>
          <p:nvPr/>
        </p:nvSpPr>
        <p:spPr>
          <a:xfrm>
            <a:off x="381110" y="1028343"/>
            <a:ext cx="8000790" cy="5078313"/>
          </a:xfrm>
          <a:prstGeom prst="rect">
            <a:avLst/>
          </a:prstGeom>
        </p:spPr>
        <p:txBody>
          <a:bodyPr wrap="square">
            <a:spAutoFit/>
          </a:bodyPr>
          <a:lstStyle/>
          <a:p>
            <a:pPr>
              <a:lnSpc>
                <a:spcPct val="150000"/>
              </a:lnSpc>
            </a:pPr>
            <a:r>
              <a:rPr lang="zh-CN" altLang="en-US" smtClean="0">
                <a:solidFill>
                  <a:srgbClr val="0070C0"/>
                </a:solidFill>
              </a:rPr>
              <a:t>客户是纺织行业，他们的特点主要是什么？</a:t>
            </a:r>
            <a:endParaRPr lang="zh-CN" altLang="en-US">
              <a:solidFill>
                <a:srgbClr val="0070C0"/>
              </a:solidFill>
            </a:endParaRPr>
          </a:p>
          <a:p>
            <a:pPr>
              <a:lnSpc>
                <a:spcPct val="150000"/>
              </a:lnSpc>
            </a:pPr>
            <a:r>
              <a:rPr lang="zh-CN" altLang="en-US"/>
              <a:t>纺织行业将生产过程分为离散方式和连续方式两</a:t>
            </a:r>
            <a:r>
              <a:rPr lang="zh-CN" altLang="en-US"/>
              <a:t>大</a:t>
            </a:r>
            <a:r>
              <a:rPr lang="zh-CN" altLang="en-US" smtClean="0"/>
              <a:t>类：</a:t>
            </a:r>
            <a:endParaRPr lang="en-US" altLang="zh-CN" smtClean="0"/>
          </a:p>
          <a:p>
            <a:pPr>
              <a:lnSpc>
                <a:spcPct val="150000"/>
              </a:lnSpc>
            </a:pPr>
            <a:r>
              <a:rPr lang="en-US" altLang="zh-CN" smtClean="0"/>
              <a:t>1.</a:t>
            </a:r>
            <a:r>
              <a:rPr lang="zh-CN" altLang="en-US" smtClean="0"/>
              <a:t>纺织</a:t>
            </a:r>
            <a:r>
              <a:rPr lang="zh-CN" altLang="en-US"/>
              <a:t>制造归于连续方式。但这样分类过于简单，需要具体分析。化纤生产类似于化工，是典型的连续流程式，可以套用这一</a:t>
            </a:r>
            <a:r>
              <a:rPr lang="zh-CN" altLang="en-US"/>
              <a:t>模式</a:t>
            </a:r>
            <a:r>
              <a:rPr lang="zh-CN" altLang="en-US" smtClean="0"/>
              <a:t>；</a:t>
            </a:r>
            <a:endParaRPr lang="en-US" altLang="zh-CN" smtClean="0"/>
          </a:p>
          <a:p>
            <a:pPr>
              <a:lnSpc>
                <a:spcPct val="150000"/>
              </a:lnSpc>
            </a:pPr>
            <a:r>
              <a:rPr lang="en-US" altLang="zh-CN" smtClean="0"/>
              <a:t>2.</a:t>
            </a:r>
            <a:r>
              <a:rPr lang="zh-CN" altLang="en-US" smtClean="0"/>
              <a:t>棉纺织</a:t>
            </a:r>
            <a:r>
              <a:rPr lang="zh-CN" altLang="en-US"/>
              <a:t>（类似的有毛纺织、麻纺织）则有区别，生产工序从清花、梳棉、梳条到纺纱、织布各有其自身的生产规律，不仅表现为连续化，更有多机台、多手工操作的特点，对产品质量影响的因素</a:t>
            </a:r>
            <a:r>
              <a:rPr lang="zh-CN" altLang="en-US"/>
              <a:t>更多</a:t>
            </a:r>
            <a:r>
              <a:rPr lang="zh-CN" altLang="en-US" smtClean="0"/>
              <a:t>；</a:t>
            </a:r>
            <a:endParaRPr lang="en-US" altLang="zh-CN" smtClean="0"/>
          </a:p>
          <a:p>
            <a:pPr>
              <a:lnSpc>
                <a:spcPct val="150000"/>
              </a:lnSpc>
            </a:pPr>
            <a:r>
              <a:rPr lang="en-US" altLang="zh-CN" smtClean="0"/>
              <a:t>3.</a:t>
            </a:r>
            <a:r>
              <a:rPr lang="zh-CN" altLang="en-US" smtClean="0"/>
              <a:t>印染</a:t>
            </a:r>
            <a:r>
              <a:rPr lang="zh-CN" altLang="en-US"/>
              <a:t>工序有前处理、染色（或印花）、后整理、检验，其特点是原料、染化料品种繁多，产品定单</a:t>
            </a:r>
            <a:r>
              <a:rPr lang="zh-CN" altLang="en-US"/>
              <a:t>千差万别</a:t>
            </a:r>
            <a:r>
              <a:rPr lang="zh-CN" altLang="en-US" smtClean="0"/>
              <a:t>；</a:t>
            </a:r>
            <a:endParaRPr lang="en-US" altLang="zh-CN" smtClean="0"/>
          </a:p>
          <a:p>
            <a:pPr>
              <a:lnSpc>
                <a:spcPct val="150000"/>
              </a:lnSpc>
            </a:pPr>
            <a:r>
              <a:rPr lang="en-US" altLang="zh-CN" smtClean="0"/>
              <a:t>4.</a:t>
            </a:r>
            <a:r>
              <a:rPr lang="zh-CN" altLang="en-US" smtClean="0"/>
              <a:t>服装</a:t>
            </a:r>
            <a:r>
              <a:rPr lang="zh-CN" altLang="en-US"/>
              <a:t>制造不属于流程式生产，从裁剪、缝纫到烫洗整理，涉及面料、里料、辅料，成品有款式、颜色、尺码等众多属性，物料编码特殊；而针织则是染色、编织、缝制、整理，具有以上的多种特点。</a:t>
            </a:r>
          </a:p>
        </p:txBody>
      </p:sp>
    </p:spTree>
    <p:extLst>
      <p:ext uri="{BB962C8B-B14F-4D97-AF65-F5344CB8AC3E}">
        <p14:creationId xmlns:p14="http://schemas.microsoft.com/office/powerpoint/2010/main" val="23861818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服装行业的主要业务特点</a:t>
            </a:r>
            <a:endParaRPr lang="zh-CN" altLang="en-US"/>
          </a:p>
        </p:txBody>
      </p:sp>
      <p:sp>
        <p:nvSpPr>
          <p:cNvPr id="3" name="矩形 2"/>
          <p:cNvSpPr/>
          <p:nvPr/>
        </p:nvSpPr>
        <p:spPr>
          <a:xfrm>
            <a:off x="533506" y="762070"/>
            <a:ext cx="8000790" cy="6047809"/>
          </a:xfrm>
          <a:prstGeom prst="rect">
            <a:avLst/>
          </a:prstGeom>
        </p:spPr>
        <p:txBody>
          <a:bodyPr wrap="square">
            <a:spAutoFit/>
          </a:bodyPr>
          <a:lstStyle/>
          <a:p>
            <a:pPr>
              <a:lnSpc>
                <a:spcPct val="150000"/>
              </a:lnSpc>
            </a:pPr>
            <a:r>
              <a:rPr lang="zh-CN" altLang="en-US">
                <a:solidFill>
                  <a:srgbClr val="0070C0"/>
                </a:solidFill>
              </a:rPr>
              <a:t>服装行业的委</a:t>
            </a:r>
            <a:r>
              <a:rPr lang="zh-CN" altLang="en-US">
                <a:solidFill>
                  <a:srgbClr val="0070C0"/>
                </a:solidFill>
              </a:rPr>
              <a:t>外</a:t>
            </a:r>
            <a:r>
              <a:rPr lang="zh-CN" altLang="en-US" smtClean="0">
                <a:solidFill>
                  <a:srgbClr val="0070C0"/>
                </a:solidFill>
              </a:rPr>
              <a:t>管理，主要涉及哪些方面？</a:t>
            </a:r>
            <a:endParaRPr lang="zh-CN" altLang="en-US">
              <a:solidFill>
                <a:srgbClr val="0070C0"/>
              </a:solidFill>
            </a:endParaRPr>
          </a:p>
          <a:p>
            <a:pPr>
              <a:lnSpc>
                <a:spcPct val="150000"/>
              </a:lnSpc>
            </a:pPr>
            <a:r>
              <a:rPr lang="zh-CN" altLang="en-US"/>
              <a:t>答：服装行业的委外管理，要分清楚情况，一般企业包括主要是有工序委外，主要是绣花、印花或者车缝工序委外，还有是产品委外，工厂包工不包</a:t>
            </a:r>
            <a:r>
              <a:rPr lang="zh-CN" altLang="en-US"/>
              <a:t>料</a:t>
            </a:r>
            <a:r>
              <a:rPr lang="zh-CN" altLang="en-US" smtClean="0"/>
              <a:t>。</a:t>
            </a:r>
            <a:endParaRPr lang="en-US" altLang="zh-CN" smtClean="0"/>
          </a:p>
          <a:p>
            <a:pPr>
              <a:lnSpc>
                <a:spcPct val="150000"/>
              </a:lnSpc>
            </a:pPr>
            <a:r>
              <a:rPr lang="zh-CN" altLang="en-US" smtClean="0">
                <a:solidFill>
                  <a:srgbClr val="0070C0"/>
                </a:solidFill>
              </a:rPr>
              <a:t>服装</a:t>
            </a:r>
            <a:r>
              <a:rPr lang="zh-CN" altLang="en-US">
                <a:solidFill>
                  <a:srgbClr val="0070C0"/>
                </a:solidFill>
              </a:rPr>
              <a:t>行业</a:t>
            </a:r>
            <a:r>
              <a:rPr lang="zh-CN" altLang="en-US">
                <a:solidFill>
                  <a:srgbClr val="0070C0"/>
                </a:solidFill>
              </a:rPr>
              <a:t>的</a:t>
            </a:r>
            <a:r>
              <a:rPr lang="zh-CN" altLang="en-US" smtClean="0">
                <a:solidFill>
                  <a:srgbClr val="0070C0"/>
                </a:solidFill>
              </a:rPr>
              <a:t>成本核算是如何的？</a:t>
            </a:r>
            <a:endParaRPr lang="zh-CN" altLang="en-US">
              <a:solidFill>
                <a:srgbClr val="0070C0"/>
              </a:solidFill>
            </a:endParaRPr>
          </a:p>
          <a:p>
            <a:pPr>
              <a:lnSpc>
                <a:spcPct val="150000"/>
              </a:lnSpc>
            </a:pPr>
            <a:r>
              <a:rPr lang="zh-CN" altLang="en-US" smtClean="0"/>
              <a:t>答：服装</a:t>
            </a:r>
            <a:r>
              <a:rPr lang="zh-CN" altLang="en-US"/>
              <a:t>行业关注的是，订单成本和款式成本，外贸企业重点在订单成本，内销企业重点在款式成本，而且是没有颜色和尺码的综合成本。</a:t>
            </a:r>
          </a:p>
          <a:p>
            <a:pPr>
              <a:lnSpc>
                <a:spcPct val="150000"/>
              </a:lnSpc>
            </a:pPr>
            <a:r>
              <a:rPr lang="zh-CN" altLang="zh-CN" smtClean="0">
                <a:solidFill>
                  <a:srgbClr val="0070C0"/>
                </a:solidFill>
              </a:rPr>
              <a:t>服装</a:t>
            </a:r>
            <a:r>
              <a:rPr lang="zh-CN" altLang="zh-CN">
                <a:solidFill>
                  <a:srgbClr val="0070C0"/>
                </a:solidFill>
              </a:rPr>
              <a:t>行业电商的特点，你们是否有服装行业的电商平台，可以支持哪些平台？</a:t>
            </a:r>
          </a:p>
          <a:p>
            <a:pPr>
              <a:lnSpc>
                <a:spcPct val="150000"/>
              </a:lnSpc>
            </a:pPr>
            <a:r>
              <a:rPr lang="zh-CN" altLang="en-US" smtClean="0"/>
              <a:t>答：</a:t>
            </a:r>
            <a:r>
              <a:rPr lang="zh-CN" altLang="zh-CN" smtClean="0"/>
              <a:t>电</a:t>
            </a:r>
            <a:r>
              <a:rPr lang="zh-CN" altLang="zh-CN"/>
              <a:t>商的业务，是服装行业的重要业务，主要支持淘宝、天猫、京东、当当、</a:t>
            </a:r>
            <a:r>
              <a:rPr lang="en-US" altLang="zh-CN"/>
              <a:t>QQ</a:t>
            </a:r>
            <a:r>
              <a:rPr lang="zh-CN" altLang="zh-CN"/>
              <a:t>商城、拍拍、亚马逊、自建网站，暂不支持易</a:t>
            </a:r>
            <a:r>
              <a:rPr lang="zh-CN" altLang="zh-CN"/>
              <a:t>讯</a:t>
            </a:r>
            <a:r>
              <a:rPr lang="zh-CN" altLang="zh-CN" smtClean="0"/>
              <a:t>。</a:t>
            </a:r>
            <a:endParaRPr lang="en-US" altLang="zh-CN" smtClean="0"/>
          </a:p>
          <a:p>
            <a:pPr>
              <a:lnSpc>
                <a:spcPct val="150000"/>
              </a:lnSpc>
            </a:pPr>
            <a:r>
              <a:rPr lang="zh-CN" altLang="en-US" smtClean="0">
                <a:solidFill>
                  <a:srgbClr val="0070C0"/>
                </a:solidFill>
              </a:rPr>
              <a:t>我们是外贸企业，对于订单的全面跟踪比较重要，请问你们是如何做？</a:t>
            </a:r>
            <a:endParaRPr lang="en-US" altLang="zh-CN" smtClean="0">
              <a:solidFill>
                <a:srgbClr val="0070C0"/>
              </a:solidFill>
            </a:endParaRPr>
          </a:p>
          <a:p>
            <a:pPr>
              <a:lnSpc>
                <a:spcPct val="150000"/>
              </a:lnSpc>
            </a:pPr>
            <a:r>
              <a:rPr lang="zh-CN" altLang="en-US"/>
              <a:t>答：订单在各阶段的执行状况；订单在各个阶段的时间消耗情况；订单在各个阶段的数据信息。通过订单跟踪管理，可以进行材料、委外品的采购管理和跟踪，做好生产环节的监控。</a:t>
            </a:r>
            <a:endParaRPr lang="zh-CN" altLang="zh-CN"/>
          </a:p>
          <a:p>
            <a:endParaRPr lang="en-US" altLang="zh-CN" smtClean="0"/>
          </a:p>
          <a:p>
            <a:endParaRPr lang="zh-CN" altLang="en-US"/>
          </a:p>
        </p:txBody>
      </p:sp>
    </p:spTree>
    <p:extLst>
      <p:ext uri="{BB962C8B-B14F-4D97-AF65-F5344CB8AC3E}">
        <p14:creationId xmlns:p14="http://schemas.microsoft.com/office/powerpoint/2010/main" val="37629090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服装企业的组织架构</a:t>
            </a:r>
            <a:endParaRPr lang="zh-CN" altLang="en-US"/>
          </a:p>
        </p:txBody>
      </p:sp>
      <p:sp>
        <p:nvSpPr>
          <p:cNvPr id="3" name="矩形 2"/>
          <p:cNvSpPr/>
          <p:nvPr/>
        </p:nvSpPr>
        <p:spPr>
          <a:xfrm>
            <a:off x="76318" y="706203"/>
            <a:ext cx="8991484" cy="6075509"/>
          </a:xfrm>
          <a:prstGeom prst="rect">
            <a:avLst/>
          </a:prstGeom>
        </p:spPr>
        <p:txBody>
          <a:bodyPr wrap="square">
            <a:spAutoFit/>
          </a:bodyPr>
          <a:lstStyle/>
          <a:p>
            <a:pPr>
              <a:lnSpc>
                <a:spcPct val="120000"/>
              </a:lnSpc>
            </a:pPr>
            <a:r>
              <a:rPr lang="zh-CN" altLang="en-US" smtClean="0">
                <a:solidFill>
                  <a:srgbClr val="0070C0"/>
                </a:solidFill>
              </a:rPr>
              <a:t>我们在销售过程，需要对于服装企业的组织架构有一个清楚的了解，这也是与客户沟通的第一步。</a:t>
            </a:r>
            <a:endParaRPr lang="en-US" altLang="zh-CN" smtClean="0">
              <a:solidFill>
                <a:srgbClr val="0070C0"/>
              </a:solidFill>
            </a:endParaRPr>
          </a:p>
          <a:p>
            <a:pPr>
              <a:lnSpc>
                <a:spcPct val="120000"/>
              </a:lnSpc>
            </a:pPr>
            <a:r>
              <a:rPr lang="en-US" altLang="zh-CN" smtClean="0"/>
              <a:t>1.</a:t>
            </a:r>
            <a:r>
              <a:rPr lang="zh-CN" altLang="en-US" smtClean="0"/>
              <a:t>买</a:t>
            </a:r>
            <a:r>
              <a:rPr lang="zh-CN" altLang="en-US"/>
              <a:t>手模式的组织结构</a:t>
            </a:r>
          </a:p>
          <a:p>
            <a:pPr>
              <a:lnSpc>
                <a:spcPct val="120000"/>
              </a:lnSpc>
            </a:pPr>
            <a:r>
              <a:rPr lang="zh-CN" altLang="en-US"/>
              <a:t>买手模式是一种全新的服装品牌运营模式，它以“买手”作为产品开发的核心，其组织结构围绕买手工作的顺利开展而设置。</a:t>
            </a:r>
            <a:r>
              <a:rPr lang="en-US" altLang="zh-CN"/>
              <a:t>GAP</a:t>
            </a:r>
            <a:r>
              <a:rPr lang="zh-CN" altLang="en-US"/>
              <a:t>、</a:t>
            </a:r>
            <a:r>
              <a:rPr lang="en-US" altLang="zh-CN"/>
              <a:t>H&amp;M</a:t>
            </a:r>
            <a:r>
              <a:rPr lang="zh-CN" altLang="en-US"/>
              <a:t>、</a:t>
            </a:r>
            <a:r>
              <a:rPr lang="en-US" altLang="zh-CN"/>
              <a:t>ZARA</a:t>
            </a:r>
            <a:r>
              <a:rPr lang="zh-CN" altLang="en-US"/>
              <a:t>、</a:t>
            </a:r>
            <a:r>
              <a:rPr lang="en-US" altLang="zh-CN"/>
              <a:t>C&amp;A </a:t>
            </a:r>
            <a:r>
              <a:rPr lang="zh-CN" altLang="en-US"/>
              <a:t>等快速成长的品牌都采用了买手模式</a:t>
            </a:r>
            <a:r>
              <a:rPr lang="en-US" altLang="zh-CN"/>
              <a:t>——</a:t>
            </a:r>
            <a:r>
              <a:rPr lang="zh-CN" altLang="en-US"/>
              <a:t>最大化的收集市场信息，然后运用这些信息改制款式，以形成自己的产品风格。从而真正做到以目标市场、消费者为中心，精益敏捷地满足当季需求。</a:t>
            </a:r>
          </a:p>
          <a:p>
            <a:pPr>
              <a:lnSpc>
                <a:spcPct val="120000"/>
              </a:lnSpc>
            </a:pPr>
            <a:r>
              <a:rPr lang="en-US" altLang="zh-CN" smtClean="0"/>
              <a:t>2.</a:t>
            </a:r>
            <a:r>
              <a:rPr lang="zh-CN" altLang="en-US" smtClean="0"/>
              <a:t>产销</a:t>
            </a:r>
            <a:r>
              <a:rPr lang="zh-CN" altLang="en-US"/>
              <a:t>一体化的组织结构</a:t>
            </a:r>
          </a:p>
          <a:p>
            <a:pPr>
              <a:lnSpc>
                <a:spcPct val="120000"/>
              </a:lnSpc>
            </a:pPr>
            <a:r>
              <a:rPr lang="zh-CN" altLang="en-US"/>
              <a:t>在服装界，季节更迭和时尚潮流导致商品需求变化迅速，快速响应市场有助于企业抓住转瞬即逝的商机。服装企业将商品策划、生产制造与终端零售三个环节纳入运营体系，真正实现企业内部可控的产销一体化。从而压缩经营成本，提高产品的流转速度，有效地抓住市场与利润。</a:t>
            </a:r>
          </a:p>
          <a:p>
            <a:pPr>
              <a:lnSpc>
                <a:spcPct val="120000"/>
              </a:lnSpc>
            </a:pPr>
            <a:r>
              <a:rPr lang="en-US" altLang="zh-CN" smtClean="0"/>
              <a:t>3.</a:t>
            </a:r>
            <a:r>
              <a:rPr lang="zh-CN" altLang="en-US"/>
              <a:t>产销分离的组织架构</a:t>
            </a:r>
          </a:p>
          <a:p>
            <a:pPr>
              <a:lnSpc>
                <a:spcPct val="120000"/>
              </a:lnSpc>
            </a:pPr>
            <a:r>
              <a:rPr lang="zh-CN" altLang="en-US"/>
              <a:t>生产分离</a:t>
            </a:r>
            <a:r>
              <a:rPr lang="en-US" altLang="zh-CN"/>
              <a:t>—</a:t>
            </a:r>
            <a:r>
              <a:rPr lang="zh-CN" altLang="en-US"/>
              <a:t>生产企业与设计研发企业是合作关系，先订单后生产的合作方式使风险降低。另一方面，研发企业集中精力进行技术更新，生产企业通过参与加工，提高整个生产力水平。这种通过无形资产创造、转化的有形资产是源源不断、永不停歇的良性循环。</a:t>
            </a:r>
          </a:p>
          <a:p>
            <a:pPr>
              <a:lnSpc>
                <a:spcPct val="120000"/>
              </a:lnSpc>
            </a:pPr>
            <a:r>
              <a:rPr lang="zh-CN" altLang="en-US"/>
              <a:t>销售分离</a:t>
            </a:r>
            <a:r>
              <a:rPr lang="en-US" altLang="zh-CN"/>
              <a:t>—</a:t>
            </a:r>
            <a:r>
              <a:rPr lang="zh-CN" altLang="en-US"/>
              <a:t>一个强势销售型公司有没有具备专业能力的标志就是能否建造强大的销售通路，这也成为品牌企业的选择。</a:t>
            </a:r>
          </a:p>
        </p:txBody>
      </p:sp>
    </p:spTree>
    <p:extLst>
      <p:ext uri="{BB962C8B-B14F-4D97-AF65-F5344CB8AC3E}">
        <p14:creationId xmlns:p14="http://schemas.microsoft.com/office/powerpoint/2010/main" val="2930314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服装行业渠道销售模式</a:t>
            </a:r>
            <a:endParaRPr lang="zh-CN" altLang="en-US"/>
          </a:p>
        </p:txBody>
      </p:sp>
      <p:sp>
        <p:nvSpPr>
          <p:cNvPr id="3" name="矩形 2"/>
          <p:cNvSpPr/>
          <p:nvPr/>
        </p:nvSpPr>
        <p:spPr>
          <a:xfrm>
            <a:off x="304912" y="914466"/>
            <a:ext cx="8153186" cy="5493812"/>
          </a:xfrm>
          <a:prstGeom prst="rect">
            <a:avLst/>
          </a:prstGeom>
        </p:spPr>
        <p:txBody>
          <a:bodyPr wrap="square">
            <a:spAutoFit/>
          </a:bodyPr>
          <a:lstStyle/>
          <a:p>
            <a:pPr>
              <a:lnSpc>
                <a:spcPct val="150000"/>
              </a:lnSpc>
            </a:pPr>
            <a:r>
              <a:rPr lang="zh-CN" altLang="en-US" smtClean="0"/>
              <a:t>服装营销型企业，一般关注营销模式</a:t>
            </a:r>
            <a:r>
              <a:rPr lang="zh-CN" altLang="en-US"/>
              <a:t>，</a:t>
            </a:r>
            <a:r>
              <a:rPr lang="zh-CN" altLang="zh-CN" smtClean="0"/>
              <a:t>在</a:t>
            </a:r>
            <a:r>
              <a:rPr lang="zh-CN" altLang="zh-CN"/>
              <a:t>服装</a:t>
            </a:r>
            <a:r>
              <a:rPr lang="zh-CN" altLang="zh-CN"/>
              <a:t>行业</a:t>
            </a:r>
            <a:r>
              <a:rPr lang="zh-CN" altLang="zh-CN" smtClean="0"/>
              <a:t>的</a:t>
            </a:r>
            <a:r>
              <a:rPr lang="zh-CN" altLang="en-US"/>
              <a:t>渠道</a:t>
            </a:r>
            <a:r>
              <a:rPr lang="zh-CN" altLang="en-US" smtClean="0"/>
              <a:t>销售</a:t>
            </a:r>
            <a:r>
              <a:rPr lang="zh-CN" altLang="zh-CN" smtClean="0"/>
              <a:t>，</a:t>
            </a:r>
            <a:r>
              <a:rPr lang="zh-CN" altLang="zh-CN"/>
              <a:t>包括多种模式：</a:t>
            </a:r>
          </a:p>
          <a:p>
            <a:pPr>
              <a:lnSpc>
                <a:spcPct val="150000"/>
              </a:lnSpc>
            </a:pPr>
            <a:r>
              <a:rPr lang="zh-CN" altLang="zh-CN"/>
              <a:t>批发模式：</a:t>
            </a:r>
            <a:r>
              <a:rPr lang="en-US" altLang="zh-CN"/>
              <a:t> </a:t>
            </a:r>
            <a:r>
              <a:rPr lang="zh-CN" altLang="zh-CN"/>
              <a:t>货品主要通过一些大的批发市场的批发商来销售，因为批发市场辐射面广，而很多大的批发商拥有覆盖全国的销售网点，利用他们的网络能很快将产品在市场上铺开，迅速实现资金的回笼。这是国内一些中低档产品常用的销售模式。</a:t>
            </a:r>
            <a:r>
              <a:rPr lang="en-US" altLang="zh-CN"/>
              <a:t> </a:t>
            </a:r>
            <a:endParaRPr lang="zh-CN" altLang="zh-CN"/>
          </a:p>
          <a:p>
            <a:pPr>
              <a:lnSpc>
                <a:spcPct val="150000"/>
              </a:lnSpc>
            </a:pPr>
            <a:r>
              <a:rPr lang="zh-CN" altLang="zh-CN"/>
              <a:t>特许加盟方式：采用连锁特许的方式，由公司特许总部直接发展终端加盟商，或由特许中间商发展终端加盟商。终端按统一的品牌风格进行经营。现在休闲服品牌多用特许加盟的方式运作。</a:t>
            </a:r>
            <a:r>
              <a:rPr lang="en-US" altLang="zh-CN"/>
              <a:t> </a:t>
            </a:r>
            <a:endParaRPr lang="zh-CN" altLang="zh-CN"/>
          </a:p>
          <a:p>
            <a:pPr>
              <a:lnSpc>
                <a:spcPct val="150000"/>
              </a:lnSpc>
            </a:pPr>
            <a:r>
              <a:rPr lang="zh-CN" altLang="zh-CN"/>
              <a:t>代理商模式</a:t>
            </a:r>
            <a:r>
              <a:rPr lang="en-US" altLang="zh-CN"/>
              <a:t> </a:t>
            </a:r>
            <a:r>
              <a:rPr lang="zh-CN" altLang="zh-CN"/>
              <a:t>这种模式一般是把全国市场根据地域特点划分为若干市场区域，在每区域设立代理商，企业授权代理商全权负责该区域内的产品销售工作，由代理商发展和管理下属终端商。</a:t>
            </a:r>
            <a:r>
              <a:rPr lang="en-US" altLang="zh-CN"/>
              <a:t> </a:t>
            </a:r>
            <a:endParaRPr lang="zh-CN" altLang="zh-CN"/>
          </a:p>
          <a:p>
            <a:pPr>
              <a:lnSpc>
                <a:spcPct val="150000"/>
              </a:lnSpc>
            </a:pPr>
            <a:r>
              <a:rPr lang="zh-CN" altLang="zh-CN"/>
              <a:t>分公司模式</a:t>
            </a:r>
            <a:r>
              <a:rPr lang="en-US" altLang="zh-CN"/>
              <a:t> </a:t>
            </a:r>
            <a:r>
              <a:rPr lang="zh-CN" altLang="zh-CN"/>
              <a:t>厂家直接在各区域设立分公司，由分公司直接发展和管理终端商，或者开设自营店和进驻商场专柜、超市等。</a:t>
            </a:r>
          </a:p>
        </p:txBody>
      </p:sp>
    </p:spTree>
    <p:extLst>
      <p:ext uri="{BB962C8B-B14F-4D97-AF65-F5344CB8AC3E}">
        <p14:creationId xmlns:p14="http://schemas.microsoft.com/office/powerpoint/2010/main" val="21862187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服装零售模式</a:t>
            </a:r>
            <a:endParaRPr lang="zh-CN" altLang="en-US"/>
          </a:p>
        </p:txBody>
      </p:sp>
      <p:sp>
        <p:nvSpPr>
          <p:cNvPr id="3" name="矩形 2"/>
          <p:cNvSpPr/>
          <p:nvPr/>
        </p:nvSpPr>
        <p:spPr>
          <a:xfrm>
            <a:off x="228714" y="762070"/>
            <a:ext cx="8686572" cy="5853910"/>
          </a:xfrm>
          <a:prstGeom prst="rect">
            <a:avLst/>
          </a:prstGeom>
        </p:spPr>
        <p:txBody>
          <a:bodyPr wrap="square">
            <a:spAutoFit/>
          </a:bodyPr>
          <a:lstStyle/>
          <a:p>
            <a:pPr>
              <a:lnSpc>
                <a:spcPct val="130000"/>
              </a:lnSpc>
            </a:pPr>
            <a:r>
              <a:rPr lang="zh-CN" altLang="zh-CN"/>
              <a:t>一）服装批发市场</a:t>
            </a:r>
            <a:r>
              <a:rPr lang="en-US" altLang="zh-CN"/>
              <a:t> </a:t>
            </a:r>
            <a:endParaRPr lang="zh-CN" altLang="zh-CN"/>
          </a:p>
          <a:p>
            <a:pPr>
              <a:lnSpc>
                <a:spcPct val="130000"/>
              </a:lnSpc>
            </a:pPr>
            <a:r>
              <a:rPr lang="en-US" altLang="zh-CN"/>
              <a:t>     </a:t>
            </a:r>
            <a:r>
              <a:rPr lang="en-US" altLang="zh-CN"/>
              <a:t> </a:t>
            </a:r>
            <a:r>
              <a:rPr lang="zh-CN" altLang="zh-CN" smtClean="0"/>
              <a:t>服装</a:t>
            </a:r>
            <a:r>
              <a:rPr lang="zh-CN" altLang="zh-CN"/>
              <a:t>批发市场，吸引了越来越多的直接消费者</a:t>
            </a:r>
          </a:p>
          <a:p>
            <a:pPr>
              <a:lnSpc>
                <a:spcPct val="130000"/>
              </a:lnSpc>
            </a:pPr>
            <a:r>
              <a:rPr lang="zh-CN" altLang="zh-CN"/>
              <a:t>二）大型百货商场</a:t>
            </a:r>
            <a:r>
              <a:rPr lang="en-US" altLang="zh-CN"/>
              <a:t> </a:t>
            </a:r>
            <a:endParaRPr lang="zh-CN" altLang="zh-CN"/>
          </a:p>
          <a:p>
            <a:pPr>
              <a:lnSpc>
                <a:spcPct val="130000"/>
              </a:lnSpc>
            </a:pPr>
            <a:r>
              <a:rPr lang="en-US" altLang="zh-CN"/>
              <a:t>    </a:t>
            </a:r>
            <a:r>
              <a:rPr lang="en-US" altLang="zh-CN"/>
              <a:t> </a:t>
            </a:r>
            <a:r>
              <a:rPr lang="zh-CN" altLang="zh-CN" smtClean="0"/>
              <a:t>尽管</a:t>
            </a:r>
            <a:r>
              <a:rPr lang="zh-CN" altLang="zh-CN"/>
              <a:t>各地服装批发市场发展速度很快，但大型百货商店仍是服装服饰类商品销售的主要渠道，特别是中高档服装和品牌服装的销售，仍然以百货业态为主要渠道。</a:t>
            </a:r>
            <a:r>
              <a:rPr lang="en-US" altLang="zh-CN"/>
              <a:t> </a:t>
            </a:r>
            <a:endParaRPr lang="zh-CN" altLang="zh-CN"/>
          </a:p>
          <a:p>
            <a:pPr>
              <a:lnSpc>
                <a:spcPct val="130000"/>
              </a:lnSpc>
            </a:pPr>
            <a:r>
              <a:rPr lang="zh-CN" altLang="zh-CN"/>
              <a:t>三）连锁专卖的品牌经营店</a:t>
            </a:r>
            <a:r>
              <a:rPr lang="en-US" altLang="zh-CN"/>
              <a:t> </a:t>
            </a:r>
            <a:endParaRPr lang="zh-CN" altLang="zh-CN"/>
          </a:p>
          <a:p>
            <a:pPr>
              <a:lnSpc>
                <a:spcPct val="130000"/>
              </a:lnSpc>
            </a:pPr>
            <a:r>
              <a:rPr lang="en-US" altLang="zh-CN"/>
              <a:t>      </a:t>
            </a:r>
            <a:r>
              <a:rPr lang="zh-CN" altLang="zh-CN"/>
              <a:t>以其新颖的款式、统一的门户设计、赏心悦目的购物环境赢得了现代人的认可。通过这种模式的经营，专卖的品牌经营店在众多的服装品牌销售中最具亲和力。既扩大了品牌的影响力又提高了销售额。</a:t>
            </a:r>
          </a:p>
          <a:p>
            <a:pPr>
              <a:lnSpc>
                <a:spcPct val="130000"/>
              </a:lnSpc>
            </a:pPr>
            <a:r>
              <a:rPr lang="en-US" altLang="zh-CN"/>
              <a:t> </a:t>
            </a:r>
            <a:r>
              <a:rPr lang="zh-CN" altLang="zh-CN"/>
              <a:t>四）服装超市与折扣店</a:t>
            </a:r>
            <a:r>
              <a:rPr lang="en-US" altLang="zh-CN"/>
              <a:t> </a:t>
            </a:r>
            <a:endParaRPr lang="en-US" altLang="zh-CN" smtClean="0"/>
          </a:p>
          <a:p>
            <a:pPr>
              <a:lnSpc>
                <a:spcPct val="130000"/>
              </a:lnSpc>
            </a:pPr>
            <a:r>
              <a:rPr lang="zh-CN" altLang="en-US" smtClean="0"/>
              <a:t>现在很多企业对于相关的产品处理，采取这种模式</a:t>
            </a:r>
            <a:endParaRPr lang="zh-CN" altLang="zh-CN"/>
          </a:p>
          <a:p>
            <a:pPr>
              <a:lnSpc>
                <a:spcPct val="130000"/>
              </a:lnSpc>
            </a:pPr>
            <a:r>
              <a:rPr lang="zh-CN" altLang="zh-CN"/>
              <a:t>五</a:t>
            </a:r>
            <a:r>
              <a:rPr lang="zh-CN" altLang="zh-CN" smtClean="0"/>
              <a:t>）</a:t>
            </a:r>
            <a:r>
              <a:rPr lang="zh-CN" altLang="en-US" smtClean="0"/>
              <a:t>服装超市</a:t>
            </a:r>
            <a:r>
              <a:rPr lang="en-US" altLang="zh-CN" smtClean="0"/>
              <a:t>/</a:t>
            </a:r>
            <a:r>
              <a:rPr lang="zh-CN" altLang="en-US" smtClean="0"/>
              <a:t>服装大卖场</a:t>
            </a:r>
            <a:endParaRPr lang="en-US" altLang="zh-CN" smtClean="0"/>
          </a:p>
          <a:p>
            <a:pPr>
              <a:lnSpc>
                <a:spcPct val="130000"/>
              </a:lnSpc>
            </a:pPr>
            <a:r>
              <a:rPr lang="zh-CN" altLang="en-US" smtClean="0"/>
              <a:t>现在，很多企业建立这种营销模式，是未来的营销模式之一。</a:t>
            </a:r>
            <a:endParaRPr lang="zh-CN" altLang="zh-CN"/>
          </a:p>
          <a:p>
            <a:pPr>
              <a:lnSpc>
                <a:spcPct val="130000"/>
              </a:lnSpc>
            </a:pPr>
            <a:r>
              <a:rPr lang="zh-CN" altLang="zh-CN"/>
              <a:t>六）网上购物</a:t>
            </a:r>
            <a:r>
              <a:rPr lang="en-US" altLang="zh-CN"/>
              <a:t> / </a:t>
            </a:r>
            <a:r>
              <a:rPr lang="zh-CN" altLang="zh-CN"/>
              <a:t>电视购物</a:t>
            </a:r>
            <a:r>
              <a:rPr lang="en-US" altLang="zh-CN"/>
              <a:t> </a:t>
            </a:r>
            <a:endParaRPr lang="zh-CN" altLang="zh-CN"/>
          </a:p>
          <a:p>
            <a:pPr>
              <a:lnSpc>
                <a:spcPct val="130000"/>
              </a:lnSpc>
            </a:pPr>
            <a:r>
              <a:rPr lang="zh-CN" altLang="zh-CN"/>
              <a:t>七）店</a:t>
            </a:r>
            <a:r>
              <a:rPr lang="zh-CN" altLang="zh-CN"/>
              <a:t>中</a:t>
            </a:r>
            <a:r>
              <a:rPr lang="zh-CN" altLang="zh-CN" smtClean="0"/>
              <a:t>店</a:t>
            </a:r>
            <a:endParaRPr lang="en-US" altLang="zh-CN" smtClean="0"/>
          </a:p>
          <a:p>
            <a:pPr>
              <a:lnSpc>
                <a:spcPct val="130000"/>
              </a:lnSpc>
            </a:pPr>
            <a:r>
              <a:rPr lang="zh-CN" altLang="en-US" smtClean="0"/>
              <a:t>在很多的三四级城市，出现这种店，他们以品牌混合型经营为主。</a:t>
            </a:r>
            <a:endParaRPr lang="zh-CN" altLang="zh-CN"/>
          </a:p>
        </p:txBody>
      </p:sp>
    </p:spTree>
    <p:extLst>
      <p:ext uri="{BB962C8B-B14F-4D97-AF65-F5344CB8AC3E}">
        <p14:creationId xmlns:p14="http://schemas.microsoft.com/office/powerpoint/2010/main" val="820825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服装行业的客户情况</a:t>
            </a:r>
            <a:endParaRPr lang="zh-CN" altLang="en-US"/>
          </a:p>
        </p:txBody>
      </p:sp>
      <p:sp>
        <p:nvSpPr>
          <p:cNvPr id="3" name="矩形 2"/>
          <p:cNvSpPr/>
          <p:nvPr/>
        </p:nvSpPr>
        <p:spPr>
          <a:xfrm>
            <a:off x="228714" y="762070"/>
            <a:ext cx="8686572" cy="5493812"/>
          </a:xfrm>
          <a:prstGeom prst="rect">
            <a:avLst/>
          </a:prstGeom>
        </p:spPr>
        <p:txBody>
          <a:bodyPr wrap="square">
            <a:spAutoFit/>
          </a:bodyPr>
          <a:lstStyle/>
          <a:p>
            <a:pPr>
              <a:lnSpc>
                <a:spcPct val="150000"/>
              </a:lnSpc>
            </a:pPr>
            <a:r>
              <a:rPr lang="zh-CN" altLang="en-US">
                <a:solidFill>
                  <a:srgbClr val="0070C0"/>
                </a:solidFill>
              </a:rPr>
              <a:t>服装鞋帽行业的客户在</a:t>
            </a:r>
            <a:r>
              <a:rPr lang="zh-CN" altLang="en-US">
                <a:solidFill>
                  <a:srgbClr val="0070C0"/>
                </a:solidFill>
              </a:rPr>
              <a:t>哪里</a:t>
            </a:r>
            <a:r>
              <a:rPr lang="zh-CN" altLang="en-US" smtClean="0">
                <a:solidFill>
                  <a:srgbClr val="0070C0"/>
                </a:solidFill>
              </a:rPr>
              <a:t>？销售经常讲，他们</a:t>
            </a:r>
            <a:r>
              <a:rPr lang="zh-CN" altLang="en-US">
                <a:solidFill>
                  <a:srgbClr val="0070C0"/>
                </a:solidFill>
              </a:rPr>
              <a:t>都</a:t>
            </a:r>
            <a:r>
              <a:rPr lang="zh-CN" altLang="en-US">
                <a:solidFill>
                  <a:srgbClr val="0070C0"/>
                </a:solidFill>
              </a:rPr>
              <a:t>比较</a:t>
            </a:r>
            <a:r>
              <a:rPr lang="zh-CN" altLang="en-US" smtClean="0">
                <a:solidFill>
                  <a:srgbClr val="0070C0"/>
                </a:solidFill>
              </a:rPr>
              <a:t>穷。</a:t>
            </a:r>
            <a:endParaRPr lang="zh-CN" altLang="en-US">
              <a:solidFill>
                <a:srgbClr val="0070C0"/>
              </a:solidFill>
            </a:endParaRPr>
          </a:p>
          <a:p>
            <a:pPr>
              <a:lnSpc>
                <a:spcPct val="150000"/>
              </a:lnSpc>
            </a:pPr>
            <a:r>
              <a:rPr lang="zh-CN" altLang="en-US" smtClean="0"/>
              <a:t>   服装行业的客户遍布全国，他们的</a:t>
            </a:r>
            <a:r>
              <a:rPr lang="zh-CN" altLang="en-US"/>
              <a:t>需求</a:t>
            </a:r>
            <a:r>
              <a:rPr lang="zh-CN" altLang="en-US" smtClean="0"/>
              <a:t>是不同的，很多销售都认为客户没有钱，所以经常接触一次，认为没有机会。</a:t>
            </a:r>
            <a:endParaRPr lang="en-US" altLang="zh-CN" smtClean="0"/>
          </a:p>
          <a:p>
            <a:pPr>
              <a:lnSpc>
                <a:spcPct val="150000"/>
              </a:lnSpc>
            </a:pPr>
            <a:r>
              <a:rPr lang="zh-CN" altLang="en-US" smtClean="0"/>
              <a:t>我们来看一些简单的数据：</a:t>
            </a:r>
            <a:endParaRPr lang="en-US" altLang="zh-CN" smtClean="0"/>
          </a:p>
          <a:p>
            <a:pPr>
              <a:lnSpc>
                <a:spcPct val="150000"/>
              </a:lnSpc>
            </a:pPr>
            <a:r>
              <a:rPr lang="zh-CN" altLang="en-US"/>
              <a:t>    中国纺织工业联合会</a:t>
            </a:r>
            <a:r>
              <a:rPr lang="zh-CN" altLang="en-US"/>
              <a:t>预计</a:t>
            </a:r>
            <a:r>
              <a:rPr lang="zh-CN" altLang="en-US" smtClean="0"/>
              <a:t>，</a:t>
            </a:r>
            <a:r>
              <a:rPr lang="en-US" altLang="zh-CN" smtClean="0"/>
              <a:t>2011</a:t>
            </a:r>
            <a:r>
              <a:rPr lang="zh-CN" altLang="en-US" smtClean="0"/>
              <a:t>－</a:t>
            </a:r>
            <a:r>
              <a:rPr lang="en-US" altLang="zh-CN" smtClean="0"/>
              <a:t>2020</a:t>
            </a:r>
            <a:r>
              <a:rPr lang="zh-CN" altLang="en-US" smtClean="0"/>
              <a:t>年</a:t>
            </a:r>
            <a:r>
              <a:rPr lang="zh-CN" altLang="en-US"/>
              <a:t>，中国城镇居民人均衣着支出</a:t>
            </a:r>
            <a:r>
              <a:rPr lang="zh-CN" altLang="en-US"/>
              <a:t>平均</a:t>
            </a:r>
            <a:r>
              <a:rPr lang="zh-CN" altLang="en-US" smtClean="0"/>
              <a:t>增长率为</a:t>
            </a:r>
            <a:r>
              <a:rPr lang="en-US" altLang="zh-CN" smtClean="0"/>
              <a:t>12.5</a:t>
            </a:r>
            <a:r>
              <a:rPr lang="zh-CN" altLang="en-US" smtClean="0"/>
              <a:t>％</a:t>
            </a:r>
            <a:r>
              <a:rPr lang="zh-CN" altLang="en-US"/>
              <a:t>左右，农村居民人均衣着支出</a:t>
            </a:r>
            <a:r>
              <a:rPr lang="zh-CN" altLang="en-US"/>
              <a:t>增长率</a:t>
            </a:r>
            <a:r>
              <a:rPr lang="zh-CN" altLang="en-US" smtClean="0"/>
              <a:t>为</a:t>
            </a:r>
            <a:r>
              <a:rPr lang="en-US" altLang="zh-CN" smtClean="0"/>
              <a:t>15</a:t>
            </a:r>
            <a:r>
              <a:rPr lang="zh-CN" altLang="en-US" smtClean="0"/>
              <a:t>％</a:t>
            </a:r>
            <a:r>
              <a:rPr lang="zh-CN" altLang="en-US"/>
              <a:t>左右</a:t>
            </a:r>
            <a:r>
              <a:rPr lang="zh-CN" altLang="en-US" smtClean="0"/>
              <a:t>。</a:t>
            </a:r>
            <a:endParaRPr lang="en-US" altLang="zh-CN" smtClean="0"/>
          </a:p>
          <a:p>
            <a:pPr>
              <a:lnSpc>
                <a:spcPct val="150000"/>
              </a:lnSpc>
            </a:pPr>
            <a:r>
              <a:rPr lang="zh-CN" altLang="en-US" smtClean="0"/>
              <a:t>    据</a:t>
            </a:r>
            <a:r>
              <a:rPr lang="zh-CN" altLang="en-US"/>
              <a:t>中国海关统计，中国纺织服装贸易</a:t>
            </a:r>
            <a:r>
              <a:rPr lang="en-US" altLang="zh-CN"/>
              <a:t>2013</a:t>
            </a:r>
            <a:r>
              <a:rPr lang="zh-CN" altLang="en-US"/>
              <a:t>年出口额为</a:t>
            </a:r>
            <a:r>
              <a:rPr lang="en-US" altLang="zh-CN"/>
              <a:t>2840.7</a:t>
            </a:r>
            <a:r>
              <a:rPr lang="zh-CN" altLang="en-US"/>
              <a:t>亿美元，占全国货物贸易比重</a:t>
            </a:r>
            <a:r>
              <a:rPr lang="en-US" altLang="zh-CN"/>
              <a:t>12.9%</a:t>
            </a:r>
            <a:r>
              <a:rPr lang="zh-CN" altLang="en-US"/>
              <a:t>，位居机电和轻工产品之后，为第三大出口行业。自</a:t>
            </a:r>
            <a:r>
              <a:rPr lang="en-US" altLang="zh-CN"/>
              <a:t>1994</a:t>
            </a:r>
            <a:r>
              <a:rPr lang="zh-CN" altLang="en-US"/>
              <a:t>年以来，中国已经连续</a:t>
            </a:r>
            <a:r>
              <a:rPr lang="en-US" altLang="zh-CN"/>
              <a:t>18</a:t>
            </a:r>
            <a:r>
              <a:rPr lang="zh-CN" altLang="en-US"/>
              <a:t>年保持全球纺织服装出口第一，所占份额从</a:t>
            </a:r>
            <a:r>
              <a:rPr lang="en-US" altLang="zh-CN"/>
              <a:t>12.5%</a:t>
            </a:r>
            <a:r>
              <a:rPr lang="zh-CN" altLang="en-US"/>
              <a:t>上升至</a:t>
            </a:r>
            <a:r>
              <a:rPr lang="en-US" altLang="zh-CN"/>
              <a:t>2012</a:t>
            </a:r>
            <a:r>
              <a:rPr lang="zh-CN" altLang="en-US"/>
              <a:t>年的</a:t>
            </a:r>
            <a:r>
              <a:rPr lang="en-US" altLang="zh-CN"/>
              <a:t>36</a:t>
            </a:r>
            <a:r>
              <a:rPr lang="en-US" altLang="zh-CN"/>
              <a:t>%</a:t>
            </a:r>
            <a:r>
              <a:rPr lang="zh-CN" altLang="en-US" smtClean="0"/>
              <a:t>。</a:t>
            </a:r>
            <a:endParaRPr lang="en-US" altLang="zh-CN" smtClean="0"/>
          </a:p>
          <a:p>
            <a:pPr>
              <a:lnSpc>
                <a:spcPct val="150000"/>
              </a:lnSpc>
            </a:pPr>
            <a:r>
              <a:rPr lang="zh-CN" altLang="en-US" smtClean="0">
                <a:solidFill>
                  <a:srgbClr val="0070C0"/>
                </a:solidFill>
              </a:rPr>
              <a:t>用友服装</a:t>
            </a:r>
            <a:r>
              <a:rPr lang="zh-CN" altLang="en-US">
                <a:solidFill>
                  <a:srgbClr val="0070C0"/>
                </a:solidFill>
              </a:rPr>
              <a:t>行业</a:t>
            </a:r>
            <a:r>
              <a:rPr lang="zh-CN" altLang="en-US" smtClean="0">
                <a:solidFill>
                  <a:srgbClr val="0070C0"/>
                </a:solidFill>
              </a:rPr>
              <a:t>是否做过相类似</a:t>
            </a:r>
            <a:r>
              <a:rPr lang="zh-CN" altLang="en-US">
                <a:solidFill>
                  <a:srgbClr val="0070C0"/>
                </a:solidFill>
              </a:rPr>
              <a:t>的</a:t>
            </a:r>
            <a:r>
              <a:rPr lang="zh-CN" altLang="en-US" smtClean="0">
                <a:solidFill>
                  <a:srgbClr val="0070C0"/>
                </a:solidFill>
              </a:rPr>
              <a:t>企业？</a:t>
            </a:r>
            <a:endParaRPr lang="zh-CN" altLang="en-US">
              <a:solidFill>
                <a:srgbClr val="0070C0"/>
              </a:solidFill>
            </a:endParaRPr>
          </a:p>
          <a:p>
            <a:pPr>
              <a:lnSpc>
                <a:spcPct val="150000"/>
              </a:lnSpc>
            </a:pPr>
            <a:r>
              <a:rPr lang="zh-CN" altLang="en-US" smtClean="0"/>
              <a:t>     服装</a:t>
            </a:r>
            <a:r>
              <a:rPr lang="zh-CN" altLang="en-US"/>
              <a:t>行业有很多的细分行业，包括西服、衬衫、时装、便服、休闲装、童装、牛仔服装、睡衣套、针织服装、羽绒服装等，我们一共拥有几百家的纺织服装企业客户，覆盖了各种</a:t>
            </a:r>
            <a:r>
              <a:rPr lang="zh-CN" altLang="en-US"/>
              <a:t>细分</a:t>
            </a:r>
            <a:r>
              <a:rPr lang="zh-CN" altLang="en-US" smtClean="0"/>
              <a:t>行业。</a:t>
            </a:r>
            <a:endParaRPr lang="zh-CN" altLang="en-US"/>
          </a:p>
        </p:txBody>
      </p:sp>
      <p:sp>
        <p:nvSpPr>
          <p:cNvPr id="4" name="矩形 3"/>
          <p:cNvSpPr/>
          <p:nvPr/>
        </p:nvSpPr>
        <p:spPr>
          <a:xfrm>
            <a:off x="457308" y="4648168"/>
            <a:ext cx="6324434" cy="646331"/>
          </a:xfrm>
          <a:prstGeom prst="rect">
            <a:avLst/>
          </a:prstGeom>
        </p:spPr>
        <p:txBody>
          <a:bodyPr wrap="square">
            <a:spAutoFit/>
          </a:bodyPr>
          <a:lstStyle/>
          <a:p>
            <a:endParaRPr lang="zh-CN" altLang="en-US"/>
          </a:p>
          <a:p>
            <a:endParaRPr lang="zh-CN" altLang="en-US"/>
          </a:p>
        </p:txBody>
      </p:sp>
    </p:spTree>
    <p:extLst>
      <p:ext uri="{BB962C8B-B14F-4D97-AF65-F5344CB8AC3E}">
        <p14:creationId xmlns:p14="http://schemas.microsoft.com/office/powerpoint/2010/main" val="14887317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prstGeom prst="rect">
            <a:avLst/>
          </a:prstGeom>
        </p:spPr>
        <p:txBody>
          <a:bodyPr/>
          <a:lstStyle/>
          <a:p>
            <a:r>
              <a:rPr lang="zh-CN" smtClean="0"/>
              <a:t>服装</a:t>
            </a:r>
            <a:r>
              <a:rPr lang="zh-CN" altLang="zh-CN" smtClean="0"/>
              <a:t>JIT</a:t>
            </a:r>
            <a:r>
              <a:rPr lang="zh-CN" smtClean="0"/>
              <a:t>单件</a:t>
            </a:r>
            <a:r>
              <a:rPr lang="zh-CN" smtClean="0"/>
              <a:t>流</a:t>
            </a:r>
            <a:r>
              <a:rPr lang="zh-CN" altLang="en-US" smtClean="0"/>
              <a:t>与扎流之间的对比</a:t>
            </a:r>
            <a:endParaRPr lang="zh-CN" smtClean="0"/>
          </a:p>
        </p:txBody>
      </p:sp>
      <p:graphicFrame>
        <p:nvGraphicFramePr>
          <p:cNvPr id="6" name="表格 5"/>
          <p:cNvGraphicFramePr>
            <a:graphicFrameLocks noGrp="1"/>
          </p:cNvGraphicFramePr>
          <p:nvPr>
            <p:extLst>
              <p:ext uri="{D42A27DB-BD31-4B8C-83A1-F6EECF244321}">
                <p14:modId xmlns:p14="http://schemas.microsoft.com/office/powerpoint/2010/main" val="1077513102"/>
              </p:ext>
            </p:extLst>
          </p:nvPr>
        </p:nvGraphicFramePr>
        <p:xfrm>
          <a:off x="152516" y="1405274"/>
          <a:ext cx="8838968" cy="5224042"/>
        </p:xfrm>
        <a:graphic>
          <a:graphicData uri="http://schemas.openxmlformats.org/drawingml/2006/table">
            <a:tbl>
              <a:tblPr>
                <a:tableStyleId>{5C22544A-7EE6-4342-B048-85BDC9FD1C3A}</a:tableStyleId>
              </a:tblPr>
              <a:tblGrid>
                <a:gridCol w="4564805"/>
                <a:gridCol w="4274163"/>
              </a:tblGrid>
              <a:tr h="371916">
                <a:tc>
                  <a:txBody>
                    <a:bodyPr/>
                    <a:lstStyle/>
                    <a:p>
                      <a:pPr algn="l" fontAlgn="ctr"/>
                      <a:r>
                        <a:rPr lang="zh-CN" sz="1400" u="none" strike="noStrike">
                          <a:effectLst/>
                        </a:rPr>
                        <a:t>传统生产方式：</a:t>
                      </a:r>
                      <a:endParaRPr lang="zh-CN" sz="1400" b="1" i="0" u="none" strike="noStrike">
                        <a:solidFill>
                          <a:srgbClr val="000000"/>
                        </a:solidFill>
                        <a:effectLst/>
                        <a:latin typeface="宋体"/>
                      </a:endParaRPr>
                    </a:p>
                  </a:txBody>
                  <a:tcPr marL="8523" marR="8523" marT="8523" marB="0" anchor="ctr"/>
                </a:tc>
                <a:tc>
                  <a:txBody>
                    <a:bodyPr/>
                    <a:lstStyle/>
                    <a:p>
                      <a:pPr algn="l" fontAlgn="ctr"/>
                      <a:r>
                        <a:rPr lang="zh-CN" sz="1400" u="none" strike="noStrike">
                          <a:effectLst/>
                        </a:rPr>
                        <a:t>单件生产方式:</a:t>
                      </a:r>
                      <a:endParaRPr lang="zh-CN" sz="1400" b="1" i="0" u="none" strike="noStrike">
                        <a:solidFill>
                          <a:srgbClr val="000000"/>
                        </a:solidFill>
                        <a:effectLst/>
                        <a:latin typeface="宋体"/>
                      </a:endParaRPr>
                    </a:p>
                  </a:txBody>
                  <a:tcPr marL="8523" marR="8523" marT="8523" marB="0" anchor="ctr"/>
                </a:tc>
              </a:tr>
              <a:tr h="638484">
                <a:tc>
                  <a:txBody>
                    <a:bodyPr/>
                    <a:lstStyle/>
                    <a:p>
                      <a:pPr algn="l" fontAlgn="ctr"/>
                      <a:r>
                        <a:rPr lang="en-US" sz="1400" u="none" strike="noStrike">
                          <a:effectLst/>
                        </a:rPr>
                        <a:t>1.收发从一大车裁片中寻找相同床号扎号的裁片对配好进行半成品生产，然后再从一大堆半成品中对床号扎号进行生产成品。</a:t>
                      </a:r>
                      <a:endParaRPr lang="zh-CN" sz="1400" b="1" i="0" u="none" strike="noStrike">
                        <a:solidFill>
                          <a:srgbClr val="000000"/>
                        </a:solidFill>
                        <a:effectLst/>
                        <a:latin typeface="Times New Roman"/>
                      </a:endParaRPr>
                    </a:p>
                  </a:txBody>
                  <a:tcPr marL="8523" marR="8523" marT="8523" marB="0" anchor="ctr"/>
                </a:tc>
                <a:tc>
                  <a:txBody>
                    <a:bodyPr/>
                    <a:lstStyle/>
                    <a:p>
                      <a:pPr algn="l" fontAlgn="ctr"/>
                      <a:r>
                        <a:rPr lang="en-US" sz="1400" u="none" strike="noStrike">
                          <a:effectLst/>
                        </a:rPr>
                        <a:t>1.       收发将一整床裁片整整齐齐的放到配料台上按编号配好推到胶筐堆放区，进行流水化生产。                </a:t>
                      </a:r>
                      <a:endParaRPr lang="zh-CN" sz="1400" b="1" i="0" u="none" strike="noStrike">
                        <a:solidFill>
                          <a:srgbClr val="000000"/>
                        </a:solidFill>
                        <a:effectLst/>
                        <a:latin typeface="Times New Roman"/>
                      </a:endParaRPr>
                    </a:p>
                  </a:txBody>
                  <a:tcPr marL="8523" marR="8523" marT="8523" marB="0" anchor="ctr"/>
                </a:tc>
              </a:tr>
              <a:tr h="587116">
                <a:tc>
                  <a:txBody>
                    <a:bodyPr/>
                    <a:lstStyle/>
                    <a:p>
                      <a:pPr algn="l" fontAlgn="ctr"/>
                      <a:r>
                        <a:rPr lang="en-US" sz="1400" u="none" strike="noStrike">
                          <a:effectLst/>
                        </a:rPr>
                        <a:t>2.员工的技能单一，每换一个工序要进行一次指导，线色过多，工序过杂，容易用错线做错工艺。</a:t>
                      </a:r>
                      <a:endParaRPr lang="zh-CN" sz="1400" b="1" i="0" u="none" strike="noStrike">
                        <a:solidFill>
                          <a:srgbClr val="000000"/>
                        </a:solidFill>
                        <a:effectLst/>
                        <a:latin typeface="Times New Roman"/>
                      </a:endParaRPr>
                    </a:p>
                  </a:txBody>
                  <a:tcPr marL="8523" marR="8523" marT="8523" marB="0" anchor="ctr"/>
                </a:tc>
                <a:tc>
                  <a:txBody>
                    <a:bodyPr/>
                    <a:lstStyle/>
                    <a:p>
                      <a:pPr algn="l" fontAlgn="ctr"/>
                      <a:r>
                        <a:rPr lang="en-US" sz="1400" u="none" strike="noStrike">
                          <a:effectLst/>
                        </a:rPr>
                        <a:t>2.流程表编排好后根据其技能安排工序，整个款专用一种线做同一个工序没可能做错。</a:t>
                      </a:r>
                      <a:endParaRPr lang="zh-CN" sz="1400" b="1" i="0" u="none" strike="noStrike">
                        <a:solidFill>
                          <a:srgbClr val="000000"/>
                        </a:solidFill>
                        <a:effectLst/>
                        <a:latin typeface="Times New Roman"/>
                      </a:endParaRPr>
                    </a:p>
                  </a:txBody>
                  <a:tcPr marL="8523" marR="8523" marT="8523" marB="0" anchor="ctr"/>
                </a:tc>
              </a:tr>
              <a:tr h="558256">
                <a:tc>
                  <a:txBody>
                    <a:bodyPr/>
                    <a:lstStyle/>
                    <a:p>
                      <a:pPr algn="l" fontAlgn="ctr"/>
                      <a:r>
                        <a:rPr lang="en-US" sz="1400" u="none" strike="noStrike">
                          <a:effectLst/>
                        </a:rPr>
                        <a:t>3.半成品需查货，如有不良品就会出现一大扎一大堆，等到发现时已经来不及了，导致大批量返工质量难以控制</a:t>
                      </a:r>
                      <a:endParaRPr lang="zh-CN" sz="1400" b="1" i="0" u="none" strike="noStrike">
                        <a:solidFill>
                          <a:srgbClr val="000000"/>
                        </a:solidFill>
                        <a:effectLst/>
                        <a:latin typeface="Times New Roman"/>
                      </a:endParaRPr>
                    </a:p>
                  </a:txBody>
                  <a:tcPr marL="8523" marR="8523" marT="8523" marB="0" anchor="ctr"/>
                </a:tc>
                <a:tc>
                  <a:txBody>
                    <a:bodyPr/>
                    <a:lstStyle/>
                    <a:p>
                      <a:pPr algn="l" fontAlgn="ctr"/>
                      <a:r>
                        <a:rPr lang="en-US" sz="1400" u="none" strike="noStrike">
                          <a:effectLst/>
                        </a:rPr>
                        <a:t>3.员工相互自主检查，不良品马上发现立即改进，质量有了好的控制。</a:t>
                      </a:r>
                      <a:endParaRPr lang="zh-CN" sz="1400" b="1" i="0" u="none" strike="noStrike">
                        <a:solidFill>
                          <a:srgbClr val="000000"/>
                        </a:solidFill>
                        <a:effectLst/>
                        <a:latin typeface="Times New Roman"/>
                      </a:endParaRPr>
                    </a:p>
                  </a:txBody>
                  <a:tcPr marL="8523" marR="8523" marT="8523" marB="0" anchor="ctr"/>
                </a:tc>
              </a:tr>
              <a:tr h="628059">
                <a:tc>
                  <a:txBody>
                    <a:bodyPr/>
                    <a:lstStyle/>
                    <a:p>
                      <a:pPr algn="l" fontAlgn="ctr"/>
                      <a:r>
                        <a:rPr lang="en-US" sz="1400" u="none" strike="noStrike">
                          <a:effectLst/>
                        </a:rPr>
                        <a:t>4.员工懒散、无组织纪律，随便休息，浪费生产时间，导致加班晚，看不见效益。</a:t>
                      </a:r>
                      <a:endParaRPr lang="zh-CN" sz="1400" b="1" i="0" u="none" strike="noStrike">
                        <a:solidFill>
                          <a:srgbClr val="000000"/>
                        </a:solidFill>
                        <a:effectLst/>
                        <a:latin typeface="Times New Roman"/>
                      </a:endParaRPr>
                    </a:p>
                  </a:txBody>
                  <a:tcPr marL="8523" marR="8523" marT="8523" marB="0" anchor="ctr"/>
                </a:tc>
                <a:tc>
                  <a:txBody>
                    <a:bodyPr/>
                    <a:lstStyle/>
                    <a:p>
                      <a:pPr algn="l" fontAlgn="ctr"/>
                      <a:r>
                        <a:rPr lang="en-US" sz="1400" u="none" strike="noStrike">
                          <a:effectLst/>
                        </a:rPr>
                        <a:t>4.全组员工同时作息每两小时休息十分钟，纪律性强，抓紧时间生产，无浪费时间。无形中创造了高效益。</a:t>
                      </a:r>
                      <a:endParaRPr lang="zh-CN" sz="1400" b="1" i="0" u="none" strike="noStrike">
                        <a:solidFill>
                          <a:srgbClr val="000000"/>
                        </a:solidFill>
                        <a:effectLst/>
                        <a:latin typeface="Times New Roman"/>
                      </a:endParaRPr>
                    </a:p>
                  </a:txBody>
                  <a:tcPr marL="8523" marR="8523" marT="8523" marB="0" anchor="ctr"/>
                </a:tc>
              </a:tr>
              <a:tr h="536383">
                <a:tc>
                  <a:txBody>
                    <a:bodyPr/>
                    <a:lstStyle/>
                    <a:p>
                      <a:pPr algn="l" fontAlgn="ctr"/>
                      <a:r>
                        <a:rPr lang="en-US" sz="1400" u="none" strike="noStrike">
                          <a:effectLst/>
                        </a:rPr>
                        <a:t>5.开货两三天看不见成品，成品一出就一大堆，导致中查手忙脚乱，就放飞机质量失去控制。</a:t>
                      </a:r>
                      <a:endParaRPr lang="zh-CN" sz="1400" b="1" i="0" u="none" strike="noStrike">
                        <a:solidFill>
                          <a:srgbClr val="000000"/>
                        </a:solidFill>
                        <a:effectLst/>
                        <a:latin typeface="Times New Roman"/>
                      </a:endParaRPr>
                    </a:p>
                  </a:txBody>
                  <a:tcPr marL="8523" marR="8523" marT="8523" marB="0" anchor="ctr"/>
                </a:tc>
                <a:tc>
                  <a:txBody>
                    <a:bodyPr/>
                    <a:lstStyle/>
                    <a:p>
                      <a:pPr algn="l" fontAlgn="ctr"/>
                      <a:r>
                        <a:rPr lang="en-US" sz="1400" u="none" strike="noStrike">
                          <a:effectLst/>
                        </a:rPr>
                        <a:t>5.当时出成品当时检验，发现不良品马上解决，有效控制了质量。</a:t>
                      </a:r>
                      <a:endParaRPr lang="zh-CN" sz="1400" b="1" i="0" u="none" strike="noStrike">
                        <a:solidFill>
                          <a:srgbClr val="000000"/>
                        </a:solidFill>
                        <a:effectLst/>
                        <a:latin typeface="Times New Roman"/>
                      </a:endParaRPr>
                    </a:p>
                  </a:txBody>
                  <a:tcPr marL="8523" marR="8523" marT="8523" marB="0" anchor="ctr"/>
                </a:tc>
              </a:tr>
              <a:tr h="418678">
                <a:tc>
                  <a:txBody>
                    <a:bodyPr/>
                    <a:lstStyle/>
                    <a:p>
                      <a:pPr algn="l" fontAlgn="ctr"/>
                      <a:r>
                        <a:rPr lang="en-US" sz="1400" u="none" strike="noStrike">
                          <a:effectLst/>
                        </a:rPr>
                        <a:t>6.整个车间这里一堆那里一筐摆放乱七八糟。</a:t>
                      </a:r>
                      <a:endParaRPr lang="zh-CN" sz="1400" b="1" i="0" u="none" strike="noStrike">
                        <a:solidFill>
                          <a:srgbClr val="000000"/>
                        </a:solidFill>
                        <a:effectLst/>
                        <a:latin typeface="Times New Roman"/>
                      </a:endParaRPr>
                    </a:p>
                  </a:txBody>
                  <a:tcPr marL="8523" marR="8523" marT="8523" marB="0" anchor="ctr"/>
                </a:tc>
                <a:tc>
                  <a:txBody>
                    <a:bodyPr/>
                    <a:lstStyle/>
                    <a:p>
                      <a:pPr algn="l" fontAlgn="ctr"/>
                      <a:r>
                        <a:rPr lang="en-US" sz="1400" u="none" strike="noStrike">
                          <a:effectLst/>
                        </a:rPr>
                        <a:t>6.每个班下货，车间无成堆现象，摆放整齐。</a:t>
                      </a:r>
                      <a:endParaRPr lang="zh-CN" sz="1400" b="1" i="0" u="none" strike="noStrike">
                        <a:solidFill>
                          <a:srgbClr val="000000"/>
                        </a:solidFill>
                        <a:effectLst/>
                        <a:latin typeface="Times New Roman"/>
                      </a:endParaRPr>
                    </a:p>
                  </a:txBody>
                  <a:tcPr marL="8523" marR="8523" marT="8523" marB="0" anchor="ctr"/>
                </a:tc>
              </a:tr>
              <a:tr h="427828">
                <a:tc>
                  <a:txBody>
                    <a:bodyPr/>
                    <a:lstStyle/>
                    <a:p>
                      <a:pPr algn="l" fontAlgn="ctr"/>
                      <a:r>
                        <a:rPr lang="en-US" sz="1400" u="none" strike="noStrike">
                          <a:effectLst/>
                        </a:rPr>
                        <a:t>7.成品要么就没出，一出就一大批，导致尾部时间紧张加通宵。</a:t>
                      </a:r>
                      <a:endParaRPr lang="zh-CN" sz="1400" b="0" i="0" u="none" strike="noStrike">
                        <a:solidFill>
                          <a:srgbClr val="000000"/>
                        </a:solidFill>
                        <a:effectLst/>
                        <a:latin typeface="Times New Roman"/>
                      </a:endParaRPr>
                    </a:p>
                  </a:txBody>
                  <a:tcPr marL="8523" marR="8523" marT="8523" marB="0" anchor="ctr"/>
                </a:tc>
                <a:tc>
                  <a:txBody>
                    <a:bodyPr/>
                    <a:lstStyle/>
                    <a:p>
                      <a:pPr algn="l" fontAlgn="ctr"/>
                      <a:r>
                        <a:rPr lang="en-US" sz="1400" u="none" strike="noStrike">
                          <a:effectLst/>
                        </a:rPr>
                        <a:t>7.当天的成品当天下到尾部，日事日清，尾部流程基本正常。</a:t>
                      </a:r>
                      <a:endParaRPr lang="zh-CN" sz="1400" b="1" i="0" u="none" strike="noStrike">
                        <a:solidFill>
                          <a:srgbClr val="000000"/>
                        </a:solidFill>
                        <a:effectLst/>
                        <a:latin typeface="Times New Roman"/>
                      </a:endParaRPr>
                    </a:p>
                  </a:txBody>
                  <a:tcPr marL="8523" marR="8523" marT="8523" marB="0" anchor="ctr"/>
                </a:tc>
              </a:tr>
              <a:tr h="1039788">
                <a:tc>
                  <a:txBody>
                    <a:bodyPr/>
                    <a:lstStyle/>
                    <a:p>
                      <a:pPr algn="l" fontAlgn="ctr"/>
                      <a:r>
                        <a:rPr lang="en-US" sz="1400" u="none" strike="noStrike">
                          <a:effectLst/>
                        </a:rPr>
                        <a:t>8.没有一个明确的实际生产数字，导致业务部无法掌握货期，生产部无法正常安排生产任务。员工盲目的生产，要月底才知道自己挣了多少钱。</a:t>
                      </a:r>
                      <a:endParaRPr lang="zh-CN" sz="1400" b="1" i="0" u="none" strike="noStrike">
                        <a:solidFill>
                          <a:srgbClr val="000000"/>
                        </a:solidFill>
                        <a:effectLst/>
                        <a:latin typeface="Times New Roman"/>
                      </a:endParaRPr>
                    </a:p>
                  </a:txBody>
                  <a:tcPr marL="8523" marR="8523" marT="8523" marB="0" anchor="ctr"/>
                </a:tc>
                <a:tc>
                  <a:txBody>
                    <a:bodyPr/>
                    <a:lstStyle/>
                    <a:p>
                      <a:pPr algn="l" fontAlgn="ctr"/>
                      <a:r>
                        <a:rPr lang="en-US" sz="1400" u="none" strike="noStrike">
                          <a:effectLst/>
                        </a:rPr>
                        <a:t>8.收发把当天所生产的数量记载在管理看板上，业务部可根据此数字算出货期，生产部可根据此数字安排生产任务。员工可根据此数字计算当天做了多少事挣了多少钱，提高了员工的积极性。</a:t>
                      </a:r>
                      <a:endParaRPr lang="zh-CN" sz="1400" b="1" i="0" u="none" strike="noStrike">
                        <a:solidFill>
                          <a:srgbClr val="000000"/>
                        </a:solidFill>
                        <a:effectLst/>
                        <a:latin typeface="Times New Roman"/>
                      </a:endParaRPr>
                    </a:p>
                  </a:txBody>
                  <a:tcPr marL="8523" marR="8523" marT="8523" marB="0" anchor="ctr"/>
                </a:tc>
              </a:tr>
            </a:tbl>
          </a:graphicData>
        </a:graphic>
      </p:graphicFrame>
      <p:sp>
        <p:nvSpPr>
          <p:cNvPr id="2" name="TextBox 1"/>
          <p:cNvSpPr txBox="1"/>
          <p:nvPr/>
        </p:nvSpPr>
        <p:spPr>
          <a:xfrm>
            <a:off x="304912" y="685872"/>
            <a:ext cx="8457978" cy="646331"/>
          </a:xfrm>
          <a:prstGeom prst="rect">
            <a:avLst/>
          </a:prstGeom>
          <a:noFill/>
        </p:spPr>
        <p:txBody>
          <a:bodyPr wrap="square" rtlCol="0">
            <a:spAutoFit/>
          </a:bodyPr>
          <a:lstStyle/>
          <a:p>
            <a:r>
              <a:rPr lang="zh-CN" altLang="en-US" smtClean="0">
                <a:solidFill>
                  <a:srgbClr val="0070C0"/>
                </a:solidFill>
              </a:rPr>
              <a:t>很多顾问和销售与客户沟通之后，客户的生产模式是单件流，他们有什么差异，我们的系统可以支持？</a:t>
            </a:r>
            <a:endParaRPr lang="en-US" altLang="zh-CN" smtClean="0">
              <a:solidFill>
                <a:srgbClr val="0070C0"/>
              </a:solidFill>
            </a:endParaRPr>
          </a:p>
        </p:txBody>
      </p:sp>
    </p:spTree>
    <p:extLst>
      <p:ext uri="{BB962C8B-B14F-4D97-AF65-F5344CB8AC3E}">
        <p14:creationId xmlns:p14="http://schemas.microsoft.com/office/powerpoint/2010/main" val="381866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266628" y="5093711"/>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9460" name="组合 10"/>
          <p:cNvGrpSpPr>
            <a:grpSpLocks/>
          </p:cNvGrpSpPr>
          <p:nvPr/>
        </p:nvGrpSpPr>
        <p:grpSpPr bwMode="auto">
          <a:xfrm>
            <a:off x="1295400" y="1524000"/>
            <a:ext cx="7016750" cy="660400"/>
            <a:chOff x="1295400" y="1295400"/>
            <a:chExt cx="7016750" cy="660400"/>
          </a:xfrm>
        </p:grpSpPr>
        <p:sp>
          <p:nvSpPr>
            <p:cNvPr id="2" name="圆角矩形 1"/>
            <p:cNvSpPr/>
            <p:nvPr/>
          </p:nvSpPr>
          <p:spPr bwMode="auto">
            <a:xfrm>
              <a:off x="1295400" y="131921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38" y="129540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a:solidFill>
                    <a:srgbClr val="E60012"/>
                  </a:solidFill>
                  <a:latin typeface="微软雅黑" pitchFamily="34" charset="-122"/>
                </a:rPr>
                <a:t>服装</a:t>
              </a:r>
              <a:r>
                <a:rPr lang="zh-CN" altLang="en-US" sz="2400" smtClean="0">
                  <a:solidFill>
                    <a:srgbClr val="E60012"/>
                  </a:solidFill>
                  <a:latin typeface="微软雅黑" pitchFamily="34" charset="-122"/>
                </a:rPr>
                <a:t>行业</a:t>
              </a:r>
              <a:r>
                <a:rPr lang="zh-CN" altLang="en-US" sz="2400">
                  <a:solidFill>
                    <a:srgbClr val="E60012"/>
                  </a:solidFill>
                  <a:latin typeface="微软雅黑" pitchFamily="34" charset="-122"/>
                </a:rPr>
                <a:t>基础</a:t>
              </a:r>
              <a:endParaRPr lang="zh-CN" altLang="en-US" sz="1600" dirty="0">
                <a:solidFill>
                  <a:schemeClr val="tx1">
                    <a:lumMod val="75000"/>
                    <a:lumOff val="25000"/>
                  </a:schemeClr>
                </a:solidFill>
                <a:latin typeface="微软雅黑" pitchFamily="34" charset="-122"/>
              </a:endParaRPr>
            </a:p>
          </p:txBody>
        </p:sp>
        <p:sp>
          <p:nvSpPr>
            <p:cNvPr id="18" name="TextBox 17"/>
            <p:cNvSpPr txBox="1"/>
            <p:nvPr/>
          </p:nvSpPr>
          <p:spPr bwMode="auto">
            <a:xfrm>
              <a:off x="1409700" y="136366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1" name="组合 8"/>
          <p:cNvGrpSpPr>
            <a:grpSpLocks/>
          </p:cNvGrpSpPr>
          <p:nvPr/>
        </p:nvGrpSpPr>
        <p:grpSpPr bwMode="auto">
          <a:xfrm>
            <a:off x="1295400" y="2343150"/>
            <a:ext cx="7016750" cy="660400"/>
            <a:chOff x="1295400" y="2239963"/>
            <a:chExt cx="7016750" cy="660400"/>
          </a:xfrm>
        </p:grpSpPr>
        <p:sp>
          <p:nvSpPr>
            <p:cNvPr id="21" name="圆角矩形 20"/>
            <p:cNvSpPr/>
            <p:nvPr/>
          </p:nvSpPr>
          <p:spPr bwMode="auto">
            <a:xfrm>
              <a:off x="1295400" y="2263776"/>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838" y="2239963"/>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服装企业经营特点</a:t>
              </a:r>
              <a:endParaRPr lang="zh-CN" altLang="en-US" sz="1600" dirty="0">
                <a:solidFill>
                  <a:schemeClr val="tx1">
                    <a:lumMod val="75000"/>
                    <a:lumOff val="25000"/>
                  </a:schemeClr>
                </a:solidFill>
                <a:latin typeface="微软雅黑" pitchFamily="34" charset="-122"/>
              </a:endParaRPr>
            </a:p>
          </p:txBody>
        </p:sp>
        <p:sp>
          <p:nvSpPr>
            <p:cNvPr id="23" name="TextBox 22"/>
            <p:cNvSpPr txBox="1"/>
            <p:nvPr/>
          </p:nvSpPr>
          <p:spPr bwMode="auto">
            <a:xfrm>
              <a:off x="1409700" y="2308226"/>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2" name="组合 7"/>
          <p:cNvGrpSpPr>
            <a:grpSpLocks/>
          </p:cNvGrpSpPr>
          <p:nvPr/>
        </p:nvGrpSpPr>
        <p:grpSpPr bwMode="auto">
          <a:xfrm>
            <a:off x="1295400" y="3162300"/>
            <a:ext cx="7016750" cy="660400"/>
            <a:chOff x="1295400" y="3184525"/>
            <a:chExt cx="7016750" cy="660400"/>
          </a:xfrm>
        </p:grpSpPr>
        <p:sp>
          <p:nvSpPr>
            <p:cNvPr id="22" name="圆角矩形 21"/>
            <p:cNvSpPr/>
            <p:nvPr/>
          </p:nvSpPr>
          <p:spPr bwMode="auto">
            <a:xfrm>
              <a:off x="1295400" y="3208338"/>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38" y="3184525"/>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服装</a:t>
              </a:r>
              <a:r>
                <a:rPr lang="zh-CN" altLang="en-US" sz="2400" dirty="0" smtClean="0">
                  <a:solidFill>
                    <a:srgbClr val="E60012"/>
                  </a:solidFill>
                  <a:latin typeface="微软雅黑" pitchFamily="34" charset="-122"/>
                </a:rPr>
                <a:t>行业</a:t>
              </a:r>
              <a:r>
                <a:rPr lang="zh-CN" altLang="en-US" sz="2400" dirty="0">
                  <a:solidFill>
                    <a:srgbClr val="E60012"/>
                  </a:solidFill>
                  <a:latin typeface="微软雅黑" pitchFamily="34" charset="-122"/>
                </a:rPr>
                <a:t>全面信息化</a:t>
              </a:r>
              <a:r>
                <a:rPr lang="zh-CN" altLang="en-US" sz="2400">
                  <a:solidFill>
                    <a:srgbClr val="E60012"/>
                  </a:solidFill>
                  <a:latin typeface="微软雅黑" pitchFamily="34" charset="-122"/>
                </a:rPr>
                <a:t>解决</a:t>
              </a:r>
              <a:r>
                <a:rPr lang="zh-CN" altLang="en-US" sz="2400" smtClean="0">
                  <a:solidFill>
                    <a:srgbClr val="E60012"/>
                  </a:solidFill>
                  <a:latin typeface="微软雅黑" pitchFamily="34" charset="-122"/>
                </a:rPr>
                <a:t>方案讲解</a:t>
              </a:r>
              <a:endParaRPr lang="zh-CN" altLang="en-US" sz="1600" dirty="0">
                <a:solidFill>
                  <a:schemeClr val="tx1">
                    <a:lumMod val="75000"/>
                    <a:lumOff val="25000"/>
                  </a:schemeClr>
                </a:solidFill>
                <a:latin typeface="微软雅黑" pitchFamily="34" charset="-122"/>
              </a:endParaRPr>
            </a:p>
          </p:txBody>
        </p:sp>
        <p:sp>
          <p:nvSpPr>
            <p:cNvPr id="28" name="TextBox 27"/>
            <p:cNvSpPr txBox="1"/>
            <p:nvPr/>
          </p:nvSpPr>
          <p:spPr bwMode="auto">
            <a:xfrm>
              <a:off x="1409700" y="3252788"/>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3" name="组合 6"/>
          <p:cNvGrpSpPr>
            <a:grpSpLocks/>
          </p:cNvGrpSpPr>
          <p:nvPr/>
        </p:nvGrpSpPr>
        <p:grpSpPr bwMode="auto">
          <a:xfrm>
            <a:off x="1295400" y="3981450"/>
            <a:ext cx="7016750" cy="660400"/>
            <a:chOff x="1295400" y="4129088"/>
            <a:chExt cx="7016750" cy="660400"/>
          </a:xfrm>
        </p:grpSpPr>
        <p:sp>
          <p:nvSpPr>
            <p:cNvPr id="26" name="圆角矩形 25"/>
            <p:cNvSpPr/>
            <p:nvPr/>
          </p:nvSpPr>
          <p:spPr bwMode="auto">
            <a:xfrm>
              <a:off x="1295400" y="4152901"/>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38" y="4129088"/>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smtClean="0">
                  <a:solidFill>
                    <a:srgbClr val="E60012"/>
                  </a:solidFill>
                  <a:latin typeface="微软雅黑" pitchFamily="34" charset="-122"/>
                </a:rPr>
                <a:t>服装行业客户问题集</a:t>
              </a:r>
              <a:endParaRPr lang="zh-CN" altLang="en-US" sz="1600" dirty="0">
                <a:solidFill>
                  <a:schemeClr val="tx1">
                    <a:lumMod val="75000"/>
                    <a:lumOff val="25000"/>
                  </a:schemeClr>
                </a:solidFill>
                <a:latin typeface="微软雅黑" pitchFamily="34" charset="-122"/>
              </a:endParaRPr>
            </a:p>
          </p:txBody>
        </p:sp>
        <p:sp>
          <p:nvSpPr>
            <p:cNvPr id="36" name="TextBox 35"/>
            <p:cNvSpPr txBox="1"/>
            <p:nvPr/>
          </p:nvSpPr>
          <p:spPr bwMode="auto">
            <a:xfrm>
              <a:off x="1409700" y="4197351"/>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9464" name="组合 4"/>
          <p:cNvGrpSpPr>
            <a:grpSpLocks/>
          </p:cNvGrpSpPr>
          <p:nvPr/>
        </p:nvGrpSpPr>
        <p:grpSpPr bwMode="auto">
          <a:xfrm>
            <a:off x="1295400" y="4800600"/>
            <a:ext cx="7016750" cy="660400"/>
            <a:chOff x="1295400" y="5073650"/>
            <a:chExt cx="7016750" cy="660400"/>
          </a:xfrm>
        </p:grpSpPr>
        <p:sp>
          <p:nvSpPr>
            <p:cNvPr id="27" name="圆角矩形 26"/>
            <p:cNvSpPr/>
            <p:nvPr/>
          </p:nvSpPr>
          <p:spPr bwMode="auto">
            <a:xfrm>
              <a:off x="1295400" y="5097463"/>
              <a:ext cx="612775"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38" y="5073650"/>
              <a:ext cx="631031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sz="2400" dirty="0">
                  <a:solidFill>
                    <a:srgbClr val="E60012"/>
                  </a:solidFill>
                  <a:latin typeface="微软雅黑" pitchFamily="34" charset="-122"/>
                </a:rPr>
                <a:t>行业</a:t>
              </a:r>
              <a:r>
                <a:rPr lang="zh-CN" altLang="en-US" sz="2400">
                  <a:solidFill>
                    <a:srgbClr val="E60012"/>
                  </a:solidFill>
                  <a:latin typeface="微软雅黑" pitchFamily="34" charset="-122"/>
                </a:rPr>
                <a:t>成功</a:t>
              </a:r>
              <a:r>
                <a:rPr lang="zh-CN" altLang="en-US" sz="2400" smtClean="0">
                  <a:solidFill>
                    <a:srgbClr val="E60012"/>
                  </a:solidFill>
                  <a:latin typeface="微软雅黑" pitchFamily="34" charset="-122"/>
                </a:rPr>
                <a:t>客户经验介绍</a:t>
              </a:r>
              <a:endParaRPr lang="zh-CN" altLang="en-US" sz="1600" dirty="0">
                <a:solidFill>
                  <a:schemeClr val="tx1">
                    <a:lumMod val="75000"/>
                    <a:lumOff val="25000"/>
                  </a:schemeClr>
                </a:solidFill>
                <a:latin typeface="微软雅黑" pitchFamily="34" charset="-122"/>
              </a:endParaRPr>
            </a:p>
          </p:txBody>
        </p:sp>
        <p:sp>
          <p:nvSpPr>
            <p:cNvPr id="41" name="TextBox 40"/>
            <p:cNvSpPr txBox="1"/>
            <p:nvPr/>
          </p:nvSpPr>
          <p:spPr bwMode="auto">
            <a:xfrm>
              <a:off x="1409700" y="5141913"/>
              <a:ext cx="384175"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5804652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mtClean="0"/>
              <a:t>部分成功客户列表</a:t>
            </a:r>
          </a:p>
        </p:txBody>
      </p:sp>
      <p:grpSp>
        <p:nvGrpSpPr>
          <p:cNvPr id="2" name="组合 50"/>
          <p:cNvGrpSpPr>
            <a:grpSpLocks/>
          </p:cNvGrpSpPr>
          <p:nvPr/>
        </p:nvGrpSpPr>
        <p:grpSpPr bwMode="auto">
          <a:xfrm>
            <a:off x="76200" y="685800"/>
            <a:ext cx="9753600" cy="5867400"/>
            <a:chOff x="76200" y="685800"/>
            <a:chExt cx="9753600" cy="5867400"/>
          </a:xfrm>
        </p:grpSpPr>
        <p:sp>
          <p:nvSpPr>
            <p:cNvPr id="94212" name="Rectangle 48"/>
            <p:cNvSpPr>
              <a:spLocks noChangeArrowheads="1"/>
            </p:cNvSpPr>
            <p:nvPr/>
          </p:nvSpPr>
          <p:spPr bwMode="blackWhite">
            <a:xfrm>
              <a:off x="5105400" y="850900"/>
              <a:ext cx="4686300" cy="3565525"/>
            </a:xfrm>
            <a:prstGeom prst="rect">
              <a:avLst/>
            </a:prstGeom>
            <a:noFill/>
            <a:ln w="12700">
              <a:noFill/>
              <a:miter lim="800000"/>
              <a:headEnd/>
              <a:tailEnd/>
            </a:ln>
          </p:spPr>
          <p:txBody>
            <a:bodyPr/>
            <a:lstStyle/>
            <a:p>
              <a:pPr eaLnBrk="0" hangingPunct="0"/>
              <a:endParaRPr lang="zh-CN" altLang="zh-CN"/>
            </a:p>
          </p:txBody>
        </p:sp>
        <p:pic>
          <p:nvPicPr>
            <p:cNvPr id="94213" name="Picture 47" descr="用友地图"/>
            <p:cNvPicPr>
              <a:picLocks noChangeAspect="1" noChangeArrowheads="1"/>
            </p:cNvPicPr>
            <p:nvPr/>
          </p:nvPicPr>
          <p:blipFill>
            <a:blip r:embed="rId2" cstate="print"/>
            <a:srcRect/>
            <a:stretch>
              <a:fillRect/>
            </a:stretch>
          </p:blipFill>
          <p:spPr bwMode="auto">
            <a:xfrm>
              <a:off x="76200" y="1906588"/>
              <a:ext cx="6172200" cy="4646612"/>
            </a:xfrm>
            <a:prstGeom prst="rect">
              <a:avLst/>
            </a:prstGeom>
            <a:noFill/>
            <a:ln w="9525">
              <a:noFill/>
              <a:miter lim="800000"/>
              <a:headEnd/>
              <a:tailEnd/>
            </a:ln>
          </p:spPr>
        </p:pic>
        <p:sp>
          <p:nvSpPr>
            <p:cNvPr id="133166" name="Text Box 46"/>
            <p:cNvSpPr txBox="1">
              <a:spLocks noChangeArrowheads="1"/>
            </p:cNvSpPr>
            <p:nvPr/>
          </p:nvSpPr>
          <p:spPr bwMode="auto">
            <a:xfrm>
              <a:off x="6743700" y="2438400"/>
              <a:ext cx="3086100" cy="3170238"/>
            </a:xfrm>
            <a:prstGeom prst="rect">
              <a:avLst/>
            </a:prstGeom>
            <a:noFill/>
            <a:ln w="9525">
              <a:noFill/>
              <a:miter lim="800000"/>
              <a:headEnd/>
              <a:tailEnd/>
            </a:ln>
          </p:spPr>
          <p:txBody>
            <a:bodyPr/>
            <a:lstStyle/>
            <a:p>
              <a:pPr eaLnBrk="0" hangingPunct="0">
                <a:defRPr/>
              </a:pPr>
              <a:r>
                <a:rPr lang="zh-CN" sz="1250" u="sng" dirty="0">
                  <a:solidFill>
                    <a:srgbClr val="000000"/>
                  </a:solidFill>
                  <a:latin typeface="Times New Roman" pitchFamily="18" charset="0"/>
                  <a:cs typeface="宋体" pitchFamily="2" charset="-122"/>
                </a:rPr>
                <a:t>大连皇仕              </a:t>
              </a:r>
              <a:r>
                <a:rPr lang="en-US" altLang="zh-CN" sz="1250" u="sng" dirty="0">
                  <a:solidFill>
                    <a:srgbClr val="000000"/>
                  </a:solidFill>
                  <a:latin typeface="Times New Roman" pitchFamily="18" charset="0"/>
                  <a:cs typeface="宋体" pitchFamily="2" charset="-122"/>
                </a:rPr>
                <a:t>  </a:t>
              </a:r>
              <a:r>
                <a:rPr lang="zh-CN" sz="1250" u="sng" dirty="0">
                  <a:solidFill>
                    <a:srgbClr val="000000"/>
                  </a:solidFill>
                  <a:latin typeface="Times New Roman" pitchFamily="18" charset="0"/>
                  <a:cs typeface="宋体" pitchFamily="2" charset="-122"/>
                </a:rPr>
                <a:t> </a:t>
              </a:r>
              <a:r>
                <a:rPr lang="zh-CN" sz="1250" dirty="0">
                  <a:solidFill>
                    <a:srgbClr val="000000"/>
                  </a:solidFill>
                  <a:latin typeface="Times New Roman" pitchFamily="18" charset="0"/>
                  <a:cs typeface="宋体" pitchFamily="2" charset="-122"/>
                </a:rPr>
                <a:t>服装出口</a:t>
              </a:r>
              <a:endParaRPr lang="zh-CN" sz="1250" dirty="0"/>
            </a:p>
            <a:p>
              <a:pPr eaLnBrk="0" hangingPunct="0">
                <a:defRPr/>
              </a:pPr>
              <a:r>
                <a:rPr lang="zh-CN" sz="1250" u="sng" dirty="0">
                  <a:solidFill>
                    <a:srgbClr val="000000"/>
                  </a:solidFill>
                  <a:latin typeface="Times New Roman" pitchFamily="18" charset="0"/>
                  <a:cs typeface="宋体" pitchFamily="2" charset="-122"/>
                </a:rPr>
                <a:t>青岛博英特               </a:t>
              </a:r>
              <a:r>
                <a:rPr lang="zh-CN" sz="1250" dirty="0">
                  <a:solidFill>
                    <a:srgbClr val="000000"/>
                  </a:solidFill>
                  <a:latin typeface="Times New Roman" pitchFamily="18" charset="0"/>
                  <a:cs typeface="宋体" pitchFamily="2" charset="-122"/>
                </a:rPr>
                <a:t>服装</a:t>
              </a:r>
              <a:endParaRPr lang="zh-CN" sz="1250" dirty="0"/>
            </a:p>
            <a:p>
              <a:pPr eaLnBrk="0" hangingPunct="0">
                <a:defRPr/>
              </a:pPr>
              <a:r>
                <a:rPr lang="zh-CN" sz="1250" u="sng" dirty="0">
                  <a:solidFill>
                    <a:srgbClr val="000000"/>
                  </a:solidFill>
                  <a:latin typeface="Times New Roman" pitchFamily="18" charset="0"/>
                  <a:cs typeface="宋体" pitchFamily="2" charset="-122"/>
                </a:rPr>
                <a:t>北京探路者</a:t>
              </a:r>
              <a:r>
                <a:rPr lang="zh-CN" sz="1250" u="sng" dirty="0">
                  <a:solidFill>
                    <a:srgbClr val="000000"/>
                  </a:solidFill>
                  <a:latin typeface="Times New Roman" pitchFamily="18" charset="0"/>
                  <a:cs typeface="Times New Roman" pitchFamily="18" charset="0"/>
                </a:rPr>
                <a:t>             </a:t>
              </a:r>
              <a:r>
                <a:rPr lang="zh-CN" sz="1250" dirty="0">
                  <a:solidFill>
                    <a:srgbClr val="000000"/>
                  </a:solidFill>
                  <a:latin typeface="Times New Roman" pitchFamily="18" charset="0"/>
                  <a:cs typeface="宋体" pitchFamily="2" charset="-122"/>
                </a:rPr>
                <a:t>野外用品</a:t>
              </a:r>
              <a:endParaRPr lang="zh-CN" sz="1250" dirty="0"/>
            </a:p>
            <a:p>
              <a:pPr eaLnBrk="0" hangingPunct="0">
                <a:defRPr/>
              </a:pPr>
              <a:r>
                <a:rPr lang="zh-CN" sz="1250" u="sng" dirty="0">
                  <a:solidFill>
                    <a:srgbClr val="000000"/>
                  </a:solidFill>
                  <a:latin typeface="Times New Roman" pitchFamily="18" charset="0"/>
                  <a:cs typeface="宋体" pitchFamily="2" charset="-122"/>
                </a:rPr>
                <a:t>南京劲草                 </a:t>
              </a:r>
              <a:r>
                <a:rPr lang="zh-CN" altLang="en-US" sz="1250" dirty="0">
                  <a:solidFill>
                    <a:srgbClr val="000000"/>
                  </a:solidFill>
                  <a:latin typeface="Times New Roman" pitchFamily="18" charset="0"/>
                  <a:cs typeface="Times New Roman" pitchFamily="18" charset="0"/>
                </a:rPr>
                <a:t>女士服饰</a:t>
              </a:r>
              <a:endParaRPr lang="zh-CN" sz="1250" dirty="0"/>
            </a:p>
            <a:p>
              <a:pPr eaLnBrk="0" hangingPunct="0">
                <a:defRPr/>
              </a:pPr>
              <a:r>
                <a:rPr lang="zh-CN" sz="1250" u="sng" dirty="0">
                  <a:solidFill>
                    <a:srgbClr val="000000"/>
                  </a:solidFill>
                  <a:latin typeface="Times New Roman" pitchFamily="18" charset="0"/>
                  <a:cs typeface="宋体" pitchFamily="2" charset="-122"/>
                </a:rPr>
                <a:t>杭州红光纺织             </a:t>
              </a:r>
              <a:r>
                <a:rPr lang="zh-CN" sz="1250" dirty="0">
                  <a:solidFill>
                    <a:srgbClr val="000000"/>
                  </a:solidFill>
                  <a:latin typeface="Times New Roman" pitchFamily="18" charset="0"/>
                  <a:cs typeface="宋体" pitchFamily="2" charset="-122"/>
                </a:rPr>
                <a:t>休闲服装</a:t>
              </a:r>
              <a:endParaRPr lang="zh-CN" sz="1250" dirty="0"/>
            </a:p>
            <a:p>
              <a:pPr eaLnBrk="0" hangingPunct="0">
                <a:defRPr/>
              </a:pPr>
              <a:r>
                <a:rPr lang="zh-CN" sz="1250" u="sng" dirty="0">
                  <a:solidFill>
                    <a:srgbClr val="000000"/>
                  </a:solidFill>
                  <a:latin typeface="Times New Roman" pitchFamily="18" charset="0"/>
                  <a:cs typeface="宋体" pitchFamily="2" charset="-122"/>
                </a:rPr>
                <a:t>温州红蜻蜓                </a:t>
              </a:r>
              <a:r>
                <a:rPr lang="zh-CN" sz="1250" dirty="0">
                  <a:solidFill>
                    <a:srgbClr val="000000"/>
                  </a:solidFill>
                  <a:latin typeface="Times New Roman" pitchFamily="18" charset="0"/>
                  <a:cs typeface="宋体" pitchFamily="2" charset="-122"/>
                </a:rPr>
                <a:t> 鞋业</a:t>
              </a:r>
              <a:endParaRPr lang="zh-CN" sz="1250" dirty="0"/>
            </a:p>
            <a:p>
              <a:pPr eaLnBrk="0" hangingPunct="0">
                <a:defRPr/>
              </a:pPr>
              <a:r>
                <a:rPr lang="zh-CN" sz="1250" u="sng" dirty="0">
                  <a:solidFill>
                    <a:srgbClr val="000000"/>
                  </a:solidFill>
                  <a:cs typeface="宋体" pitchFamily="2" charset="-122"/>
                </a:rPr>
                <a:t>宁波杉杉集团</a:t>
              </a:r>
              <a:r>
                <a:rPr lang="zh-CN" sz="1250" u="sng" dirty="0">
                  <a:solidFill>
                    <a:srgbClr val="000000"/>
                  </a:solidFill>
                  <a:cs typeface="Arial" pitchFamily="34" charset="0"/>
                </a:rPr>
                <a:t>             </a:t>
              </a:r>
              <a:r>
                <a:rPr lang="zh-CN" sz="1250" dirty="0">
                  <a:solidFill>
                    <a:srgbClr val="000000"/>
                  </a:solidFill>
                  <a:cs typeface="宋体" pitchFamily="2" charset="-122"/>
                </a:rPr>
                <a:t>西装</a:t>
              </a:r>
              <a:endParaRPr lang="zh-CN" sz="1250" dirty="0"/>
            </a:p>
            <a:p>
              <a:pPr eaLnBrk="0" hangingPunct="0">
                <a:defRPr/>
              </a:pPr>
              <a:r>
                <a:rPr lang="zh-CN" sz="1250" u="sng" dirty="0">
                  <a:solidFill>
                    <a:srgbClr val="000000"/>
                  </a:solidFill>
                  <a:cs typeface="宋体" pitchFamily="2" charset="-122"/>
                </a:rPr>
                <a:t>广东曼妮芬</a:t>
              </a:r>
              <a:r>
                <a:rPr lang="zh-CN" altLang="en-US" sz="1250" u="sng" dirty="0">
                  <a:solidFill>
                    <a:srgbClr val="000000"/>
                  </a:solidFill>
                  <a:cs typeface="Arial" pitchFamily="34" charset="0"/>
                </a:rPr>
                <a:t>              </a:t>
              </a:r>
              <a:r>
                <a:rPr lang="zh-CN" altLang="en-US" sz="1250" dirty="0">
                  <a:solidFill>
                    <a:srgbClr val="000000"/>
                  </a:solidFill>
                  <a:cs typeface="宋体" pitchFamily="2" charset="-122"/>
                </a:rPr>
                <a:t>女士内衣</a:t>
              </a:r>
              <a:endParaRPr lang="zh-CN" altLang="en-US" sz="1250" dirty="0"/>
            </a:p>
            <a:p>
              <a:pPr eaLnBrk="0" hangingPunct="0">
                <a:defRPr/>
              </a:pPr>
              <a:r>
                <a:rPr lang="zh-CN" altLang="en-US" sz="1250" u="sng" dirty="0">
                  <a:solidFill>
                    <a:srgbClr val="000000"/>
                  </a:solidFill>
                  <a:cs typeface="宋体" pitchFamily="2" charset="-122"/>
                </a:rPr>
                <a:t>广州贝佳人</a:t>
              </a:r>
              <a:r>
                <a:rPr lang="zh-CN" altLang="en-US" sz="1250" u="sng" dirty="0">
                  <a:solidFill>
                    <a:srgbClr val="000000"/>
                  </a:solidFill>
                  <a:cs typeface="Arial" pitchFamily="34" charset="0"/>
                </a:rPr>
                <a:t>        </a:t>
              </a:r>
              <a:r>
                <a:rPr lang="zh-CN" altLang="en-US" sz="1250" dirty="0">
                  <a:solidFill>
                    <a:srgbClr val="000000"/>
                  </a:solidFill>
                  <a:cs typeface="宋体" pitchFamily="2" charset="-122"/>
                </a:rPr>
                <a:t>女士内衣</a:t>
              </a:r>
              <a:endParaRPr lang="zh-CN" altLang="en-US" sz="1250" dirty="0"/>
            </a:p>
            <a:p>
              <a:pPr eaLnBrk="0" hangingPunct="0">
                <a:defRPr/>
              </a:pPr>
              <a:r>
                <a:rPr lang="zh-CN" altLang="en-US" sz="1250" u="sng" dirty="0">
                  <a:solidFill>
                    <a:srgbClr val="000000"/>
                  </a:solidFill>
                  <a:latin typeface="Times New Roman" pitchFamily="18" charset="0"/>
                  <a:cs typeface="宋体" pitchFamily="2" charset="-122"/>
                </a:rPr>
                <a:t>佛山胜龙</a:t>
              </a:r>
              <a:r>
                <a:rPr lang="zh-CN" altLang="en-US" sz="1250" u="sng" dirty="0">
                  <a:solidFill>
                    <a:srgbClr val="000000"/>
                  </a:solidFill>
                  <a:latin typeface="Times New Roman" pitchFamily="18" charset="0"/>
                  <a:cs typeface="Times New Roman" pitchFamily="18" charset="0"/>
                </a:rPr>
                <a:t>              </a:t>
              </a:r>
              <a:r>
                <a:rPr lang="zh-CN" altLang="en-US" sz="1250" dirty="0">
                  <a:solidFill>
                    <a:srgbClr val="000000"/>
                  </a:solidFill>
                  <a:latin typeface="Times New Roman" pitchFamily="18" charset="0"/>
                  <a:cs typeface="宋体" pitchFamily="2" charset="-122"/>
                </a:rPr>
                <a:t>西服</a:t>
              </a:r>
              <a:endParaRPr lang="zh-CN" altLang="en-US" sz="1250" dirty="0"/>
            </a:p>
            <a:p>
              <a:pPr eaLnBrk="0" hangingPunct="0">
                <a:defRPr/>
              </a:pPr>
              <a:r>
                <a:rPr lang="zh-CN" altLang="en-US" sz="1250" u="sng" dirty="0">
                  <a:solidFill>
                    <a:srgbClr val="000000"/>
                  </a:solidFill>
                  <a:cs typeface="宋体" pitchFamily="2" charset="-122"/>
                </a:rPr>
                <a:t>惠州富绅</a:t>
              </a:r>
              <a:r>
                <a:rPr lang="zh-CN" altLang="en-US" sz="1250" u="sng" dirty="0">
                  <a:solidFill>
                    <a:srgbClr val="000000"/>
                  </a:solidFill>
                  <a:cs typeface="Arial" pitchFamily="34" charset="0"/>
                </a:rPr>
                <a:t>             </a:t>
              </a:r>
              <a:r>
                <a:rPr lang="zh-CN" altLang="en-US" sz="1250" dirty="0">
                  <a:solidFill>
                    <a:srgbClr val="000000"/>
                  </a:solidFill>
                  <a:cs typeface="宋体" pitchFamily="2" charset="-122"/>
                </a:rPr>
                <a:t>衬衫、西服</a:t>
              </a:r>
              <a:endParaRPr lang="zh-CN" altLang="en-US" sz="1250" dirty="0"/>
            </a:p>
            <a:p>
              <a:pPr eaLnBrk="0" hangingPunct="0">
                <a:defRPr/>
              </a:pPr>
              <a:r>
                <a:rPr lang="zh-CN" altLang="en-US" sz="1250" u="sng" dirty="0">
                  <a:solidFill>
                    <a:srgbClr val="000000"/>
                  </a:solidFill>
                  <a:latin typeface="Times New Roman" pitchFamily="18" charset="0"/>
                  <a:cs typeface="宋体" pitchFamily="2" charset="-122"/>
                </a:rPr>
                <a:t>东莞高文内衣</a:t>
              </a:r>
              <a:r>
                <a:rPr lang="zh-CN" altLang="en-US" sz="1250" u="sng" dirty="0">
                  <a:solidFill>
                    <a:srgbClr val="000000"/>
                  </a:solidFill>
                  <a:latin typeface="Times New Roman" pitchFamily="18" charset="0"/>
                  <a:cs typeface="Times New Roman" pitchFamily="18" charset="0"/>
                </a:rPr>
                <a:t>             </a:t>
              </a:r>
              <a:r>
                <a:rPr lang="zh-CN" altLang="en-US" sz="1250" dirty="0">
                  <a:solidFill>
                    <a:srgbClr val="000000"/>
                  </a:solidFill>
                  <a:latin typeface="Times New Roman" pitchFamily="18" charset="0"/>
                  <a:cs typeface="宋体" pitchFamily="2" charset="-122"/>
                </a:rPr>
                <a:t>内衣、模杯</a:t>
              </a:r>
              <a:endParaRPr lang="zh-CN" altLang="en-US" sz="1250" dirty="0"/>
            </a:p>
            <a:p>
              <a:pPr eaLnBrk="0" hangingPunct="0">
                <a:defRPr/>
              </a:pPr>
              <a:r>
                <a:rPr lang="zh-CN" altLang="en-US" sz="1250" u="sng" dirty="0">
                  <a:solidFill>
                    <a:srgbClr val="000000"/>
                  </a:solidFill>
                  <a:cs typeface="宋体" pitchFamily="2" charset="-122"/>
                </a:rPr>
                <a:t>上</a:t>
              </a:r>
              <a:r>
                <a:rPr lang="zh-CN" altLang="en-US" sz="1250" u="sng" dirty="0" bmk="">
                  <a:solidFill>
                    <a:srgbClr val="000000"/>
                  </a:solidFill>
                  <a:cs typeface="宋体" pitchFamily="2" charset="-122"/>
                </a:rPr>
                <a:t>海黄色小鸭</a:t>
              </a:r>
              <a:r>
                <a:rPr lang="zh-CN" altLang="en-US" sz="1250" u="sng" dirty="0" bmk="OLE_LINK1">
                  <a:solidFill>
                    <a:srgbClr val="000000"/>
                  </a:solidFill>
                  <a:latin typeface="Times New Roman" pitchFamily="18" charset="0"/>
                  <a:cs typeface="宋体" pitchFamily="2" charset="-122"/>
                </a:rPr>
                <a:t>             </a:t>
              </a:r>
              <a:r>
                <a:rPr lang="zh-CN" altLang="en-US" sz="1250" dirty="0">
                  <a:solidFill>
                    <a:srgbClr val="000000"/>
                  </a:solidFill>
                  <a:latin typeface="Times New Roman" pitchFamily="18" charset="0"/>
                  <a:cs typeface="宋体" pitchFamily="2" charset="-122"/>
                </a:rPr>
                <a:t>童装  </a:t>
              </a:r>
              <a:endParaRPr lang="zh-CN" altLang="en-US" sz="1250" dirty="0"/>
            </a:p>
            <a:p>
              <a:pPr eaLnBrk="0" hangingPunct="0">
                <a:defRPr/>
              </a:pPr>
              <a:r>
                <a:rPr lang="zh-CN" altLang="en-US" sz="1250" u="sng" dirty="0" smtClean="0">
                  <a:solidFill>
                    <a:srgbClr val="000000"/>
                  </a:solidFill>
                  <a:cs typeface="宋体" pitchFamily="2" charset="-122"/>
                </a:rPr>
                <a:t>广州麦斯卡             </a:t>
              </a:r>
              <a:r>
                <a:rPr lang="zh-CN" altLang="en-US" sz="1250" dirty="0" smtClean="0">
                  <a:solidFill>
                    <a:srgbClr val="000000"/>
                  </a:solidFill>
                  <a:latin typeface="Times New Roman" pitchFamily="18" charset="0"/>
                  <a:cs typeface="宋体" pitchFamily="2" charset="-122"/>
                </a:rPr>
                <a:t>体育用品</a:t>
              </a:r>
              <a:endParaRPr lang="en-US" altLang="zh-CN" sz="1250" dirty="0" smtClean="0">
                <a:solidFill>
                  <a:srgbClr val="000000"/>
                </a:solidFill>
                <a:latin typeface="Times New Roman" pitchFamily="18" charset="0"/>
                <a:cs typeface="宋体" pitchFamily="2" charset="-122"/>
              </a:endParaRPr>
            </a:p>
            <a:p>
              <a:pPr eaLnBrk="0" hangingPunct="0">
                <a:defRPr/>
              </a:pPr>
              <a:r>
                <a:rPr lang="zh-CN" altLang="en-US" sz="1250" u="sng" dirty="0" smtClean="0">
                  <a:solidFill>
                    <a:srgbClr val="000000"/>
                  </a:solidFill>
                  <a:cs typeface="宋体" pitchFamily="2" charset="-122"/>
                </a:rPr>
                <a:t>东莞授予特（潮流前线）休闲服装</a:t>
              </a:r>
              <a:endParaRPr lang="zh-CN" altLang="en-US" sz="1250" u="sng" dirty="0" smtClean="0"/>
            </a:p>
          </p:txBody>
        </p:sp>
        <p:sp>
          <p:nvSpPr>
            <p:cNvPr id="94215" name="Line 45"/>
            <p:cNvSpPr>
              <a:spLocks noChangeShapeType="1"/>
            </p:cNvSpPr>
            <p:nvPr/>
          </p:nvSpPr>
          <p:spPr bwMode="auto">
            <a:xfrm flipV="1">
              <a:off x="4648200" y="5259388"/>
              <a:ext cx="1714500" cy="296862"/>
            </a:xfrm>
            <a:prstGeom prst="line">
              <a:avLst/>
            </a:prstGeom>
            <a:noFill/>
            <a:ln w="9525">
              <a:solidFill>
                <a:srgbClr val="000000"/>
              </a:solidFill>
              <a:round/>
              <a:headEnd/>
              <a:tailEnd/>
            </a:ln>
          </p:spPr>
          <p:txBody>
            <a:bodyPr/>
            <a:lstStyle/>
            <a:p>
              <a:endParaRPr lang="zh-CN" altLang="en-US"/>
            </a:p>
          </p:txBody>
        </p:sp>
        <p:sp>
          <p:nvSpPr>
            <p:cNvPr id="94216" name="Line 44"/>
            <p:cNvSpPr>
              <a:spLocks noChangeShapeType="1"/>
            </p:cNvSpPr>
            <p:nvPr/>
          </p:nvSpPr>
          <p:spPr bwMode="auto">
            <a:xfrm>
              <a:off x="6362700" y="5259388"/>
              <a:ext cx="457200" cy="0"/>
            </a:xfrm>
            <a:prstGeom prst="line">
              <a:avLst/>
            </a:prstGeom>
            <a:noFill/>
            <a:ln w="9525">
              <a:solidFill>
                <a:srgbClr val="000000"/>
              </a:solidFill>
              <a:round/>
              <a:headEnd/>
              <a:tailEnd type="triangle" w="med" len="med"/>
            </a:ln>
          </p:spPr>
          <p:txBody>
            <a:bodyPr/>
            <a:lstStyle/>
            <a:p>
              <a:endParaRPr lang="zh-CN" altLang="en-US"/>
            </a:p>
          </p:txBody>
        </p:sp>
        <p:sp>
          <p:nvSpPr>
            <p:cNvPr id="94217" name="Line 43"/>
            <p:cNvSpPr>
              <a:spLocks noChangeShapeType="1"/>
            </p:cNvSpPr>
            <p:nvPr/>
          </p:nvSpPr>
          <p:spPr bwMode="auto">
            <a:xfrm flipV="1">
              <a:off x="4762500" y="5060950"/>
              <a:ext cx="1600200" cy="396875"/>
            </a:xfrm>
            <a:prstGeom prst="line">
              <a:avLst/>
            </a:prstGeom>
            <a:noFill/>
            <a:ln w="9525">
              <a:solidFill>
                <a:srgbClr val="000000"/>
              </a:solidFill>
              <a:round/>
              <a:headEnd/>
              <a:tailEnd/>
            </a:ln>
          </p:spPr>
          <p:txBody>
            <a:bodyPr/>
            <a:lstStyle/>
            <a:p>
              <a:endParaRPr lang="zh-CN" altLang="en-US"/>
            </a:p>
          </p:txBody>
        </p:sp>
        <p:sp>
          <p:nvSpPr>
            <p:cNvPr id="94218" name="Line 42"/>
            <p:cNvSpPr>
              <a:spLocks noChangeShapeType="1"/>
            </p:cNvSpPr>
            <p:nvPr/>
          </p:nvSpPr>
          <p:spPr bwMode="auto">
            <a:xfrm>
              <a:off x="6362700" y="5060950"/>
              <a:ext cx="457200" cy="0"/>
            </a:xfrm>
            <a:prstGeom prst="line">
              <a:avLst/>
            </a:prstGeom>
            <a:noFill/>
            <a:ln w="9525">
              <a:solidFill>
                <a:srgbClr val="000000"/>
              </a:solidFill>
              <a:round/>
              <a:headEnd/>
              <a:tailEnd type="triangle" w="med" len="med"/>
            </a:ln>
          </p:spPr>
          <p:txBody>
            <a:bodyPr/>
            <a:lstStyle/>
            <a:p>
              <a:endParaRPr lang="zh-CN" altLang="en-US"/>
            </a:p>
          </p:txBody>
        </p:sp>
        <p:sp>
          <p:nvSpPr>
            <p:cNvPr id="94219" name="Line 41"/>
            <p:cNvSpPr>
              <a:spLocks noChangeShapeType="1"/>
            </p:cNvSpPr>
            <p:nvPr/>
          </p:nvSpPr>
          <p:spPr bwMode="auto">
            <a:xfrm>
              <a:off x="5448300" y="4551363"/>
              <a:ext cx="914400" cy="322262"/>
            </a:xfrm>
            <a:prstGeom prst="line">
              <a:avLst/>
            </a:prstGeom>
            <a:noFill/>
            <a:ln w="9525">
              <a:solidFill>
                <a:srgbClr val="000000"/>
              </a:solidFill>
              <a:round/>
              <a:headEnd/>
              <a:tailEnd/>
            </a:ln>
          </p:spPr>
          <p:txBody>
            <a:bodyPr/>
            <a:lstStyle/>
            <a:p>
              <a:endParaRPr lang="zh-CN" altLang="en-US"/>
            </a:p>
          </p:txBody>
        </p:sp>
        <p:sp>
          <p:nvSpPr>
            <p:cNvPr id="94220" name="Line 40"/>
            <p:cNvSpPr>
              <a:spLocks noChangeShapeType="1"/>
            </p:cNvSpPr>
            <p:nvPr/>
          </p:nvSpPr>
          <p:spPr bwMode="auto">
            <a:xfrm>
              <a:off x="6362700" y="4862513"/>
              <a:ext cx="457200" cy="0"/>
            </a:xfrm>
            <a:prstGeom prst="line">
              <a:avLst/>
            </a:prstGeom>
            <a:noFill/>
            <a:ln w="9525">
              <a:solidFill>
                <a:srgbClr val="000000"/>
              </a:solidFill>
              <a:round/>
              <a:headEnd/>
              <a:tailEnd type="triangle" w="med" len="med"/>
            </a:ln>
          </p:spPr>
          <p:txBody>
            <a:bodyPr/>
            <a:lstStyle/>
            <a:p>
              <a:endParaRPr lang="zh-CN" altLang="en-US"/>
            </a:p>
          </p:txBody>
        </p:sp>
        <p:sp>
          <p:nvSpPr>
            <p:cNvPr id="94221" name="Line 39"/>
            <p:cNvSpPr>
              <a:spLocks noChangeShapeType="1"/>
            </p:cNvSpPr>
            <p:nvPr/>
          </p:nvSpPr>
          <p:spPr bwMode="auto">
            <a:xfrm flipV="1">
              <a:off x="4533900" y="4664075"/>
              <a:ext cx="1714500" cy="793750"/>
            </a:xfrm>
            <a:prstGeom prst="line">
              <a:avLst/>
            </a:prstGeom>
            <a:noFill/>
            <a:ln w="9525">
              <a:solidFill>
                <a:srgbClr val="000000"/>
              </a:solidFill>
              <a:round/>
              <a:headEnd/>
              <a:tailEnd/>
            </a:ln>
          </p:spPr>
          <p:txBody>
            <a:bodyPr/>
            <a:lstStyle/>
            <a:p>
              <a:endParaRPr lang="zh-CN" altLang="en-US"/>
            </a:p>
          </p:txBody>
        </p:sp>
        <p:sp>
          <p:nvSpPr>
            <p:cNvPr id="94222" name="Line 38"/>
            <p:cNvSpPr>
              <a:spLocks noChangeShapeType="1"/>
            </p:cNvSpPr>
            <p:nvPr/>
          </p:nvSpPr>
          <p:spPr bwMode="auto">
            <a:xfrm>
              <a:off x="6248400" y="4664075"/>
              <a:ext cx="571500" cy="0"/>
            </a:xfrm>
            <a:prstGeom prst="line">
              <a:avLst/>
            </a:prstGeom>
            <a:noFill/>
            <a:ln w="9525">
              <a:solidFill>
                <a:srgbClr val="000000"/>
              </a:solidFill>
              <a:round/>
              <a:headEnd/>
              <a:tailEnd type="triangle" w="med" len="med"/>
            </a:ln>
          </p:spPr>
          <p:txBody>
            <a:bodyPr/>
            <a:lstStyle/>
            <a:p>
              <a:endParaRPr lang="zh-CN" altLang="en-US"/>
            </a:p>
          </p:txBody>
        </p:sp>
        <p:sp>
          <p:nvSpPr>
            <p:cNvPr id="94223" name="Line 37"/>
            <p:cNvSpPr>
              <a:spLocks noChangeShapeType="1"/>
            </p:cNvSpPr>
            <p:nvPr/>
          </p:nvSpPr>
          <p:spPr bwMode="auto">
            <a:xfrm flipV="1">
              <a:off x="4419600" y="4478338"/>
              <a:ext cx="1828800" cy="990600"/>
            </a:xfrm>
            <a:prstGeom prst="line">
              <a:avLst/>
            </a:prstGeom>
            <a:noFill/>
            <a:ln w="9525">
              <a:solidFill>
                <a:srgbClr val="000000"/>
              </a:solidFill>
              <a:round/>
              <a:headEnd/>
              <a:tailEnd/>
            </a:ln>
          </p:spPr>
          <p:txBody>
            <a:bodyPr/>
            <a:lstStyle/>
            <a:p>
              <a:endParaRPr lang="zh-CN" altLang="en-US"/>
            </a:p>
          </p:txBody>
        </p:sp>
        <p:sp>
          <p:nvSpPr>
            <p:cNvPr id="94224" name="Line 36"/>
            <p:cNvSpPr>
              <a:spLocks noChangeShapeType="1"/>
            </p:cNvSpPr>
            <p:nvPr/>
          </p:nvSpPr>
          <p:spPr bwMode="auto">
            <a:xfrm>
              <a:off x="6248400" y="4478338"/>
              <a:ext cx="571500" cy="0"/>
            </a:xfrm>
            <a:prstGeom prst="line">
              <a:avLst/>
            </a:prstGeom>
            <a:noFill/>
            <a:ln w="9525">
              <a:solidFill>
                <a:srgbClr val="000000"/>
              </a:solidFill>
              <a:round/>
              <a:headEnd/>
              <a:tailEnd type="triangle" w="med" len="med"/>
            </a:ln>
          </p:spPr>
          <p:txBody>
            <a:bodyPr/>
            <a:lstStyle/>
            <a:p>
              <a:endParaRPr lang="zh-CN" altLang="en-US"/>
            </a:p>
          </p:txBody>
        </p:sp>
        <p:sp>
          <p:nvSpPr>
            <p:cNvPr id="94225" name="Line 35"/>
            <p:cNvSpPr>
              <a:spLocks noChangeShapeType="1"/>
            </p:cNvSpPr>
            <p:nvPr/>
          </p:nvSpPr>
          <p:spPr bwMode="auto">
            <a:xfrm flipV="1">
              <a:off x="4533900" y="4279900"/>
              <a:ext cx="1714500" cy="1189038"/>
            </a:xfrm>
            <a:prstGeom prst="line">
              <a:avLst/>
            </a:prstGeom>
            <a:noFill/>
            <a:ln w="9525">
              <a:solidFill>
                <a:srgbClr val="000000"/>
              </a:solidFill>
              <a:round/>
              <a:headEnd/>
              <a:tailEnd/>
            </a:ln>
          </p:spPr>
          <p:txBody>
            <a:bodyPr/>
            <a:lstStyle/>
            <a:p>
              <a:endParaRPr lang="zh-CN" altLang="en-US"/>
            </a:p>
          </p:txBody>
        </p:sp>
        <p:sp>
          <p:nvSpPr>
            <p:cNvPr id="94226" name="Line 34"/>
            <p:cNvSpPr>
              <a:spLocks noChangeShapeType="1"/>
            </p:cNvSpPr>
            <p:nvPr/>
          </p:nvSpPr>
          <p:spPr bwMode="auto">
            <a:xfrm>
              <a:off x="6248400" y="4279900"/>
              <a:ext cx="571500" cy="0"/>
            </a:xfrm>
            <a:prstGeom prst="line">
              <a:avLst/>
            </a:prstGeom>
            <a:noFill/>
            <a:ln w="9525">
              <a:solidFill>
                <a:srgbClr val="000000"/>
              </a:solidFill>
              <a:round/>
              <a:headEnd/>
              <a:tailEnd type="triangle" w="med" len="med"/>
            </a:ln>
          </p:spPr>
          <p:txBody>
            <a:bodyPr/>
            <a:lstStyle/>
            <a:p>
              <a:endParaRPr lang="zh-CN" altLang="en-US"/>
            </a:p>
          </p:txBody>
        </p:sp>
        <p:sp>
          <p:nvSpPr>
            <p:cNvPr id="94227" name="Rectangle 33"/>
            <p:cNvSpPr>
              <a:spLocks noChangeArrowheads="1"/>
            </p:cNvSpPr>
            <p:nvPr/>
          </p:nvSpPr>
          <p:spPr bwMode="blackWhite">
            <a:xfrm>
              <a:off x="304800" y="685800"/>
              <a:ext cx="3543300" cy="1584325"/>
            </a:xfrm>
            <a:prstGeom prst="rect">
              <a:avLst/>
            </a:prstGeom>
            <a:noFill/>
            <a:ln w="12700">
              <a:noFill/>
              <a:miter lim="800000"/>
              <a:headEnd/>
              <a:tailEnd/>
            </a:ln>
          </p:spPr>
          <p:txBody>
            <a:bodyPr/>
            <a:lstStyle/>
            <a:p>
              <a:pPr eaLnBrk="0" hangingPunct="0"/>
              <a:r>
                <a:rPr lang="zh-CN" sz="1200" u="sng">
                  <a:solidFill>
                    <a:srgbClr val="000000"/>
                  </a:solidFill>
                  <a:latin typeface="Times New Roman" pitchFamily="18" charset="0"/>
                </a:rPr>
                <a:t>泉州安踏</a:t>
              </a:r>
              <a:r>
                <a:rPr lang="zh-CN" sz="1200" u="sng">
                  <a:solidFill>
                    <a:srgbClr val="000000"/>
                  </a:solidFill>
                  <a:latin typeface="Times New Roman" pitchFamily="18" charset="0"/>
                  <a:cs typeface="Times New Roman" pitchFamily="18" charset="0"/>
                </a:rPr>
                <a:t>集团             </a:t>
              </a:r>
              <a:r>
                <a:rPr lang="zh-CN" sz="1200">
                  <a:solidFill>
                    <a:srgbClr val="000000"/>
                  </a:solidFill>
                  <a:latin typeface="Times New Roman" pitchFamily="18" charset="0"/>
                </a:rPr>
                <a:t>运动服、体育用品</a:t>
              </a:r>
              <a:endParaRPr lang="zh-CN" sz="1200"/>
            </a:p>
            <a:p>
              <a:pPr eaLnBrk="0" hangingPunct="0"/>
              <a:r>
                <a:rPr lang="zh-CN" sz="1200" u="sng">
                  <a:solidFill>
                    <a:srgbClr val="000000"/>
                  </a:solidFill>
                </a:rPr>
                <a:t>泉州特步集团</a:t>
              </a:r>
              <a:r>
                <a:rPr lang="zh-CN" sz="1200" u="sng">
                  <a:solidFill>
                    <a:srgbClr val="000000"/>
                  </a:solidFill>
                  <a:cs typeface="Arial" pitchFamily="34" charset="0"/>
                </a:rPr>
                <a:t>             </a:t>
              </a:r>
              <a:r>
                <a:rPr lang="zh-CN" sz="1200">
                  <a:solidFill>
                    <a:srgbClr val="000000"/>
                  </a:solidFill>
                </a:rPr>
                <a:t>体育用品，运动服</a:t>
              </a:r>
              <a:endParaRPr lang="zh-CN" sz="1200"/>
            </a:p>
            <a:p>
              <a:pPr eaLnBrk="0" hangingPunct="0"/>
              <a:r>
                <a:rPr lang="zh-CN" sz="1200" u="sng">
                  <a:solidFill>
                    <a:srgbClr val="000000"/>
                  </a:solidFill>
                  <a:latin typeface="Times New Roman" pitchFamily="18" charset="0"/>
                </a:rPr>
                <a:t>泉州旗牌王制衣</a:t>
              </a:r>
              <a:r>
                <a:rPr lang="zh-CN" sz="1200" u="sng">
                  <a:solidFill>
                    <a:srgbClr val="000000"/>
                  </a:solidFill>
                  <a:latin typeface="Times New Roman" pitchFamily="18" charset="0"/>
                  <a:cs typeface="Times New Roman" pitchFamily="18" charset="0"/>
                </a:rPr>
                <a:t>           </a:t>
              </a:r>
              <a:r>
                <a:rPr lang="zh-CN" sz="1200">
                  <a:solidFill>
                    <a:srgbClr val="000000"/>
                  </a:solidFill>
                </a:rPr>
                <a:t>服装</a:t>
              </a:r>
              <a:endParaRPr lang="zh-CN" sz="1200"/>
            </a:p>
            <a:p>
              <a:pPr eaLnBrk="0" hangingPunct="0"/>
              <a:r>
                <a:rPr lang="zh-CN" sz="1200" u="sng">
                  <a:solidFill>
                    <a:srgbClr val="000000"/>
                  </a:solidFill>
                  <a:latin typeface="Times New Roman" pitchFamily="18" charset="0"/>
                </a:rPr>
                <a:t>厦门劲霸男装    </a:t>
              </a:r>
              <a:r>
                <a:rPr lang="zh-CN" sz="1200" u="sng">
                  <a:solidFill>
                    <a:srgbClr val="000000"/>
                  </a:solidFill>
                  <a:latin typeface="Times New Roman" pitchFamily="18" charset="0"/>
                  <a:cs typeface="Times New Roman" pitchFamily="18" charset="0"/>
                </a:rPr>
                <a:t>         </a:t>
              </a:r>
              <a:r>
                <a:rPr lang="zh-CN" sz="1200">
                  <a:solidFill>
                    <a:srgbClr val="000000"/>
                  </a:solidFill>
                </a:rPr>
                <a:t>商务休闲装</a:t>
              </a:r>
              <a:endParaRPr lang="zh-CN" sz="1200"/>
            </a:p>
            <a:p>
              <a:pPr eaLnBrk="0" hangingPunct="0"/>
              <a:r>
                <a:rPr lang="zh-CN" sz="1200" u="sng">
                  <a:solidFill>
                    <a:srgbClr val="000000"/>
                  </a:solidFill>
                  <a:latin typeface="Times New Roman" pitchFamily="18" charset="0"/>
                </a:rPr>
                <a:t>厦门浪琴                </a:t>
              </a:r>
              <a:r>
                <a:rPr lang="en-US" altLang="zh-CN" sz="1200" u="sng">
                  <a:solidFill>
                    <a:srgbClr val="000000"/>
                  </a:solidFill>
                  <a:latin typeface="Times New Roman" pitchFamily="18" charset="0"/>
                </a:rPr>
                <a:t>  </a:t>
              </a:r>
              <a:r>
                <a:rPr lang="zh-CN" sz="1200">
                  <a:solidFill>
                    <a:srgbClr val="000000"/>
                  </a:solidFill>
                </a:rPr>
                <a:t>鞋业</a:t>
              </a:r>
              <a:endParaRPr lang="zh-CN" sz="1200"/>
            </a:p>
            <a:p>
              <a:pPr eaLnBrk="0" hangingPunct="0"/>
              <a:r>
                <a:rPr lang="zh-CN" sz="1200" u="sng">
                  <a:solidFill>
                    <a:srgbClr val="000000"/>
                  </a:solidFill>
                  <a:latin typeface="Times New Roman" pitchFamily="18" charset="0"/>
                </a:rPr>
                <a:t>河南瑞贝卡</a:t>
              </a:r>
              <a:r>
                <a:rPr lang="zh-CN" sz="1200" u="sng">
                  <a:solidFill>
                    <a:srgbClr val="000000"/>
                  </a:solidFill>
                  <a:latin typeface="Times New Roman" pitchFamily="18" charset="0"/>
                  <a:cs typeface="Times New Roman" pitchFamily="18" charset="0"/>
                </a:rPr>
                <a:t>               </a:t>
              </a:r>
              <a:r>
                <a:rPr lang="zh-CN" sz="1200">
                  <a:solidFill>
                    <a:srgbClr val="000000"/>
                  </a:solidFill>
                </a:rPr>
                <a:t>假发行业</a:t>
              </a:r>
              <a:endParaRPr lang="zh-CN" sz="1200"/>
            </a:p>
            <a:p>
              <a:pPr eaLnBrk="0" hangingPunct="0"/>
              <a:r>
                <a:rPr lang="zh-CN" sz="1200" u="sng">
                  <a:solidFill>
                    <a:srgbClr val="000000"/>
                  </a:solidFill>
                  <a:latin typeface="Times New Roman" pitchFamily="18" charset="0"/>
                </a:rPr>
                <a:t>青岛亨达鞋业             </a:t>
              </a:r>
              <a:r>
                <a:rPr lang="zh-CN" sz="1200">
                  <a:solidFill>
                    <a:srgbClr val="000000"/>
                  </a:solidFill>
                  <a:latin typeface="Times New Roman" pitchFamily="18" charset="0"/>
                </a:rPr>
                <a:t>制鞋</a:t>
              </a:r>
              <a:endParaRPr lang="zh-CN" sz="1200"/>
            </a:p>
            <a:p>
              <a:pPr eaLnBrk="0" hangingPunct="0"/>
              <a:endParaRPr lang="zh-CN" altLang="zh-CN"/>
            </a:p>
          </p:txBody>
        </p:sp>
        <p:sp>
          <p:nvSpPr>
            <p:cNvPr id="94228" name="Line 32"/>
            <p:cNvSpPr>
              <a:spLocks noChangeShapeType="1"/>
            </p:cNvSpPr>
            <p:nvPr/>
          </p:nvSpPr>
          <p:spPr bwMode="auto">
            <a:xfrm flipV="1">
              <a:off x="5334000" y="4092575"/>
              <a:ext cx="800100" cy="693738"/>
            </a:xfrm>
            <a:prstGeom prst="line">
              <a:avLst/>
            </a:prstGeom>
            <a:noFill/>
            <a:ln w="9525">
              <a:solidFill>
                <a:srgbClr val="000000"/>
              </a:solidFill>
              <a:round/>
              <a:headEnd/>
              <a:tailEnd/>
            </a:ln>
          </p:spPr>
          <p:txBody>
            <a:bodyPr/>
            <a:lstStyle/>
            <a:p>
              <a:endParaRPr lang="zh-CN" altLang="en-US"/>
            </a:p>
          </p:txBody>
        </p:sp>
        <p:sp>
          <p:nvSpPr>
            <p:cNvPr id="94229" name="Line 31"/>
            <p:cNvSpPr>
              <a:spLocks noChangeShapeType="1"/>
            </p:cNvSpPr>
            <p:nvPr/>
          </p:nvSpPr>
          <p:spPr bwMode="auto">
            <a:xfrm>
              <a:off x="6134100" y="4092575"/>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30" name="Line 30"/>
            <p:cNvSpPr>
              <a:spLocks noChangeShapeType="1"/>
            </p:cNvSpPr>
            <p:nvPr/>
          </p:nvSpPr>
          <p:spPr bwMode="auto">
            <a:xfrm flipV="1">
              <a:off x="5219700" y="3906838"/>
              <a:ext cx="914400" cy="890587"/>
            </a:xfrm>
            <a:prstGeom prst="line">
              <a:avLst/>
            </a:prstGeom>
            <a:noFill/>
            <a:ln w="9525">
              <a:solidFill>
                <a:srgbClr val="000000"/>
              </a:solidFill>
              <a:round/>
              <a:headEnd/>
              <a:tailEnd/>
            </a:ln>
          </p:spPr>
          <p:txBody>
            <a:bodyPr/>
            <a:lstStyle/>
            <a:p>
              <a:endParaRPr lang="zh-CN" altLang="en-US"/>
            </a:p>
          </p:txBody>
        </p:sp>
        <p:sp>
          <p:nvSpPr>
            <p:cNvPr id="94231" name="Line 29"/>
            <p:cNvSpPr>
              <a:spLocks noChangeShapeType="1"/>
            </p:cNvSpPr>
            <p:nvPr/>
          </p:nvSpPr>
          <p:spPr bwMode="auto">
            <a:xfrm>
              <a:off x="6134100" y="3906838"/>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32" name="Line 28"/>
            <p:cNvSpPr>
              <a:spLocks noChangeShapeType="1"/>
            </p:cNvSpPr>
            <p:nvPr/>
          </p:nvSpPr>
          <p:spPr bwMode="auto">
            <a:xfrm flipV="1">
              <a:off x="5219700" y="3708400"/>
              <a:ext cx="914400" cy="990600"/>
            </a:xfrm>
            <a:prstGeom prst="line">
              <a:avLst/>
            </a:prstGeom>
            <a:noFill/>
            <a:ln w="9525">
              <a:solidFill>
                <a:srgbClr val="000000"/>
              </a:solidFill>
              <a:round/>
              <a:headEnd/>
              <a:tailEnd/>
            </a:ln>
          </p:spPr>
          <p:txBody>
            <a:bodyPr/>
            <a:lstStyle/>
            <a:p>
              <a:endParaRPr lang="zh-CN" altLang="en-US"/>
            </a:p>
          </p:txBody>
        </p:sp>
        <p:sp>
          <p:nvSpPr>
            <p:cNvPr id="94233" name="Line 27"/>
            <p:cNvSpPr>
              <a:spLocks noChangeShapeType="1"/>
            </p:cNvSpPr>
            <p:nvPr/>
          </p:nvSpPr>
          <p:spPr bwMode="auto">
            <a:xfrm>
              <a:off x="6134100" y="3708400"/>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34" name="Line 26"/>
            <p:cNvSpPr>
              <a:spLocks noChangeShapeType="1"/>
            </p:cNvSpPr>
            <p:nvPr/>
          </p:nvSpPr>
          <p:spPr bwMode="auto">
            <a:xfrm flipV="1">
              <a:off x="5219700" y="3521075"/>
              <a:ext cx="914400" cy="1289050"/>
            </a:xfrm>
            <a:prstGeom prst="line">
              <a:avLst/>
            </a:prstGeom>
            <a:noFill/>
            <a:ln w="9525">
              <a:solidFill>
                <a:srgbClr val="000000"/>
              </a:solidFill>
              <a:round/>
              <a:headEnd/>
              <a:tailEnd/>
            </a:ln>
          </p:spPr>
          <p:txBody>
            <a:bodyPr/>
            <a:lstStyle/>
            <a:p>
              <a:endParaRPr lang="zh-CN" altLang="en-US"/>
            </a:p>
          </p:txBody>
        </p:sp>
        <p:sp>
          <p:nvSpPr>
            <p:cNvPr id="94235" name="Line 25"/>
            <p:cNvSpPr>
              <a:spLocks noChangeShapeType="1"/>
            </p:cNvSpPr>
            <p:nvPr/>
          </p:nvSpPr>
          <p:spPr bwMode="auto">
            <a:xfrm>
              <a:off x="6134100" y="3521075"/>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36" name="Line 24"/>
            <p:cNvSpPr>
              <a:spLocks noChangeShapeType="1"/>
            </p:cNvSpPr>
            <p:nvPr/>
          </p:nvSpPr>
          <p:spPr bwMode="auto">
            <a:xfrm flipV="1">
              <a:off x="5219700" y="3335338"/>
              <a:ext cx="914400" cy="990600"/>
            </a:xfrm>
            <a:prstGeom prst="line">
              <a:avLst/>
            </a:prstGeom>
            <a:noFill/>
            <a:ln w="9525">
              <a:solidFill>
                <a:srgbClr val="000000"/>
              </a:solidFill>
              <a:round/>
              <a:headEnd/>
              <a:tailEnd/>
            </a:ln>
          </p:spPr>
          <p:txBody>
            <a:bodyPr/>
            <a:lstStyle/>
            <a:p>
              <a:endParaRPr lang="zh-CN" altLang="en-US"/>
            </a:p>
          </p:txBody>
        </p:sp>
        <p:sp>
          <p:nvSpPr>
            <p:cNvPr id="94237" name="Line 23"/>
            <p:cNvSpPr>
              <a:spLocks noChangeShapeType="1"/>
            </p:cNvSpPr>
            <p:nvPr/>
          </p:nvSpPr>
          <p:spPr bwMode="auto">
            <a:xfrm>
              <a:off x="6134100" y="3335338"/>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38" name="Line 22"/>
            <p:cNvSpPr>
              <a:spLocks noChangeShapeType="1"/>
            </p:cNvSpPr>
            <p:nvPr/>
          </p:nvSpPr>
          <p:spPr bwMode="auto">
            <a:xfrm flipV="1">
              <a:off x="5219700" y="3136900"/>
              <a:ext cx="914400" cy="1089025"/>
            </a:xfrm>
            <a:prstGeom prst="line">
              <a:avLst/>
            </a:prstGeom>
            <a:noFill/>
            <a:ln w="9525">
              <a:solidFill>
                <a:srgbClr val="000000"/>
              </a:solidFill>
              <a:round/>
              <a:headEnd/>
              <a:tailEnd/>
            </a:ln>
          </p:spPr>
          <p:txBody>
            <a:bodyPr/>
            <a:lstStyle/>
            <a:p>
              <a:endParaRPr lang="zh-CN" altLang="en-US"/>
            </a:p>
          </p:txBody>
        </p:sp>
        <p:sp>
          <p:nvSpPr>
            <p:cNvPr id="94239" name="Line 21"/>
            <p:cNvSpPr>
              <a:spLocks noChangeShapeType="1"/>
            </p:cNvSpPr>
            <p:nvPr/>
          </p:nvSpPr>
          <p:spPr bwMode="auto">
            <a:xfrm>
              <a:off x="6134100" y="3136900"/>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40" name="Line 20"/>
            <p:cNvSpPr>
              <a:spLocks noChangeShapeType="1"/>
            </p:cNvSpPr>
            <p:nvPr/>
          </p:nvSpPr>
          <p:spPr bwMode="auto">
            <a:xfrm flipV="1">
              <a:off x="4762500" y="2949575"/>
              <a:ext cx="1371600" cy="679450"/>
            </a:xfrm>
            <a:prstGeom prst="line">
              <a:avLst/>
            </a:prstGeom>
            <a:noFill/>
            <a:ln w="9525">
              <a:solidFill>
                <a:srgbClr val="000000"/>
              </a:solidFill>
              <a:round/>
              <a:headEnd/>
              <a:tailEnd/>
            </a:ln>
          </p:spPr>
          <p:txBody>
            <a:bodyPr/>
            <a:lstStyle/>
            <a:p>
              <a:endParaRPr lang="zh-CN" altLang="en-US"/>
            </a:p>
          </p:txBody>
        </p:sp>
        <p:sp>
          <p:nvSpPr>
            <p:cNvPr id="94241" name="Line 19"/>
            <p:cNvSpPr>
              <a:spLocks noChangeShapeType="1"/>
            </p:cNvSpPr>
            <p:nvPr/>
          </p:nvSpPr>
          <p:spPr bwMode="auto">
            <a:xfrm>
              <a:off x="6134100" y="2949575"/>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42" name="Line 18"/>
            <p:cNvSpPr>
              <a:spLocks noChangeShapeType="1"/>
            </p:cNvSpPr>
            <p:nvPr/>
          </p:nvSpPr>
          <p:spPr bwMode="auto">
            <a:xfrm flipV="1">
              <a:off x="4991100" y="2763838"/>
              <a:ext cx="1143000" cy="1189037"/>
            </a:xfrm>
            <a:prstGeom prst="line">
              <a:avLst/>
            </a:prstGeom>
            <a:noFill/>
            <a:ln w="9525">
              <a:solidFill>
                <a:srgbClr val="000000"/>
              </a:solidFill>
              <a:round/>
              <a:headEnd/>
              <a:tailEnd/>
            </a:ln>
          </p:spPr>
          <p:txBody>
            <a:bodyPr/>
            <a:lstStyle/>
            <a:p>
              <a:endParaRPr lang="zh-CN" altLang="en-US"/>
            </a:p>
          </p:txBody>
        </p:sp>
        <p:sp>
          <p:nvSpPr>
            <p:cNvPr id="94243" name="Line 17"/>
            <p:cNvSpPr>
              <a:spLocks noChangeShapeType="1"/>
            </p:cNvSpPr>
            <p:nvPr/>
          </p:nvSpPr>
          <p:spPr bwMode="auto">
            <a:xfrm>
              <a:off x="6134100" y="2763838"/>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44" name="Line 16"/>
            <p:cNvSpPr>
              <a:spLocks noChangeShapeType="1"/>
            </p:cNvSpPr>
            <p:nvPr/>
          </p:nvSpPr>
          <p:spPr bwMode="auto">
            <a:xfrm flipV="1">
              <a:off x="5448300" y="2565400"/>
              <a:ext cx="800100" cy="693738"/>
            </a:xfrm>
            <a:prstGeom prst="line">
              <a:avLst/>
            </a:prstGeom>
            <a:noFill/>
            <a:ln w="9525">
              <a:solidFill>
                <a:srgbClr val="000000"/>
              </a:solidFill>
              <a:round/>
              <a:headEnd/>
              <a:tailEnd/>
            </a:ln>
          </p:spPr>
          <p:txBody>
            <a:bodyPr/>
            <a:lstStyle/>
            <a:p>
              <a:endParaRPr lang="zh-CN" altLang="en-US"/>
            </a:p>
          </p:txBody>
        </p:sp>
        <p:sp>
          <p:nvSpPr>
            <p:cNvPr id="94245" name="Line 15"/>
            <p:cNvSpPr>
              <a:spLocks noChangeShapeType="1"/>
            </p:cNvSpPr>
            <p:nvPr/>
          </p:nvSpPr>
          <p:spPr bwMode="auto">
            <a:xfrm>
              <a:off x="6248400" y="2565400"/>
              <a:ext cx="571500" cy="0"/>
            </a:xfrm>
            <a:prstGeom prst="line">
              <a:avLst/>
            </a:prstGeom>
            <a:noFill/>
            <a:ln w="9525">
              <a:solidFill>
                <a:srgbClr val="000000"/>
              </a:solidFill>
              <a:round/>
              <a:headEnd/>
              <a:tailEnd type="triangle" w="med" len="med"/>
            </a:ln>
          </p:spPr>
          <p:txBody>
            <a:bodyPr/>
            <a:lstStyle/>
            <a:p>
              <a:endParaRPr lang="zh-CN" altLang="en-US"/>
            </a:p>
          </p:txBody>
        </p:sp>
        <p:sp>
          <p:nvSpPr>
            <p:cNvPr id="94246" name="Line 14"/>
            <p:cNvSpPr>
              <a:spLocks noChangeShapeType="1"/>
            </p:cNvSpPr>
            <p:nvPr/>
          </p:nvSpPr>
          <p:spPr bwMode="auto">
            <a:xfrm flipH="1" flipV="1">
              <a:off x="3048000" y="1620838"/>
              <a:ext cx="2171700" cy="3665537"/>
            </a:xfrm>
            <a:prstGeom prst="line">
              <a:avLst/>
            </a:prstGeom>
            <a:noFill/>
            <a:ln w="9525">
              <a:solidFill>
                <a:srgbClr val="000000"/>
              </a:solidFill>
              <a:round/>
              <a:headEnd/>
              <a:tailEnd/>
            </a:ln>
          </p:spPr>
          <p:txBody>
            <a:bodyPr/>
            <a:lstStyle/>
            <a:p>
              <a:endParaRPr lang="zh-CN" altLang="en-US"/>
            </a:p>
          </p:txBody>
        </p:sp>
        <p:sp>
          <p:nvSpPr>
            <p:cNvPr id="94247" name="Line 13"/>
            <p:cNvSpPr>
              <a:spLocks noChangeShapeType="1"/>
            </p:cNvSpPr>
            <p:nvPr/>
          </p:nvSpPr>
          <p:spPr bwMode="auto">
            <a:xfrm flipH="1">
              <a:off x="2362200" y="1620838"/>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48" name="Line 12"/>
            <p:cNvSpPr>
              <a:spLocks noChangeShapeType="1"/>
            </p:cNvSpPr>
            <p:nvPr/>
          </p:nvSpPr>
          <p:spPr bwMode="auto">
            <a:xfrm flipH="1" flipV="1">
              <a:off x="3162300" y="1422400"/>
              <a:ext cx="2057400" cy="3863975"/>
            </a:xfrm>
            <a:prstGeom prst="line">
              <a:avLst/>
            </a:prstGeom>
            <a:noFill/>
            <a:ln w="9525">
              <a:solidFill>
                <a:srgbClr val="000000"/>
              </a:solidFill>
              <a:round/>
              <a:headEnd/>
              <a:tailEnd/>
            </a:ln>
          </p:spPr>
          <p:txBody>
            <a:bodyPr/>
            <a:lstStyle/>
            <a:p>
              <a:endParaRPr lang="zh-CN" altLang="en-US"/>
            </a:p>
          </p:txBody>
        </p:sp>
        <p:sp>
          <p:nvSpPr>
            <p:cNvPr id="94249" name="Line 11"/>
            <p:cNvSpPr>
              <a:spLocks noChangeShapeType="1"/>
            </p:cNvSpPr>
            <p:nvPr/>
          </p:nvSpPr>
          <p:spPr bwMode="auto">
            <a:xfrm flipH="1">
              <a:off x="2705100" y="1422400"/>
              <a:ext cx="457200" cy="0"/>
            </a:xfrm>
            <a:prstGeom prst="line">
              <a:avLst/>
            </a:prstGeom>
            <a:noFill/>
            <a:ln w="9525">
              <a:solidFill>
                <a:srgbClr val="000000"/>
              </a:solidFill>
              <a:round/>
              <a:headEnd/>
              <a:tailEnd type="triangle" w="med" len="med"/>
            </a:ln>
          </p:spPr>
          <p:txBody>
            <a:bodyPr/>
            <a:lstStyle/>
            <a:p>
              <a:endParaRPr lang="zh-CN" altLang="en-US"/>
            </a:p>
          </p:txBody>
        </p:sp>
        <p:sp>
          <p:nvSpPr>
            <p:cNvPr id="94250" name="Line 10"/>
            <p:cNvSpPr>
              <a:spLocks noChangeShapeType="1"/>
            </p:cNvSpPr>
            <p:nvPr/>
          </p:nvSpPr>
          <p:spPr bwMode="auto">
            <a:xfrm flipH="1" flipV="1">
              <a:off x="3276600" y="1235075"/>
              <a:ext cx="1943100" cy="4062413"/>
            </a:xfrm>
            <a:prstGeom prst="line">
              <a:avLst/>
            </a:prstGeom>
            <a:noFill/>
            <a:ln w="9525">
              <a:solidFill>
                <a:srgbClr val="000000"/>
              </a:solidFill>
              <a:round/>
              <a:headEnd/>
              <a:tailEnd/>
            </a:ln>
          </p:spPr>
          <p:txBody>
            <a:bodyPr/>
            <a:lstStyle/>
            <a:p>
              <a:endParaRPr lang="zh-CN" altLang="en-US"/>
            </a:p>
          </p:txBody>
        </p:sp>
        <p:sp>
          <p:nvSpPr>
            <p:cNvPr id="94251" name="Line 9"/>
            <p:cNvSpPr>
              <a:spLocks noChangeShapeType="1"/>
            </p:cNvSpPr>
            <p:nvPr/>
          </p:nvSpPr>
          <p:spPr bwMode="auto">
            <a:xfrm flipH="1">
              <a:off x="2476500" y="1235075"/>
              <a:ext cx="800100" cy="0"/>
            </a:xfrm>
            <a:prstGeom prst="line">
              <a:avLst/>
            </a:prstGeom>
            <a:noFill/>
            <a:ln w="9525">
              <a:solidFill>
                <a:srgbClr val="000000"/>
              </a:solidFill>
              <a:round/>
              <a:headEnd/>
              <a:tailEnd type="triangle" w="med" len="med"/>
            </a:ln>
          </p:spPr>
          <p:txBody>
            <a:bodyPr/>
            <a:lstStyle/>
            <a:p>
              <a:endParaRPr lang="zh-CN" altLang="en-US"/>
            </a:p>
          </p:txBody>
        </p:sp>
        <p:sp>
          <p:nvSpPr>
            <p:cNvPr id="94252" name="Line 8"/>
            <p:cNvSpPr>
              <a:spLocks noChangeShapeType="1"/>
            </p:cNvSpPr>
            <p:nvPr/>
          </p:nvSpPr>
          <p:spPr bwMode="auto">
            <a:xfrm flipH="1" flipV="1">
              <a:off x="3505200" y="1049338"/>
              <a:ext cx="1828800" cy="4259262"/>
            </a:xfrm>
            <a:prstGeom prst="line">
              <a:avLst/>
            </a:prstGeom>
            <a:noFill/>
            <a:ln w="9525">
              <a:solidFill>
                <a:srgbClr val="000000"/>
              </a:solidFill>
              <a:round/>
              <a:headEnd/>
              <a:tailEnd/>
            </a:ln>
          </p:spPr>
          <p:txBody>
            <a:bodyPr/>
            <a:lstStyle/>
            <a:p>
              <a:endParaRPr lang="zh-CN" altLang="en-US"/>
            </a:p>
          </p:txBody>
        </p:sp>
        <p:sp>
          <p:nvSpPr>
            <p:cNvPr id="94253" name="Line 7"/>
            <p:cNvSpPr>
              <a:spLocks noChangeShapeType="1"/>
            </p:cNvSpPr>
            <p:nvPr/>
          </p:nvSpPr>
          <p:spPr bwMode="auto">
            <a:xfrm flipH="1">
              <a:off x="3162300" y="1049338"/>
              <a:ext cx="342900" cy="0"/>
            </a:xfrm>
            <a:prstGeom prst="line">
              <a:avLst/>
            </a:prstGeom>
            <a:noFill/>
            <a:ln w="9525">
              <a:solidFill>
                <a:srgbClr val="000000"/>
              </a:solidFill>
              <a:round/>
              <a:headEnd/>
              <a:tailEnd type="triangle" w="med" len="med"/>
            </a:ln>
          </p:spPr>
          <p:txBody>
            <a:bodyPr/>
            <a:lstStyle/>
            <a:p>
              <a:endParaRPr lang="zh-CN" altLang="en-US"/>
            </a:p>
          </p:txBody>
        </p:sp>
        <p:sp>
          <p:nvSpPr>
            <p:cNvPr id="94254" name="Line 6"/>
            <p:cNvSpPr>
              <a:spLocks noChangeShapeType="1"/>
            </p:cNvSpPr>
            <p:nvPr/>
          </p:nvSpPr>
          <p:spPr bwMode="auto">
            <a:xfrm flipH="1" flipV="1">
              <a:off x="3848100" y="850900"/>
              <a:ext cx="1485900" cy="4654550"/>
            </a:xfrm>
            <a:prstGeom prst="line">
              <a:avLst/>
            </a:prstGeom>
            <a:noFill/>
            <a:ln w="9525">
              <a:solidFill>
                <a:srgbClr val="000000"/>
              </a:solidFill>
              <a:round/>
              <a:headEnd/>
              <a:tailEnd/>
            </a:ln>
          </p:spPr>
          <p:txBody>
            <a:bodyPr/>
            <a:lstStyle/>
            <a:p>
              <a:endParaRPr lang="zh-CN" altLang="en-US"/>
            </a:p>
          </p:txBody>
        </p:sp>
        <p:sp>
          <p:nvSpPr>
            <p:cNvPr id="94255" name="Line 5"/>
            <p:cNvSpPr>
              <a:spLocks noChangeShapeType="1"/>
            </p:cNvSpPr>
            <p:nvPr/>
          </p:nvSpPr>
          <p:spPr bwMode="auto">
            <a:xfrm flipH="1">
              <a:off x="3162300" y="850900"/>
              <a:ext cx="685800" cy="0"/>
            </a:xfrm>
            <a:prstGeom prst="line">
              <a:avLst/>
            </a:prstGeom>
            <a:noFill/>
            <a:ln w="9525">
              <a:solidFill>
                <a:srgbClr val="000000"/>
              </a:solidFill>
              <a:round/>
              <a:headEnd/>
              <a:tailEnd type="triangle" w="med" len="med"/>
            </a:ln>
          </p:spPr>
          <p:txBody>
            <a:bodyPr/>
            <a:lstStyle/>
            <a:p>
              <a:endParaRPr lang="zh-CN" altLang="en-US"/>
            </a:p>
          </p:txBody>
        </p:sp>
        <p:sp>
          <p:nvSpPr>
            <p:cNvPr id="94256" name="Line 4"/>
            <p:cNvSpPr>
              <a:spLocks noChangeShapeType="1"/>
            </p:cNvSpPr>
            <p:nvPr/>
          </p:nvSpPr>
          <p:spPr bwMode="auto">
            <a:xfrm flipH="1" flipV="1">
              <a:off x="2933700" y="1806575"/>
              <a:ext cx="1485900" cy="2576513"/>
            </a:xfrm>
            <a:prstGeom prst="line">
              <a:avLst/>
            </a:prstGeom>
            <a:noFill/>
            <a:ln w="9525">
              <a:solidFill>
                <a:srgbClr val="000000"/>
              </a:solidFill>
              <a:round/>
              <a:headEnd/>
              <a:tailEnd/>
            </a:ln>
          </p:spPr>
          <p:txBody>
            <a:bodyPr/>
            <a:lstStyle/>
            <a:p>
              <a:endParaRPr lang="zh-CN" altLang="en-US"/>
            </a:p>
          </p:txBody>
        </p:sp>
        <p:sp>
          <p:nvSpPr>
            <p:cNvPr id="94257" name="Line 3"/>
            <p:cNvSpPr>
              <a:spLocks noChangeShapeType="1"/>
            </p:cNvSpPr>
            <p:nvPr/>
          </p:nvSpPr>
          <p:spPr bwMode="auto">
            <a:xfrm flipH="1">
              <a:off x="2705100" y="1806575"/>
              <a:ext cx="228600" cy="0"/>
            </a:xfrm>
            <a:prstGeom prst="line">
              <a:avLst/>
            </a:prstGeom>
            <a:noFill/>
            <a:ln w="9525">
              <a:solidFill>
                <a:srgbClr val="000000"/>
              </a:solidFill>
              <a:round/>
              <a:headEnd/>
              <a:tailEnd type="triangle" w="med" len="med"/>
            </a:ln>
          </p:spPr>
          <p:txBody>
            <a:bodyPr/>
            <a:lstStyle/>
            <a:p>
              <a:endParaRPr lang="zh-CN" altLang="en-US"/>
            </a:p>
          </p:txBody>
        </p:sp>
        <p:sp>
          <p:nvSpPr>
            <p:cNvPr id="94258" name="Line 2"/>
            <p:cNvSpPr>
              <a:spLocks noChangeShapeType="1"/>
            </p:cNvSpPr>
            <p:nvPr/>
          </p:nvSpPr>
          <p:spPr bwMode="auto">
            <a:xfrm flipH="1" flipV="1">
              <a:off x="2705100" y="1993900"/>
              <a:ext cx="2286000" cy="1981200"/>
            </a:xfrm>
            <a:prstGeom prst="line">
              <a:avLst/>
            </a:prstGeom>
            <a:noFill/>
            <a:ln w="9525">
              <a:solidFill>
                <a:srgbClr val="000000"/>
              </a:solidFill>
              <a:round/>
              <a:headEnd/>
              <a:tailEnd/>
            </a:ln>
          </p:spPr>
          <p:txBody>
            <a:bodyPr/>
            <a:lstStyle/>
            <a:p>
              <a:endParaRPr lang="zh-CN" altLang="en-US"/>
            </a:p>
          </p:txBody>
        </p:sp>
        <p:sp>
          <p:nvSpPr>
            <p:cNvPr id="94259" name="Line 1"/>
            <p:cNvSpPr>
              <a:spLocks noChangeShapeType="1"/>
            </p:cNvSpPr>
            <p:nvPr/>
          </p:nvSpPr>
          <p:spPr bwMode="auto">
            <a:xfrm flipH="1">
              <a:off x="2362200" y="1993900"/>
              <a:ext cx="342900" cy="0"/>
            </a:xfrm>
            <a:prstGeom prst="line">
              <a:avLst/>
            </a:prstGeom>
            <a:noFill/>
            <a:ln w="9525">
              <a:solidFill>
                <a:srgbClr val="000000"/>
              </a:solidFill>
              <a:round/>
              <a:headEnd/>
              <a:tailEnd type="triangle" w="med" len="med"/>
            </a:ln>
          </p:spPr>
          <p:txBody>
            <a:bodyPr/>
            <a:lstStyle/>
            <a:p>
              <a:endParaRPr lang="zh-CN" altLang="en-US"/>
            </a:p>
          </p:txBody>
        </p:sp>
      </p:grpSp>
    </p:spTree>
    <p:extLst>
      <p:ext uri="{BB962C8B-B14F-4D97-AF65-F5344CB8AC3E}">
        <p14:creationId xmlns:p14="http://schemas.microsoft.com/office/powerpoint/2010/main" val="108383600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smtClean="0"/>
              <a:t>画纸样演示</a:t>
            </a:r>
          </a:p>
        </p:txBody>
      </p:sp>
      <p:pic>
        <p:nvPicPr>
          <p:cNvPr id="22531" name="Picture 3" descr="C:/Documents and Settings/Administrator/My Documents/打板.gif打板"/>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57308" y="838268"/>
            <a:ext cx="7489825" cy="5222875"/>
          </a:xfrm>
          <a:prstGeom prst="rect">
            <a:avLst/>
          </a:prstGeom>
          <a:noFill/>
        </p:spPr>
      </p:pic>
    </p:spTree>
    <p:extLst>
      <p:ext uri="{BB962C8B-B14F-4D97-AF65-F5344CB8AC3E}">
        <p14:creationId xmlns:p14="http://schemas.microsoft.com/office/powerpoint/2010/main" val="2281796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服装行业新应用成功案例</a:t>
            </a:r>
            <a:endParaRPr lang="zh-CN" altLang="en-US"/>
          </a:p>
        </p:txBody>
      </p:sp>
      <p:sp>
        <p:nvSpPr>
          <p:cNvPr id="4" name="矩形 3"/>
          <p:cNvSpPr/>
          <p:nvPr/>
        </p:nvSpPr>
        <p:spPr>
          <a:xfrm>
            <a:off x="323528" y="764704"/>
            <a:ext cx="6048672" cy="1726178"/>
          </a:xfrm>
          <a:prstGeom prst="rect">
            <a:avLst/>
          </a:prstGeom>
        </p:spPr>
        <p:txBody>
          <a:bodyPr wrap="square">
            <a:spAutoFit/>
          </a:bodyPr>
          <a:lstStyle/>
          <a:p>
            <a:pPr>
              <a:lnSpc>
                <a:spcPct val="120000"/>
              </a:lnSpc>
            </a:pPr>
            <a:r>
              <a:rPr lang="en-US" altLang="zh-CN" smtClean="0">
                <a:latin typeface="+mn-ea"/>
                <a:ea typeface="+mn-ea"/>
              </a:rPr>
              <a:t>CRM</a:t>
            </a:r>
            <a:r>
              <a:rPr lang="zh-CN" altLang="en-US" smtClean="0">
                <a:latin typeface="+mn-ea"/>
                <a:ea typeface="+mn-ea"/>
              </a:rPr>
              <a:t>成功样板客户</a:t>
            </a:r>
            <a:r>
              <a:rPr lang="en-US" altLang="zh-CN" smtClean="0">
                <a:latin typeface="+mn-ea"/>
                <a:ea typeface="+mn-ea"/>
              </a:rPr>
              <a:t>—</a:t>
            </a:r>
            <a:r>
              <a:rPr lang="zh-CN" altLang="en-US" smtClean="0">
                <a:latin typeface="+mn-ea"/>
                <a:ea typeface="+mn-ea"/>
              </a:rPr>
              <a:t>浙江雅莹服饰有限公司（高端女装）</a:t>
            </a:r>
            <a:endParaRPr lang="en-US" altLang="zh-CN" smtClean="0">
              <a:latin typeface="+mn-ea"/>
              <a:ea typeface="+mn-ea"/>
            </a:endParaRPr>
          </a:p>
          <a:p>
            <a:pPr>
              <a:lnSpc>
                <a:spcPct val="120000"/>
              </a:lnSpc>
            </a:pPr>
            <a:r>
              <a:rPr lang="en-US" altLang="zh-CN" smtClean="0">
                <a:latin typeface="+mn-ea"/>
                <a:ea typeface="+mn-ea"/>
              </a:rPr>
              <a:t>CRM</a:t>
            </a:r>
            <a:r>
              <a:rPr lang="zh-CN" altLang="en-US">
                <a:latin typeface="+mn-ea"/>
                <a:ea typeface="+mn-ea"/>
              </a:rPr>
              <a:t>应用：会员资源企业化管理 ；市场活动管理 ；与</a:t>
            </a:r>
            <a:r>
              <a:rPr lang="en-US" altLang="zh-CN">
                <a:latin typeface="+mn-ea"/>
                <a:ea typeface="+mn-ea"/>
              </a:rPr>
              <a:t>DRP</a:t>
            </a:r>
            <a:r>
              <a:rPr lang="zh-CN" altLang="en-US">
                <a:latin typeface="+mn-ea"/>
                <a:ea typeface="+mn-ea"/>
              </a:rPr>
              <a:t>系统互通，实现与客户相关的各种内、外部信息的综合管理 ；强大的报表分析功能，为企业决策提供数据支持 ；与呼叫中心平台进行整合</a:t>
            </a:r>
            <a:r>
              <a:rPr lang="zh-CN" altLang="en-US" smtClean="0">
                <a:latin typeface="+mn-ea"/>
                <a:ea typeface="+mn-ea"/>
              </a:rPr>
              <a:t>应用</a:t>
            </a:r>
            <a:endParaRPr lang="zh-CN" altLang="en-US">
              <a:latin typeface="+mn-ea"/>
              <a:ea typeface="+mn-ea"/>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1052736"/>
            <a:ext cx="2160240" cy="119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146219" y="2544963"/>
            <a:ext cx="8131270" cy="1200329"/>
          </a:xfrm>
          <a:prstGeom prst="rect">
            <a:avLst/>
          </a:prstGeom>
        </p:spPr>
        <p:txBody>
          <a:bodyPr wrap="square">
            <a:spAutoFit/>
          </a:bodyPr>
          <a:lstStyle/>
          <a:p>
            <a:pPr>
              <a:lnSpc>
                <a:spcPct val="150000"/>
              </a:lnSpc>
            </a:pPr>
            <a:r>
              <a:rPr lang="en-US" altLang="zh-CN">
                <a:latin typeface="+mn-ea"/>
                <a:ea typeface="+mn-ea"/>
              </a:rPr>
              <a:t>ALL-IN-ONE</a:t>
            </a:r>
            <a:r>
              <a:rPr lang="zh-CN" altLang="en-US">
                <a:latin typeface="+mn-ea"/>
                <a:ea typeface="+mn-ea"/>
              </a:rPr>
              <a:t>样板客户：北京玛亚诺服装服饰有限公司</a:t>
            </a:r>
          </a:p>
          <a:p>
            <a:pPr>
              <a:lnSpc>
                <a:spcPct val="150000"/>
              </a:lnSpc>
            </a:pPr>
            <a:r>
              <a:rPr lang="en-US" altLang="zh-CN">
                <a:latin typeface="+mn-ea"/>
                <a:ea typeface="+mn-ea"/>
              </a:rPr>
              <a:t>U8AIO</a:t>
            </a:r>
            <a:r>
              <a:rPr lang="zh-CN" altLang="en-US">
                <a:latin typeface="+mn-ea"/>
                <a:ea typeface="+mn-ea"/>
              </a:rPr>
              <a:t>应用：财务、供应链  分销、零售、商业智能</a:t>
            </a:r>
            <a:endParaRPr lang="en-US" altLang="zh-CN">
              <a:latin typeface="+mn-ea"/>
              <a:ea typeface="+mn-ea"/>
            </a:endParaRPr>
          </a:p>
          <a:p>
            <a:endParaRPr lang="zh-CN" altLang="en-U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004" y="2564904"/>
            <a:ext cx="2781462" cy="112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57005" y="4133979"/>
            <a:ext cx="3710939" cy="2031325"/>
          </a:xfrm>
          <a:prstGeom prst="rect">
            <a:avLst/>
          </a:prstGeom>
        </p:spPr>
        <p:txBody>
          <a:bodyPr wrap="square">
            <a:spAutoFit/>
          </a:bodyPr>
          <a:lstStyle/>
          <a:p>
            <a:r>
              <a:rPr lang="zh-CN" altLang="en-US" smtClean="0"/>
              <a:t>车间现场</a:t>
            </a:r>
            <a:r>
              <a:rPr lang="en-US" altLang="zh-CN" smtClean="0"/>
              <a:t>MES</a:t>
            </a:r>
            <a:r>
              <a:rPr lang="zh-CN" altLang="en-US" smtClean="0"/>
              <a:t>管理成功样板客户</a:t>
            </a:r>
            <a:r>
              <a:rPr lang="en-US" altLang="zh-CN" smtClean="0"/>
              <a:t>——</a:t>
            </a:r>
            <a:r>
              <a:rPr lang="zh-CN" altLang="en-US" smtClean="0"/>
              <a:t>河南瑞贝卡股份有限公司，企业是</a:t>
            </a:r>
            <a:r>
              <a:rPr lang="zh-CN" altLang="en-US"/>
              <a:t>世界最大的假发生产企业</a:t>
            </a:r>
            <a:r>
              <a:rPr lang="zh-CN" altLang="en-US" smtClean="0"/>
              <a:t>。</a:t>
            </a:r>
            <a:endParaRPr lang="en-US" altLang="zh-CN" smtClean="0"/>
          </a:p>
          <a:p>
            <a:endParaRPr lang="en-US" altLang="zh-CN"/>
          </a:p>
          <a:p>
            <a:endParaRPr lang="en-US" altLang="zh-CN" smtClean="0"/>
          </a:p>
          <a:p>
            <a:r>
              <a:rPr lang="zh-CN" altLang="en-US" smtClean="0"/>
              <a:t>湖北淘宇服装有限公司</a:t>
            </a:r>
            <a:r>
              <a:rPr lang="en-US" altLang="zh-CN" smtClean="0"/>
              <a:t>—</a:t>
            </a:r>
            <a:r>
              <a:rPr lang="zh-CN" altLang="en-US" smtClean="0"/>
              <a:t>南极人与多家品牌内衣的生产制造基地</a:t>
            </a:r>
            <a:endParaRPr lang="zh-CN" altLang="en-US"/>
          </a:p>
        </p:txBody>
      </p:sp>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796" y="3501008"/>
            <a:ext cx="4238808" cy="321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6929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服装行业</a:t>
            </a:r>
            <a:r>
              <a:rPr lang="en-US" altLang="zh-CN" smtClean="0"/>
              <a:t>ALL-IN-ONE</a:t>
            </a:r>
            <a:r>
              <a:rPr lang="zh-CN" altLang="en-US" smtClean="0"/>
              <a:t>成功</a:t>
            </a:r>
            <a:r>
              <a:rPr lang="zh-CN" altLang="en-US"/>
              <a:t>签约</a:t>
            </a:r>
            <a:r>
              <a:rPr lang="zh-CN" altLang="en-US" smtClean="0"/>
              <a:t>案例</a:t>
            </a:r>
            <a:endParaRPr lang="zh-CN" altLang="en-US"/>
          </a:p>
        </p:txBody>
      </p:sp>
      <p:sp>
        <p:nvSpPr>
          <p:cNvPr id="5" name="矩形 4"/>
          <p:cNvSpPr/>
          <p:nvPr/>
        </p:nvSpPr>
        <p:spPr>
          <a:xfrm>
            <a:off x="2960974" y="5541039"/>
            <a:ext cx="8131270" cy="923330"/>
          </a:xfrm>
          <a:prstGeom prst="rect">
            <a:avLst/>
          </a:prstGeom>
        </p:spPr>
        <p:txBody>
          <a:bodyPr wrap="square">
            <a:spAutoFit/>
          </a:bodyPr>
          <a:lstStyle/>
          <a:p>
            <a:pPr>
              <a:lnSpc>
                <a:spcPct val="150000"/>
              </a:lnSpc>
            </a:pPr>
            <a:r>
              <a:rPr lang="en-US" altLang="zh-CN">
                <a:latin typeface="+mn-ea"/>
                <a:ea typeface="+mn-ea"/>
              </a:rPr>
              <a:t>ALL-IN-ONE</a:t>
            </a:r>
            <a:r>
              <a:rPr lang="zh-CN" altLang="en-US">
                <a:latin typeface="+mn-ea"/>
                <a:ea typeface="+mn-ea"/>
              </a:rPr>
              <a:t>样板客户：北京玛亚诺服装服饰有限公司</a:t>
            </a:r>
          </a:p>
          <a:p>
            <a:pPr>
              <a:lnSpc>
                <a:spcPct val="150000"/>
              </a:lnSpc>
            </a:pPr>
            <a:r>
              <a:rPr lang="en-US" altLang="zh-CN">
                <a:latin typeface="+mn-ea"/>
                <a:ea typeface="+mn-ea"/>
              </a:rPr>
              <a:t>U8AIO</a:t>
            </a:r>
            <a:r>
              <a:rPr lang="zh-CN" altLang="en-US">
                <a:latin typeface="+mn-ea"/>
                <a:ea typeface="+mn-ea"/>
              </a:rPr>
              <a:t>应用：财务、供应链  分销、零售、商业</a:t>
            </a:r>
            <a:r>
              <a:rPr lang="zh-CN" altLang="en-US" smtClean="0">
                <a:latin typeface="+mn-ea"/>
                <a:ea typeface="+mn-ea"/>
              </a:rPr>
              <a:t>智能</a:t>
            </a:r>
            <a:endParaRPr lang="en-US" altLang="zh-CN">
              <a:latin typeface="+mn-ea"/>
              <a:ea typeface="+mn-ea"/>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517232"/>
            <a:ext cx="2781462" cy="112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764704"/>
            <a:ext cx="3736851" cy="2341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168942" y="802625"/>
            <a:ext cx="4788024" cy="2446824"/>
          </a:xfrm>
          <a:prstGeom prst="rect">
            <a:avLst/>
          </a:prstGeom>
        </p:spPr>
        <p:txBody>
          <a:bodyPr wrap="square">
            <a:spAutoFit/>
          </a:bodyPr>
          <a:lstStyle/>
          <a:p>
            <a:pPr>
              <a:lnSpc>
                <a:spcPct val="150000"/>
              </a:lnSpc>
            </a:pPr>
            <a:r>
              <a:rPr lang="en-US" altLang="zh-CN">
                <a:latin typeface="+mn-ea"/>
                <a:ea typeface="+mn-ea"/>
              </a:rPr>
              <a:t>ALL-IN-ONE</a:t>
            </a:r>
            <a:r>
              <a:rPr lang="zh-CN" altLang="en-US">
                <a:latin typeface="+mn-ea"/>
                <a:ea typeface="+mn-ea"/>
              </a:rPr>
              <a:t>样板客户</a:t>
            </a:r>
            <a:r>
              <a:rPr lang="zh-CN" altLang="en-US" smtClean="0">
                <a:latin typeface="+mn-ea"/>
                <a:ea typeface="+mn-ea"/>
              </a:rPr>
              <a:t>：广州贝佳人内衣服饰有限公司</a:t>
            </a:r>
            <a:endParaRPr lang="en-US" altLang="zh-CN" smtClean="0">
              <a:latin typeface="+mn-ea"/>
              <a:ea typeface="+mn-ea"/>
            </a:endParaRPr>
          </a:p>
          <a:p>
            <a:pPr>
              <a:lnSpc>
                <a:spcPct val="150000"/>
              </a:lnSpc>
            </a:pPr>
            <a:r>
              <a:rPr lang="en-US" altLang="zh-CN" smtClean="0">
                <a:latin typeface="+mn-ea"/>
                <a:ea typeface="+mn-ea"/>
              </a:rPr>
              <a:t>U8AIO</a:t>
            </a:r>
            <a:r>
              <a:rPr lang="zh-CN" altLang="en-US">
                <a:latin typeface="+mn-ea"/>
                <a:ea typeface="+mn-ea"/>
              </a:rPr>
              <a:t>应用：财务、供应链 </a:t>
            </a:r>
            <a:r>
              <a:rPr lang="zh-CN" altLang="en-US" smtClean="0">
                <a:latin typeface="+mn-ea"/>
                <a:ea typeface="+mn-ea"/>
              </a:rPr>
              <a:t>、生产制造、分销</a:t>
            </a:r>
            <a:r>
              <a:rPr lang="zh-CN" altLang="en-US">
                <a:latin typeface="+mn-ea"/>
                <a:ea typeface="+mn-ea"/>
              </a:rPr>
              <a:t>、</a:t>
            </a:r>
            <a:r>
              <a:rPr lang="zh-CN" altLang="en-US" smtClean="0">
                <a:latin typeface="+mn-ea"/>
                <a:ea typeface="+mn-ea"/>
              </a:rPr>
              <a:t>零售</a:t>
            </a:r>
            <a:endParaRPr lang="en-US" altLang="zh-CN" smtClean="0">
              <a:latin typeface="+mn-ea"/>
              <a:ea typeface="+mn-ea"/>
            </a:endParaRPr>
          </a:p>
          <a:p>
            <a:pPr>
              <a:lnSpc>
                <a:spcPct val="150000"/>
              </a:lnSpc>
            </a:pPr>
            <a:r>
              <a:rPr lang="zh-CN" altLang="en-US">
                <a:latin typeface="+mn-ea"/>
                <a:ea typeface="+mn-ea"/>
              </a:rPr>
              <a:t>签约</a:t>
            </a:r>
            <a:r>
              <a:rPr lang="zh-CN" altLang="en-US" smtClean="0">
                <a:latin typeface="+mn-ea"/>
                <a:ea typeface="+mn-ea"/>
              </a:rPr>
              <a:t>额：</a:t>
            </a:r>
            <a:r>
              <a:rPr lang="en-US" altLang="zh-CN" smtClean="0">
                <a:latin typeface="+mn-ea"/>
                <a:ea typeface="+mn-ea"/>
              </a:rPr>
              <a:t>85</a:t>
            </a:r>
            <a:r>
              <a:rPr lang="zh-CN" altLang="en-US" smtClean="0">
                <a:latin typeface="+mn-ea"/>
                <a:ea typeface="+mn-ea"/>
              </a:rPr>
              <a:t>万</a:t>
            </a:r>
            <a:endParaRPr lang="en-US" altLang="zh-CN">
              <a:latin typeface="+mn-ea"/>
              <a:ea typeface="+mn-ea"/>
            </a:endParaRPr>
          </a:p>
          <a:p>
            <a:endParaRPr lang="zh-CN" altLang="en-US"/>
          </a:p>
        </p:txBody>
      </p:sp>
      <p:sp>
        <p:nvSpPr>
          <p:cNvPr id="11" name="矩形 10"/>
          <p:cNvSpPr/>
          <p:nvPr/>
        </p:nvSpPr>
        <p:spPr>
          <a:xfrm>
            <a:off x="168942" y="3131975"/>
            <a:ext cx="4788024" cy="2169825"/>
          </a:xfrm>
          <a:prstGeom prst="rect">
            <a:avLst/>
          </a:prstGeom>
        </p:spPr>
        <p:txBody>
          <a:bodyPr wrap="square">
            <a:spAutoFit/>
          </a:bodyPr>
          <a:lstStyle/>
          <a:p>
            <a:pPr>
              <a:lnSpc>
                <a:spcPct val="150000"/>
              </a:lnSpc>
            </a:pPr>
            <a:r>
              <a:rPr lang="en-US" altLang="zh-CN">
                <a:latin typeface="+mn-ea"/>
                <a:ea typeface="+mn-ea"/>
              </a:rPr>
              <a:t>ALL-IN-ONE</a:t>
            </a:r>
            <a:r>
              <a:rPr lang="zh-CN" altLang="en-US">
                <a:latin typeface="+mn-ea"/>
                <a:ea typeface="+mn-ea"/>
              </a:rPr>
              <a:t>样板客户</a:t>
            </a:r>
            <a:r>
              <a:rPr lang="zh-CN" altLang="en-US" smtClean="0">
                <a:latin typeface="+mn-ea"/>
                <a:ea typeface="+mn-ea"/>
              </a:rPr>
              <a:t>：上海黄色小鸭贸易有限公司</a:t>
            </a:r>
            <a:endParaRPr lang="en-US" altLang="zh-CN" smtClean="0">
              <a:latin typeface="+mn-ea"/>
              <a:ea typeface="+mn-ea"/>
            </a:endParaRPr>
          </a:p>
          <a:p>
            <a:pPr>
              <a:lnSpc>
                <a:spcPct val="150000"/>
              </a:lnSpc>
            </a:pPr>
            <a:r>
              <a:rPr lang="en-US" altLang="zh-CN" smtClean="0">
                <a:latin typeface="+mn-ea"/>
                <a:ea typeface="+mn-ea"/>
              </a:rPr>
              <a:t>U8AIO</a:t>
            </a:r>
            <a:r>
              <a:rPr lang="zh-CN" altLang="en-US">
                <a:latin typeface="+mn-ea"/>
                <a:ea typeface="+mn-ea"/>
              </a:rPr>
              <a:t>应用：财务、供应链 </a:t>
            </a:r>
            <a:r>
              <a:rPr lang="zh-CN" altLang="en-US" smtClean="0">
                <a:latin typeface="+mn-ea"/>
                <a:ea typeface="+mn-ea"/>
              </a:rPr>
              <a:t>、分销</a:t>
            </a:r>
            <a:r>
              <a:rPr lang="zh-CN" altLang="en-US">
                <a:latin typeface="+mn-ea"/>
                <a:ea typeface="+mn-ea"/>
              </a:rPr>
              <a:t>、</a:t>
            </a:r>
            <a:r>
              <a:rPr lang="zh-CN" altLang="en-US" smtClean="0">
                <a:latin typeface="+mn-ea"/>
                <a:ea typeface="+mn-ea"/>
              </a:rPr>
              <a:t>零售、电商</a:t>
            </a:r>
            <a:endParaRPr lang="en-US" altLang="zh-CN" smtClean="0">
              <a:latin typeface="+mn-ea"/>
              <a:ea typeface="+mn-ea"/>
            </a:endParaRPr>
          </a:p>
          <a:p>
            <a:pPr>
              <a:lnSpc>
                <a:spcPct val="150000"/>
              </a:lnSpc>
            </a:pPr>
            <a:r>
              <a:rPr lang="zh-CN" altLang="en-US">
                <a:latin typeface="+mn-ea"/>
                <a:ea typeface="+mn-ea"/>
              </a:rPr>
              <a:t>签约</a:t>
            </a:r>
            <a:r>
              <a:rPr lang="zh-CN" altLang="en-US" smtClean="0">
                <a:latin typeface="+mn-ea"/>
                <a:ea typeface="+mn-ea"/>
              </a:rPr>
              <a:t>额：</a:t>
            </a:r>
            <a:r>
              <a:rPr lang="en-US" altLang="zh-CN" smtClean="0">
                <a:latin typeface="+mn-ea"/>
                <a:ea typeface="+mn-ea"/>
              </a:rPr>
              <a:t>185</a:t>
            </a:r>
            <a:r>
              <a:rPr lang="zh-CN" altLang="en-US" smtClean="0">
                <a:latin typeface="+mn-ea"/>
                <a:ea typeface="+mn-ea"/>
              </a:rPr>
              <a:t>万</a:t>
            </a:r>
            <a:endParaRPr lang="en-US" altLang="zh-CN">
              <a:latin typeface="+mn-ea"/>
              <a:ea typeface="+mn-ea"/>
            </a:endParaRPr>
          </a:p>
        </p:txBody>
      </p:sp>
      <p:pic>
        <p:nvPicPr>
          <p:cNvPr id="2" name="图片 1" descr="上海黄色小鸭贸易有限公司 - Google Chrome"/>
          <p:cNvPicPr>
            <a:picLocks noChangeAspect="1"/>
          </p:cNvPicPr>
          <p:nvPr/>
        </p:nvPicPr>
        <p:blipFill rotWithShape="1">
          <a:blip r:embed="rId4">
            <a:extLst>
              <a:ext uri="{28A0092B-C50C-407E-A947-70E740481C1C}">
                <a14:useLocalDpi xmlns:a14="http://schemas.microsoft.com/office/drawing/2010/main" val="0"/>
              </a:ext>
            </a:extLst>
          </a:blip>
          <a:srcRect l="19841" t="30472" r="53651" b="45685"/>
          <a:stretch/>
        </p:blipFill>
        <p:spPr>
          <a:xfrm>
            <a:off x="5292080" y="3343791"/>
            <a:ext cx="3342673" cy="1741393"/>
          </a:xfrm>
          <a:prstGeom prst="rect">
            <a:avLst/>
          </a:prstGeom>
        </p:spPr>
      </p:pic>
      <p:cxnSp>
        <p:nvCxnSpPr>
          <p:cNvPr id="8" name="直接连接符 7"/>
          <p:cNvCxnSpPr/>
          <p:nvPr/>
        </p:nvCxnSpPr>
        <p:spPr>
          <a:xfrm>
            <a:off x="168942" y="3186865"/>
            <a:ext cx="8975058" cy="26111"/>
          </a:xfrm>
          <a:prstGeom prst="line">
            <a:avLst/>
          </a:prstGeom>
          <a:ln w="38100">
            <a:solidFill>
              <a:srgbClr val="E92F3E"/>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79512" y="5373216"/>
            <a:ext cx="8964488" cy="0"/>
          </a:xfrm>
          <a:prstGeom prst="line">
            <a:avLst/>
          </a:prstGeom>
          <a:ln w="38100">
            <a:solidFill>
              <a:srgbClr val="E92F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0027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服装行业老客户深度经营案例</a:t>
            </a:r>
          </a:p>
        </p:txBody>
      </p:sp>
      <p:sp>
        <p:nvSpPr>
          <p:cNvPr id="10" name="矩形 9"/>
          <p:cNvSpPr/>
          <p:nvPr/>
        </p:nvSpPr>
        <p:spPr>
          <a:xfrm>
            <a:off x="168943" y="1109643"/>
            <a:ext cx="3754986" cy="2031325"/>
          </a:xfrm>
          <a:prstGeom prst="rect">
            <a:avLst/>
          </a:prstGeom>
        </p:spPr>
        <p:txBody>
          <a:bodyPr wrap="square">
            <a:spAutoFit/>
          </a:bodyPr>
          <a:lstStyle/>
          <a:p>
            <a:pPr>
              <a:lnSpc>
                <a:spcPct val="150000"/>
              </a:lnSpc>
            </a:pPr>
            <a:r>
              <a:rPr lang="zh-CN" altLang="en-US" smtClean="0">
                <a:latin typeface="+mn-ea"/>
                <a:ea typeface="+mn-ea"/>
              </a:rPr>
              <a:t>老客户经营样板</a:t>
            </a:r>
            <a:r>
              <a:rPr lang="zh-CN" altLang="en-US">
                <a:latin typeface="+mn-ea"/>
                <a:ea typeface="+mn-ea"/>
              </a:rPr>
              <a:t>客户：宁夏嘉源绒业集团有限公司</a:t>
            </a:r>
            <a:endParaRPr lang="en-US" altLang="zh-CN" smtClean="0">
              <a:latin typeface="+mn-ea"/>
              <a:ea typeface="+mn-ea"/>
            </a:endParaRPr>
          </a:p>
          <a:p>
            <a:pPr>
              <a:lnSpc>
                <a:spcPct val="150000"/>
              </a:lnSpc>
            </a:pPr>
            <a:r>
              <a:rPr lang="en-US" altLang="zh-CN" smtClean="0">
                <a:latin typeface="+mn-ea"/>
                <a:ea typeface="+mn-ea"/>
              </a:rPr>
              <a:t>U8</a:t>
            </a:r>
            <a:r>
              <a:rPr lang="zh-CN" altLang="en-US" smtClean="0">
                <a:latin typeface="+mn-ea"/>
                <a:ea typeface="+mn-ea"/>
              </a:rPr>
              <a:t>应用</a:t>
            </a:r>
            <a:r>
              <a:rPr lang="zh-CN" altLang="en-US">
                <a:latin typeface="+mn-ea"/>
                <a:ea typeface="+mn-ea"/>
              </a:rPr>
              <a:t>：财务、供应链 </a:t>
            </a:r>
            <a:r>
              <a:rPr lang="zh-CN" altLang="en-US" smtClean="0">
                <a:latin typeface="+mn-ea"/>
                <a:ea typeface="+mn-ea"/>
              </a:rPr>
              <a:t>、成本</a:t>
            </a:r>
            <a:endParaRPr lang="en-US" altLang="zh-CN" smtClean="0">
              <a:latin typeface="+mn-ea"/>
              <a:ea typeface="+mn-ea"/>
            </a:endParaRPr>
          </a:p>
          <a:p>
            <a:pPr>
              <a:lnSpc>
                <a:spcPct val="150000"/>
              </a:lnSpc>
            </a:pPr>
            <a:r>
              <a:rPr lang="zh-CN" altLang="en-US" smtClean="0">
                <a:latin typeface="+mn-ea"/>
                <a:ea typeface="+mn-ea"/>
              </a:rPr>
              <a:t>老客户经营签约额：</a:t>
            </a:r>
            <a:r>
              <a:rPr lang="en-US" altLang="zh-CN" smtClean="0">
                <a:latin typeface="+mn-ea"/>
                <a:ea typeface="+mn-ea"/>
              </a:rPr>
              <a:t>85</a:t>
            </a:r>
            <a:r>
              <a:rPr lang="zh-CN" altLang="en-US" smtClean="0">
                <a:latin typeface="+mn-ea"/>
                <a:ea typeface="+mn-ea"/>
              </a:rPr>
              <a:t>万</a:t>
            </a:r>
            <a:endParaRPr lang="en-US" altLang="zh-CN">
              <a:latin typeface="+mn-ea"/>
              <a:ea typeface="+mn-ea"/>
            </a:endParaRPr>
          </a:p>
          <a:p>
            <a:endParaRPr lang="zh-CN" altLang="en-US"/>
          </a:p>
        </p:txBody>
      </p:sp>
      <p:sp>
        <p:nvSpPr>
          <p:cNvPr id="11" name="矩形 10"/>
          <p:cNvSpPr/>
          <p:nvPr/>
        </p:nvSpPr>
        <p:spPr>
          <a:xfrm>
            <a:off x="156118" y="4077072"/>
            <a:ext cx="4199858" cy="1754326"/>
          </a:xfrm>
          <a:prstGeom prst="rect">
            <a:avLst/>
          </a:prstGeom>
        </p:spPr>
        <p:txBody>
          <a:bodyPr wrap="square">
            <a:spAutoFit/>
          </a:bodyPr>
          <a:lstStyle/>
          <a:p>
            <a:pPr>
              <a:lnSpc>
                <a:spcPct val="150000"/>
              </a:lnSpc>
            </a:pPr>
            <a:r>
              <a:rPr lang="zh-CN" altLang="en-US" smtClean="0">
                <a:latin typeface="+mn-ea"/>
                <a:ea typeface="+mn-ea"/>
              </a:rPr>
              <a:t>老客户经营样板</a:t>
            </a:r>
            <a:r>
              <a:rPr lang="zh-CN" altLang="en-US">
                <a:latin typeface="+mn-ea"/>
                <a:ea typeface="+mn-ea"/>
              </a:rPr>
              <a:t>客户：</a:t>
            </a:r>
            <a:r>
              <a:rPr lang="zh-CN" altLang="en-US" smtClean="0">
                <a:latin typeface="+mn-ea"/>
                <a:ea typeface="+mn-ea"/>
              </a:rPr>
              <a:t>东莞高文内衣制品有限公司</a:t>
            </a:r>
            <a:endParaRPr lang="en-US" altLang="zh-CN">
              <a:latin typeface="+mn-ea"/>
              <a:ea typeface="+mn-ea"/>
            </a:endParaRPr>
          </a:p>
          <a:p>
            <a:pPr>
              <a:lnSpc>
                <a:spcPct val="150000"/>
              </a:lnSpc>
            </a:pPr>
            <a:r>
              <a:rPr lang="en-US" altLang="zh-CN" smtClean="0">
                <a:latin typeface="+mn-ea"/>
                <a:ea typeface="+mn-ea"/>
              </a:rPr>
              <a:t>U8</a:t>
            </a:r>
            <a:r>
              <a:rPr lang="zh-CN" altLang="en-US" smtClean="0">
                <a:latin typeface="+mn-ea"/>
                <a:ea typeface="+mn-ea"/>
              </a:rPr>
              <a:t>应用</a:t>
            </a:r>
            <a:r>
              <a:rPr lang="zh-CN" altLang="en-US">
                <a:latin typeface="+mn-ea"/>
                <a:ea typeface="+mn-ea"/>
              </a:rPr>
              <a:t>：财务、供应链 </a:t>
            </a:r>
            <a:r>
              <a:rPr lang="zh-CN" altLang="en-US" smtClean="0">
                <a:latin typeface="+mn-ea"/>
                <a:ea typeface="+mn-ea"/>
              </a:rPr>
              <a:t>、生产制造</a:t>
            </a:r>
            <a:endParaRPr lang="en-US" altLang="zh-CN" smtClean="0">
              <a:latin typeface="+mn-ea"/>
              <a:ea typeface="+mn-ea"/>
            </a:endParaRPr>
          </a:p>
          <a:p>
            <a:pPr>
              <a:lnSpc>
                <a:spcPct val="150000"/>
              </a:lnSpc>
            </a:pPr>
            <a:r>
              <a:rPr lang="zh-CN" altLang="en-US" smtClean="0">
                <a:latin typeface="+mn-ea"/>
                <a:ea typeface="+mn-ea"/>
              </a:rPr>
              <a:t>老客户经营签约额：</a:t>
            </a:r>
            <a:r>
              <a:rPr lang="en-US" altLang="zh-CN" smtClean="0">
                <a:latin typeface="+mn-ea"/>
                <a:ea typeface="+mn-ea"/>
              </a:rPr>
              <a:t>105</a:t>
            </a:r>
            <a:r>
              <a:rPr lang="zh-CN" altLang="en-US" smtClean="0">
                <a:latin typeface="+mn-ea"/>
                <a:ea typeface="+mn-ea"/>
              </a:rPr>
              <a:t>万</a:t>
            </a:r>
            <a:endParaRPr lang="en-US" altLang="zh-CN">
              <a:latin typeface="+mn-ea"/>
              <a:ea typeface="+mn-ea"/>
            </a:endParaRPr>
          </a:p>
        </p:txBody>
      </p:sp>
      <p:cxnSp>
        <p:nvCxnSpPr>
          <p:cNvPr id="8" name="直接连接符 7"/>
          <p:cNvCxnSpPr/>
          <p:nvPr/>
        </p:nvCxnSpPr>
        <p:spPr>
          <a:xfrm>
            <a:off x="107504" y="3402889"/>
            <a:ext cx="8975058" cy="26111"/>
          </a:xfrm>
          <a:prstGeom prst="line">
            <a:avLst/>
          </a:prstGeom>
          <a:ln w="38100">
            <a:solidFill>
              <a:srgbClr val="E92F3E"/>
            </a:solidFill>
          </a:ln>
        </p:spPr>
        <p:style>
          <a:lnRef idx="1">
            <a:schemeClr val="accent1"/>
          </a:lnRef>
          <a:fillRef idx="0">
            <a:schemeClr val="accent1"/>
          </a:fillRef>
          <a:effectRef idx="0">
            <a:schemeClr val="accent1"/>
          </a:effectRef>
          <a:fontRef idx="minor">
            <a:schemeClr val="tx1"/>
          </a:fontRef>
        </p:style>
      </p:cxnSp>
      <p:pic>
        <p:nvPicPr>
          <p:cNvPr id="4" name="图片 3" descr="宁夏嘉源绒业集团有限公司 - Google Chrome"/>
          <p:cNvPicPr>
            <a:picLocks noChangeAspect="1"/>
          </p:cNvPicPr>
          <p:nvPr/>
        </p:nvPicPr>
        <p:blipFill rotWithShape="1">
          <a:blip r:embed="rId2">
            <a:extLst>
              <a:ext uri="{28A0092B-C50C-407E-A947-70E740481C1C}">
                <a14:useLocalDpi xmlns:a14="http://schemas.microsoft.com/office/drawing/2010/main" val="0"/>
              </a:ext>
            </a:extLst>
          </a:blip>
          <a:srcRect l="8413" t="41436" r="8413" b="10604"/>
          <a:stretch/>
        </p:blipFill>
        <p:spPr>
          <a:xfrm>
            <a:off x="3995936" y="1124744"/>
            <a:ext cx="4968552" cy="1845336"/>
          </a:xfrm>
          <a:prstGeom prst="rect">
            <a:avLst/>
          </a:prstGeom>
        </p:spPr>
      </p:pic>
      <p:pic>
        <p:nvPicPr>
          <p:cNvPr id="6" name="图片 5" descr="东莞高文内衣制品有限公司 - Google Chrome"/>
          <p:cNvPicPr>
            <a:picLocks noChangeAspect="1"/>
          </p:cNvPicPr>
          <p:nvPr/>
        </p:nvPicPr>
        <p:blipFill rotWithShape="1">
          <a:blip r:embed="rId3">
            <a:extLst>
              <a:ext uri="{28A0092B-C50C-407E-A947-70E740481C1C}">
                <a14:useLocalDpi xmlns:a14="http://schemas.microsoft.com/office/drawing/2010/main" val="0"/>
              </a:ext>
            </a:extLst>
          </a:blip>
          <a:srcRect l="47778" t="45921" r="18254" b="26774"/>
          <a:stretch/>
        </p:blipFill>
        <p:spPr>
          <a:xfrm>
            <a:off x="4368800" y="3645024"/>
            <a:ext cx="4639916" cy="2160240"/>
          </a:xfrm>
          <a:prstGeom prst="rect">
            <a:avLst/>
          </a:prstGeom>
        </p:spPr>
      </p:pic>
    </p:spTree>
    <p:extLst>
      <p:ext uri="{BB962C8B-B14F-4D97-AF65-F5344CB8AC3E}">
        <p14:creationId xmlns:p14="http://schemas.microsoft.com/office/powerpoint/2010/main" val="293525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sz="2800" smtClean="0"/>
              <a:t>瑞贝卡借助</a:t>
            </a:r>
            <a:r>
              <a:rPr lang="en-US" altLang="zh-CN" sz="2800" dirty="0" smtClean="0"/>
              <a:t>RFID</a:t>
            </a:r>
            <a:r>
              <a:rPr lang="zh-CN" altLang="en-US" sz="2800" dirty="0" smtClean="0"/>
              <a:t>实现生产现场可视化管理</a:t>
            </a:r>
          </a:p>
        </p:txBody>
      </p:sp>
      <p:sp>
        <p:nvSpPr>
          <p:cNvPr id="38915" name="矩形 6"/>
          <p:cNvSpPr>
            <a:spLocks noChangeArrowheads="1"/>
          </p:cNvSpPr>
          <p:nvPr/>
        </p:nvSpPr>
        <p:spPr bwMode="auto">
          <a:xfrm>
            <a:off x="179388" y="785813"/>
            <a:ext cx="3492500" cy="5816600"/>
          </a:xfrm>
          <a:prstGeom prst="rect">
            <a:avLst/>
          </a:prstGeom>
          <a:noFill/>
          <a:ln w="9525">
            <a:noFill/>
            <a:miter lim="800000"/>
            <a:headEnd/>
            <a:tailEnd/>
          </a:ln>
        </p:spPr>
        <p:txBody>
          <a:bodyPr>
            <a:spAutoFit/>
          </a:bodyPr>
          <a:lstStyle/>
          <a:p>
            <a:pPr>
              <a:lnSpc>
                <a:spcPct val="150000"/>
              </a:lnSpc>
            </a:pPr>
            <a:r>
              <a:rPr lang="zh-CN" altLang="en-US" sz="1600" dirty="0">
                <a:latin typeface="微软雅黑" pitchFamily="34" charset="-122"/>
                <a:ea typeface="微软雅黑" pitchFamily="34" charset="-122"/>
              </a:rPr>
              <a:t>瑞贝卡股份有限公司是世界最大的假发生产企业。</a:t>
            </a:r>
            <a:endParaRPr lang="en-US" altLang="zh-CN" sz="1600" dirty="0">
              <a:latin typeface="微软雅黑" pitchFamily="34" charset="-122"/>
              <a:ea typeface="微软雅黑" pitchFamily="34" charset="-122"/>
            </a:endParaRPr>
          </a:p>
          <a:p>
            <a:pPr>
              <a:lnSpc>
                <a:spcPct val="150000"/>
              </a:lnSpc>
              <a:buFont typeface="Arial" pitchFamily="34" charset="0"/>
              <a:buChar char="•"/>
            </a:pPr>
            <a:r>
              <a:rPr lang="zh-CN" altLang="zh-CN" sz="1600" dirty="0">
                <a:latin typeface="微软雅黑" pitchFamily="34" charset="-122"/>
                <a:ea typeface="微软雅黑" pitchFamily="34" charset="-122"/>
              </a:rPr>
              <a:t>以往</a:t>
            </a:r>
            <a:r>
              <a:rPr lang="zh-CN" altLang="en-US" sz="1600" dirty="0">
                <a:latin typeface="微软雅黑" pitchFamily="34" charset="-122"/>
                <a:ea typeface="微软雅黑" pitchFamily="34" charset="-122"/>
              </a:rPr>
              <a:t>手工记录作业记录</a:t>
            </a:r>
            <a:r>
              <a:rPr lang="zh-CN" altLang="zh-CN" sz="1600" dirty="0">
                <a:latin typeface="微软雅黑" pitchFamily="34" charset="-122"/>
                <a:ea typeface="微软雅黑" pitchFamily="34" charset="-122"/>
              </a:rPr>
              <a:t>、效率低并</a:t>
            </a:r>
            <a:r>
              <a:rPr lang="zh-CN" altLang="en-US" sz="1600" dirty="0">
                <a:latin typeface="微软雅黑" pitchFamily="34" charset="-122"/>
                <a:ea typeface="微软雅黑" pitchFamily="34" charset="-122"/>
              </a:rPr>
              <a:t>对账经常不准</a:t>
            </a:r>
            <a:r>
              <a:rPr lang="zh-CN"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无法掌握生产的现场情况，</a:t>
            </a:r>
            <a:r>
              <a:rPr lang="zh-CN" altLang="zh-CN" sz="1600" dirty="0">
                <a:latin typeface="微软雅黑" pitchFamily="34" charset="-122"/>
                <a:ea typeface="微软雅黑" pitchFamily="34" charset="-122"/>
              </a:rPr>
              <a:t>运用</a:t>
            </a:r>
            <a:r>
              <a:rPr lang="en-US" altLang="zh-CN" sz="1600" dirty="0">
                <a:latin typeface="微软雅黑" pitchFamily="34" charset="-122"/>
                <a:ea typeface="微软雅黑" pitchFamily="34" charset="-122"/>
              </a:rPr>
              <a:t>RFID</a:t>
            </a:r>
            <a:r>
              <a:rPr lang="zh-CN" altLang="zh-CN" sz="1600" dirty="0">
                <a:latin typeface="微软雅黑" pitchFamily="34" charset="-122"/>
                <a:ea typeface="微软雅黑" pitchFamily="34" charset="-122"/>
              </a:rPr>
              <a:t>后</a:t>
            </a:r>
            <a:r>
              <a:rPr lang="zh-CN" altLang="en-US" sz="1600" dirty="0">
                <a:latin typeface="微软雅黑" pitchFamily="34" charset="-122"/>
                <a:ea typeface="微软雅黑" pitchFamily="34" charset="-122"/>
              </a:rPr>
              <a:t>，实现现场管理水平和效率</a:t>
            </a:r>
            <a:r>
              <a:rPr lang="zh-CN" altLang="zh-CN" sz="1600" dirty="0">
                <a:latin typeface="微软雅黑" pitchFamily="34" charset="-122"/>
                <a:ea typeface="微软雅黑" pitchFamily="34" charset="-122"/>
              </a:rPr>
              <a:t>提高</a:t>
            </a:r>
            <a:r>
              <a:rPr lang="zh-CN" altLang="en-US" sz="2400" dirty="0">
                <a:solidFill>
                  <a:srgbClr val="FF0000"/>
                </a:solidFill>
                <a:latin typeface="微软雅黑" pitchFamily="34" charset="-122"/>
                <a:ea typeface="微软雅黑" pitchFamily="34" charset="-122"/>
              </a:rPr>
              <a:t>数倍</a:t>
            </a:r>
            <a:r>
              <a:rPr lang="zh-CN" altLang="en-US" sz="28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统计出错的几率降低到</a:t>
            </a:r>
            <a:r>
              <a:rPr lang="zh-CN" altLang="en-US" sz="2400" dirty="0">
                <a:solidFill>
                  <a:srgbClr val="FF0000"/>
                </a:solidFill>
                <a:latin typeface="微软雅黑" pitchFamily="34" charset="-122"/>
                <a:ea typeface="微软雅黑" pitchFamily="34" charset="-122"/>
              </a:rPr>
              <a:t>几乎为</a:t>
            </a:r>
            <a:r>
              <a:rPr lang="en-US" altLang="zh-CN" sz="2400" dirty="0">
                <a:solidFill>
                  <a:srgbClr val="FF0000"/>
                </a:solidFill>
                <a:latin typeface="微软雅黑" pitchFamily="34" charset="-122"/>
                <a:ea typeface="微软雅黑" pitchFamily="34" charset="-122"/>
              </a:rPr>
              <a:t>0</a:t>
            </a:r>
            <a:r>
              <a:rPr lang="zh-CN"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ct val="150000"/>
              </a:lnSpc>
              <a:buFont typeface="Arial" pitchFamily="34" charset="0"/>
              <a:buChar char="•"/>
            </a:pPr>
            <a:r>
              <a:rPr lang="en-US" altLang="zh-CN" sz="1600" dirty="0">
                <a:latin typeface="微软雅黑" pitchFamily="34" charset="-122"/>
                <a:ea typeface="微软雅黑" pitchFamily="34" charset="-122"/>
              </a:rPr>
              <a:t>ERP</a:t>
            </a:r>
            <a:r>
              <a:rPr lang="zh-CN" altLang="en-US" sz="1600" dirty="0">
                <a:latin typeface="微软雅黑" pitchFamily="34" charset="-122"/>
                <a:ea typeface="微软雅黑" pitchFamily="34" charset="-122"/>
              </a:rPr>
              <a:t>系统一直给人的感觉是给管理层做决策使用的，但是像这种应用到企业的基层，是很深入的应用，真正实现</a:t>
            </a:r>
            <a:r>
              <a:rPr lang="en-US" altLang="zh-CN" sz="1600" dirty="0">
                <a:latin typeface="微软雅黑" pitchFamily="34" charset="-122"/>
                <a:ea typeface="微软雅黑" pitchFamily="34" charset="-122"/>
              </a:rPr>
              <a:t>ERP</a:t>
            </a:r>
            <a:r>
              <a:rPr lang="zh-CN" altLang="en-US" sz="1600" dirty="0">
                <a:latin typeface="微软雅黑" pitchFamily="34" charset="-122"/>
                <a:ea typeface="微软雅黑" pitchFamily="34" charset="-122"/>
              </a:rPr>
              <a:t>系统的应用全面化</a:t>
            </a:r>
            <a:r>
              <a:rPr lang="zh-CN" altLang="zh-CN"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a:lnSpc>
                <a:spcPct val="150000"/>
              </a:lnSpc>
              <a:buFont typeface="Arial" pitchFamily="34" charset="0"/>
              <a:buChar char="•"/>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瑞贝卡项目经理高军灿</a:t>
            </a:r>
            <a:endParaRPr lang="en-US" altLang="zh-CN" sz="1600" dirty="0">
              <a:latin typeface="微软雅黑" pitchFamily="34" charset="-122"/>
              <a:ea typeface="微软雅黑" pitchFamily="34" charset="-122"/>
            </a:endParaRPr>
          </a:p>
          <a:p>
            <a:pPr>
              <a:lnSpc>
                <a:spcPct val="150000"/>
              </a:lnSpc>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现在，</a:t>
            </a:r>
            <a:r>
              <a:rPr lang="en-US" altLang="zh-CN" sz="1600" dirty="0">
                <a:latin typeface="微软雅黑" pitchFamily="34" charset="-122"/>
                <a:ea typeface="微软雅黑" pitchFamily="34" charset="-122"/>
              </a:rPr>
              <a:t>RFID</a:t>
            </a:r>
            <a:r>
              <a:rPr lang="zh-CN" altLang="en-US" sz="1600" dirty="0">
                <a:latin typeface="微软雅黑" pitchFamily="34" charset="-122"/>
                <a:ea typeface="微软雅黑" pitchFamily="34" charset="-122"/>
              </a:rPr>
              <a:t>的应用已经深入到各行各业，机械、电子、纺织等。</a:t>
            </a:r>
            <a:endParaRPr lang="zh-CN" altLang="en-US" sz="1600" dirty="0">
              <a:latin typeface="Calibri" pitchFamily="34" charset="0"/>
            </a:endParaRPr>
          </a:p>
        </p:txBody>
      </p:sp>
      <p:pic>
        <p:nvPicPr>
          <p:cNvPr id="38916" name="Picture 2" descr="D:\RFID资料\rfid现场演示\车间现场小图.jpg"/>
          <p:cNvPicPr>
            <a:picLocks noChangeAspect="1" noChangeArrowheads="1"/>
          </p:cNvPicPr>
          <p:nvPr/>
        </p:nvPicPr>
        <p:blipFill>
          <a:blip r:embed="rId2" cstate="print"/>
          <a:srcRect/>
          <a:stretch>
            <a:fillRect/>
          </a:stretch>
        </p:blipFill>
        <p:spPr bwMode="auto">
          <a:xfrm>
            <a:off x="6429375" y="928688"/>
            <a:ext cx="2500313" cy="1874837"/>
          </a:xfrm>
          <a:prstGeom prst="rect">
            <a:avLst/>
          </a:prstGeom>
          <a:noFill/>
          <a:ln w="9525">
            <a:noFill/>
            <a:miter lim="800000"/>
            <a:headEnd/>
            <a:tailEnd/>
          </a:ln>
        </p:spPr>
      </p:pic>
      <p:pic>
        <p:nvPicPr>
          <p:cNvPr id="38917" name="Picture 3" descr="D:\RFID资料\rfid现场演示\看板小图.jpg"/>
          <p:cNvPicPr>
            <a:picLocks noChangeAspect="1" noChangeArrowheads="1"/>
          </p:cNvPicPr>
          <p:nvPr/>
        </p:nvPicPr>
        <p:blipFill>
          <a:blip r:embed="rId3" cstate="print"/>
          <a:srcRect/>
          <a:stretch>
            <a:fillRect/>
          </a:stretch>
        </p:blipFill>
        <p:spPr bwMode="auto">
          <a:xfrm>
            <a:off x="3857625" y="3000375"/>
            <a:ext cx="2381250" cy="1785938"/>
          </a:xfrm>
          <a:prstGeom prst="rect">
            <a:avLst/>
          </a:prstGeom>
          <a:noFill/>
          <a:ln w="9525">
            <a:noFill/>
            <a:miter lim="800000"/>
            <a:headEnd/>
            <a:tailEnd/>
          </a:ln>
        </p:spPr>
      </p:pic>
      <p:pic>
        <p:nvPicPr>
          <p:cNvPr id="38918" name="Picture 4" descr="D:\RFID资料\rfid现场演示\刷卡小图.jpg"/>
          <p:cNvPicPr>
            <a:picLocks noChangeAspect="1" noChangeArrowheads="1"/>
          </p:cNvPicPr>
          <p:nvPr/>
        </p:nvPicPr>
        <p:blipFill>
          <a:blip r:embed="rId4" cstate="print"/>
          <a:srcRect/>
          <a:stretch>
            <a:fillRect/>
          </a:stretch>
        </p:blipFill>
        <p:spPr bwMode="auto">
          <a:xfrm>
            <a:off x="6429375" y="3071813"/>
            <a:ext cx="2428875" cy="1817687"/>
          </a:xfrm>
          <a:prstGeom prst="rect">
            <a:avLst/>
          </a:prstGeom>
          <a:noFill/>
          <a:ln w="9525">
            <a:noFill/>
            <a:miter lim="800000"/>
            <a:headEnd/>
            <a:tailEnd/>
          </a:ln>
        </p:spPr>
      </p:pic>
      <p:pic>
        <p:nvPicPr>
          <p:cNvPr id="38919" name="Picture 5" descr="D:\瑞贝卡资料\瑞贝卡宣传照片\瑞贝卡科技大楼烟火三.jpg"/>
          <p:cNvPicPr>
            <a:picLocks noChangeAspect="1" noChangeArrowheads="1"/>
          </p:cNvPicPr>
          <p:nvPr/>
        </p:nvPicPr>
        <p:blipFill>
          <a:blip r:embed="rId5" cstate="print"/>
          <a:srcRect/>
          <a:stretch>
            <a:fillRect/>
          </a:stretch>
        </p:blipFill>
        <p:spPr bwMode="auto">
          <a:xfrm>
            <a:off x="3714750" y="928688"/>
            <a:ext cx="2590800" cy="1857375"/>
          </a:xfrm>
          <a:prstGeom prst="rect">
            <a:avLst/>
          </a:prstGeom>
          <a:noFill/>
          <a:ln w="9525">
            <a:noFill/>
            <a:miter lim="800000"/>
            <a:headEnd/>
            <a:tailEnd/>
          </a:ln>
        </p:spPr>
      </p:pic>
      <p:pic>
        <p:nvPicPr>
          <p:cNvPr id="38920" name="Picture 2" descr="2012-12-11_11-12-31_516"/>
          <p:cNvPicPr>
            <a:picLocks noChangeAspect="1" noChangeArrowheads="1"/>
          </p:cNvPicPr>
          <p:nvPr/>
        </p:nvPicPr>
        <p:blipFill>
          <a:blip r:embed="rId6" cstate="print"/>
          <a:srcRect l="11333" t="19742" r="41650" b="19743"/>
          <a:stretch>
            <a:fillRect/>
          </a:stretch>
        </p:blipFill>
        <p:spPr bwMode="auto">
          <a:xfrm>
            <a:off x="3786188" y="5000625"/>
            <a:ext cx="2500312" cy="1714500"/>
          </a:xfrm>
          <a:prstGeom prst="rect">
            <a:avLst/>
          </a:prstGeom>
          <a:noFill/>
          <a:ln w="9525">
            <a:noFill/>
            <a:miter lim="800000"/>
            <a:headEnd/>
            <a:tailEnd/>
          </a:ln>
        </p:spPr>
      </p:pic>
      <p:pic>
        <p:nvPicPr>
          <p:cNvPr id="38921" name="Picture 12" descr="2012-12-11_12-02-21_363"/>
          <p:cNvPicPr>
            <a:picLocks noChangeAspect="1" noChangeArrowheads="1"/>
          </p:cNvPicPr>
          <p:nvPr/>
        </p:nvPicPr>
        <p:blipFill>
          <a:blip r:embed="rId7" cstate="print"/>
          <a:srcRect r="18024"/>
          <a:stretch>
            <a:fillRect/>
          </a:stretch>
        </p:blipFill>
        <p:spPr bwMode="auto">
          <a:xfrm>
            <a:off x="6357938" y="5002213"/>
            <a:ext cx="2498725" cy="1712912"/>
          </a:xfrm>
          <a:prstGeom prst="rect">
            <a:avLst/>
          </a:prstGeom>
          <a:noFill/>
          <a:ln w="9525">
            <a:noFill/>
            <a:miter lim="800000"/>
            <a:headEnd/>
            <a:tailEnd/>
          </a:ln>
        </p:spPr>
      </p:pic>
    </p:spTree>
    <p:extLst>
      <p:ext uri="{BB962C8B-B14F-4D97-AF65-F5344CB8AC3E}">
        <p14:creationId xmlns:p14="http://schemas.microsoft.com/office/powerpoint/2010/main" val="9329528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861862"/>
            <a:ext cx="8064896" cy="1754326"/>
          </a:xfrm>
          <a:prstGeom prst="rect">
            <a:avLst/>
          </a:prstGeom>
        </p:spPr>
        <p:txBody>
          <a:bodyPr wrap="square">
            <a:spAutoFit/>
          </a:bodyPr>
          <a:lstStyle/>
          <a:p>
            <a:r>
              <a:rPr lang="zh-CN" altLang="en-US" smtClean="0">
                <a:latin typeface="微软雅黑" pitchFamily="34" charset="-122"/>
                <a:ea typeface="微软雅黑" pitchFamily="34" charset="-122"/>
              </a:rPr>
              <a:t>       湖北淘宇服装有限公司</a:t>
            </a:r>
            <a:r>
              <a:rPr lang="zh-CN" altLang="en-US">
                <a:latin typeface="微软雅黑" pitchFamily="34" charset="-122"/>
                <a:ea typeface="微软雅黑" pitchFamily="34" charset="-122"/>
              </a:rPr>
              <a:t>是一家集设计、生产、销售于一体的现代化管理民营企业，是湖北省内做针织服饰的龙头企业</a:t>
            </a:r>
            <a:r>
              <a:rPr lang="zh-CN" altLang="en-US" smtClean="0">
                <a:latin typeface="微软雅黑" pitchFamily="34" charset="-122"/>
                <a:ea typeface="微软雅黑" pitchFamily="34" charset="-122"/>
              </a:rPr>
              <a:t>。</a:t>
            </a:r>
            <a:endParaRPr lang="zh-CN" altLang="en-US">
              <a:latin typeface="微软雅黑" pitchFamily="34" charset="-122"/>
              <a:ea typeface="微软雅黑" pitchFamily="34" charset="-122"/>
            </a:endParaRPr>
          </a:p>
          <a:p>
            <a:r>
              <a:rPr lang="zh-CN" altLang="en-US">
                <a:latin typeface="微软雅黑" pitchFamily="34" charset="-122"/>
                <a:ea typeface="微软雅黑" pitchFamily="34" charset="-122"/>
              </a:rPr>
              <a:t>    公司拥有各种进口设备</a:t>
            </a:r>
            <a:r>
              <a:rPr lang="en-US" altLang="zh-CN">
                <a:latin typeface="微软雅黑" pitchFamily="34" charset="-122"/>
                <a:ea typeface="微软雅黑" pitchFamily="34" charset="-122"/>
              </a:rPr>
              <a:t>600</a:t>
            </a:r>
            <a:r>
              <a:rPr lang="zh-CN" altLang="en-US">
                <a:latin typeface="微软雅黑" pitchFamily="34" charset="-122"/>
                <a:ea typeface="微软雅黑" pitchFamily="34" charset="-122"/>
              </a:rPr>
              <a:t>余台，经过严格培训的员工</a:t>
            </a:r>
            <a:r>
              <a:rPr lang="en-US" altLang="zh-CN">
                <a:latin typeface="微软雅黑" pitchFamily="34" charset="-122"/>
                <a:ea typeface="微软雅黑" pitchFamily="34" charset="-122"/>
              </a:rPr>
              <a:t>800</a:t>
            </a:r>
            <a:r>
              <a:rPr lang="zh-CN" altLang="en-US">
                <a:latin typeface="微软雅黑" pitchFamily="34" charset="-122"/>
                <a:ea typeface="微软雅黑" pitchFamily="34" charset="-122"/>
              </a:rPr>
              <a:t>余人，其中各类专业技术人员</a:t>
            </a:r>
            <a:r>
              <a:rPr lang="en-US" altLang="zh-CN">
                <a:latin typeface="微软雅黑" pitchFamily="34" charset="-122"/>
                <a:ea typeface="微软雅黑" pitchFamily="34" charset="-122"/>
              </a:rPr>
              <a:t>100</a:t>
            </a:r>
            <a:r>
              <a:rPr lang="zh-CN" altLang="en-US">
                <a:latin typeface="微软雅黑" pitchFamily="34" charset="-122"/>
                <a:ea typeface="微软雅黑" pitchFamily="34" charset="-122"/>
              </a:rPr>
              <a:t>余人，产品以针织</a:t>
            </a:r>
            <a:r>
              <a:rPr lang="en-US" altLang="zh-CN">
                <a:latin typeface="微软雅黑" pitchFamily="34" charset="-122"/>
                <a:ea typeface="微软雅黑" pitchFamily="34" charset="-122"/>
              </a:rPr>
              <a:t>T</a:t>
            </a:r>
            <a:r>
              <a:rPr lang="zh-CN" altLang="en-US">
                <a:latin typeface="微软雅黑" pitchFamily="34" charset="-122"/>
                <a:ea typeface="微软雅黑" pitchFamily="34" charset="-122"/>
              </a:rPr>
              <a:t>恤、内衣、休闲服饰为主导产品。公司年产量逐年递增，</a:t>
            </a:r>
            <a:r>
              <a:rPr lang="en-US" altLang="zh-CN" smtClean="0">
                <a:latin typeface="微软雅黑" pitchFamily="34" charset="-122"/>
                <a:ea typeface="微软雅黑" pitchFamily="34" charset="-122"/>
              </a:rPr>
              <a:t>2013</a:t>
            </a:r>
            <a:r>
              <a:rPr lang="zh-CN" altLang="en-US" smtClean="0">
                <a:latin typeface="微软雅黑" pitchFamily="34" charset="-122"/>
                <a:ea typeface="微软雅黑" pitchFamily="34" charset="-122"/>
              </a:rPr>
              <a:t>年产量达</a:t>
            </a:r>
            <a:r>
              <a:rPr lang="en-US" altLang="zh-CN">
                <a:latin typeface="微软雅黑" pitchFamily="34" charset="-122"/>
                <a:ea typeface="微软雅黑" pitchFamily="34" charset="-122"/>
              </a:rPr>
              <a:t>2</a:t>
            </a:r>
            <a:r>
              <a:rPr lang="en-US" altLang="zh-CN" smtClean="0">
                <a:latin typeface="微软雅黑" pitchFamily="34" charset="-122"/>
                <a:ea typeface="微软雅黑" pitchFamily="34" charset="-122"/>
              </a:rPr>
              <a:t>000</a:t>
            </a:r>
            <a:r>
              <a:rPr lang="zh-CN" altLang="en-US">
                <a:latin typeface="微软雅黑" pitchFamily="34" charset="-122"/>
                <a:ea typeface="微软雅黑" pitchFamily="34" charset="-122"/>
              </a:rPr>
              <a:t>多万件</a:t>
            </a:r>
            <a:r>
              <a:rPr lang="zh-CN" altLang="en-US" smtClean="0">
                <a:latin typeface="微软雅黑" pitchFamily="34" charset="-122"/>
                <a:ea typeface="微软雅黑" pitchFamily="34" charset="-122"/>
              </a:rPr>
              <a:t>。专业</a:t>
            </a:r>
            <a:r>
              <a:rPr lang="zh-CN" altLang="en-US">
                <a:latin typeface="微软雅黑" pitchFamily="34" charset="-122"/>
                <a:ea typeface="微软雅黑" pitchFamily="34" charset="-122"/>
              </a:rPr>
              <a:t>从事服装、针织内衣行业的生产和销售</a:t>
            </a:r>
            <a:r>
              <a:rPr lang="en-US" altLang="zh-CN" smtClean="0">
                <a:latin typeface="微软雅黑" pitchFamily="34" charset="-122"/>
                <a:ea typeface="微软雅黑" pitchFamily="34" charset="-122"/>
              </a:rPr>
              <a:t>,</a:t>
            </a:r>
            <a:r>
              <a:rPr lang="zh-CN" altLang="en-US" smtClean="0">
                <a:latin typeface="微软雅黑" pitchFamily="34" charset="-122"/>
                <a:ea typeface="微软雅黑" pitchFamily="34" charset="-122"/>
              </a:rPr>
              <a:t> 公司</a:t>
            </a:r>
            <a:r>
              <a:rPr lang="zh-CN" altLang="en-US">
                <a:latin typeface="微软雅黑" pitchFamily="34" charset="-122"/>
                <a:ea typeface="微软雅黑" pitchFamily="34" charset="-122"/>
              </a:rPr>
              <a:t>代理南极人、猫人等各大针织内衣</a:t>
            </a:r>
            <a:r>
              <a:rPr lang="zh-CN" altLang="en-US" smtClean="0">
                <a:latin typeface="微软雅黑" pitchFamily="34" charset="-122"/>
                <a:ea typeface="微软雅黑" pitchFamily="34" charset="-122"/>
              </a:rPr>
              <a:t>品牌。 </a:t>
            </a:r>
            <a:endParaRPr lang="zh-CN" altLang="en-US">
              <a:latin typeface="微软雅黑" pitchFamily="34" charset="-122"/>
              <a:ea typeface="微软雅黑"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282" y="2780928"/>
            <a:ext cx="3995936" cy="299695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764333"/>
            <a:ext cx="3995936" cy="2996952"/>
          </a:xfrm>
          <a:prstGeom prst="rect">
            <a:avLst/>
          </a:prstGeom>
        </p:spPr>
      </p:pic>
      <p:sp>
        <p:nvSpPr>
          <p:cNvPr id="4" name="标题 3"/>
          <p:cNvSpPr>
            <a:spLocks noGrp="1"/>
          </p:cNvSpPr>
          <p:nvPr>
            <p:ph type="title"/>
          </p:nvPr>
        </p:nvSpPr>
        <p:spPr/>
        <p:txBody>
          <a:bodyPr/>
          <a:lstStyle/>
          <a:p>
            <a:r>
              <a:rPr lang="zh-CN" altLang="en-US"/>
              <a:t>样板客户简介</a:t>
            </a:r>
            <a:r>
              <a:rPr lang="en-US" altLang="zh-CN"/>
              <a:t>——</a:t>
            </a:r>
            <a:r>
              <a:rPr lang="zh-CN" altLang="en-US"/>
              <a:t>湖北淘宇</a:t>
            </a:r>
            <a:r>
              <a:rPr lang="zh-CN" altLang="en-US" smtClean="0"/>
              <a:t>服饰</a:t>
            </a:r>
            <a:endParaRPr lang="zh-CN" altLang="en-US"/>
          </a:p>
        </p:txBody>
      </p:sp>
    </p:spTree>
    <p:extLst>
      <p:ext uri="{BB962C8B-B14F-4D97-AF65-F5344CB8AC3E}">
        <p14:creationId xmlns:p14="http://schemas.microsoft.com/office/powerpoint/2010/main" val="36333387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216" y="1412776"/>
            <a:ext cx="3219822" cy="4293096"/>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9377" y="1412776"/>
            <a:ext cx="4517040" cy="3387780"/>
          </a:xfrm>
          <a:prstGeom prst="rect">
            <a:avLst/>
          </a:prstGeom>
        </p:spPr>
      </p:pic>
      <p:sp>
        <p:nvSpPr>
          <p:cNvPr id="5" name="标题 4"/>
          <p:cNvSpPr>
            <a:spLocks noGrp="1"/>
          </p:cNvSpPr>
          <p:nvPr>
            <p:ph type="title"/>
          </p:nvPr>
        </p:nvSpPr>
        <p:spPr/>
        <p:txBody>
          <a:bodyPr/>
          <a:lstStyle/>
          <a:p>
            <a:r>
              <a:rPr lang="zh-CN" altLang="en-US"/>
              <a:t>样板客户简介</a:t>
            </a:r>
            <a:r>
              <a:rPr lang="en-US" altLang="zh-CN"/>
              <a:t>——</a:t>
            </a:r>
            <a:r>
              <a:rPr lang="zh-CN" altLang="en-US"/>
              <a:t>湖北淘宇</a:t>
            </a:r>
            <a:r>
              <a:rPr lang="zh-CN" altLang="en-US" smtClean="0"/>
              <a:t>服饰</a:t>
            </a:r>
            <a:endParaRPr lang="zh-CN" altLang="en-US"/>
          </a:p>
        </p:txBody>
      </p:sp>
      <p:sp>
        <p:nvSpPr>
          <p:cNvPr id="6" name="内容占位符 5"/>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11241902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60" y="861862"/>
            <a:ext cx="3256056" cy="244204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3278" y="861862"/>
            <a:ext cx="3296293" cy="2472219"/>
          </a:xfrm>
          <a:prstGeom prst="rect">
            <a:avLst/>
          </a:prstGeom>
        </p:spPr>
      </p:pic>
      <p:sp>
        <p:nvSpPr>
          <p:cNvPr id="5" name="TextBox 4"/>
          <p:cNvSpPr txBox="1"/>
          <p:nvPr/>
        </p:nvSpPr>
        <p:spPr>
          <a:xfrm>
            <a:off x="866815" y="3334081"/>
            <a:ext cx="2376264" cy="369332"/>
          </a:xfrm>
          <a:prstGeom prst="rect">
            <a:avLst/>
          </a:prstGeom>
          <a:noFill/>
        </p:spPr>
        <p:txBody>
          <a:bodyPr wrap="square" rtlCol="0">
            <a:spAutoFit/>
          </a:bodyPr>
          <a:lstStyle/>
          <a:p>
            <a:r>
              <a:rPr lang="zh-CN" altLang="en-US" smtClean="0"/>
              <a:t>工序完工信息</a:t>
            </a:r>
            <a:endParaRPr lang="zh-CN" altLang="en-US"/>
          </a:p>
        </p:txBody>
      </p:sp>
      <p:sp>
        <p:nvSpPr>
          <p:cNvPr id="6" name="TextBox 5"/>
          <p:cNvSpPr txBox="1"/>
          <p:nvPr/>
        </p:nvSpPr>
        <p:spPr>
          <a:xfrm>
            <a:off x="5526360" y="3334081"/>
            <a:ext cx="2376264" cy="369332"/>
          </a:xfrm>
          <a:prstGeom prst="rect">
            <a:avLst/>
          </a:prstGeom>
          <a:noFill/>
        </p:spPr>
        <p:txBody>
          <a:bodyPr wrap="square" rtlCol="0">
            <a:spAutoFit/>
          </a:bodyPr>
          <a:lstStyle/>
          <a:p>
            <a:r>
              <a:rPr lang="zh-CN" altLang="en-US" smtClean="0"/>
              <a:t>多工序完工信息</a:t>
            </a:r>
            <a:endParaRPr lang="zh-CN" altLang="en-US"/>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064" t="3555" r="6821" b="8567"/>
          <a:stretch/>
        </p:blipFill>
        <p:spPr bwMode="auto">
          <a:xfrm>
            <a:off x="335072" y="3703413"/>
            <a:ext cx="3834681" cy="271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5456" r="2386" b="4066"/>
          <a:stretch/>
        </p:blipFill>
        <p:spPr bwMode="auto">
          <a:xfrm>
            <a:off x="4816514" y="3697112"/>
            <a:ext cx="3589819" cy="2654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281360" y="6400722"/>
            <a:ext cx="2376264" cy="369332"/>
          </a:xfrm>
          <a:prstGeom prst="rect">
            <a:avLst/>
          </a:prstGeom>
          <a:noFill/>
        </p:spPr>
        <p:txBody>
          <a:bodyPr wrap="square" rtlCol="0">
            <a:spAutoFit/>
          </a:bodyPr>
          <a:lstStyle/>
          <a:p>
            <a:r>
              <a:rPr lang="zh-CN" altLang="en-US" smtClean="0"/>
              <a:t>质量信息</a:t>
            </a:r>
            <a:endParaRPr lang="zh-CN" altLang="en-US"/>
          </a:p>
        </p:txBody>
      </p:sp>
      <p:sp>
        <p:nvSpPr>
          <p:cNvPr id="11" name="TextBox 10"/>
          <p:cNvSpPr txBox="1"/>
          <p:nvPr/>
        </p:nvSpPr>
        <p:spPr>
          <a:xfrm>
            <a:off x="6030069" y="6400722"/>
            <a:ext cx="2376264" cy="369332"/>
          </a:xfrm>
          <a:prstGeom prst="rect">
            <a:avLst/>
          </a:prstGeom>
          <a:noFill/>
        </p:spPr>
        <p:txBody>
          <a:bodyPr wrap="square" rtlCol="0">
            <a:spAutoFit/>
          </a:bodyPr>
          <a:lstStyle/>
          <a:p>
            <a:r>
              <a:rPr lang="zh-CN" altLang="en-US" smtClean="0"/>
              <a:t>系统信息</a:t>
            </a:r>
            <a:endParaRPr lang="zh-CN" altLang="en-US"/>
          </a:p>
        </p:txBody>
      </p:sp>
      <p:sp>
        <p:nvSpPr>
          <p:cNvPr id="7" name="标题 6"/>
          <p:cNvSpPr>
            <a:spLocks noGrp="1"/>
          </p:cNvSpPr>
          <p:nvPr>
            <p:ph type="title"/>
          </p:nvPr>
        </p:nvSpPr>
        <p:spPr/>
        <p:txBody>
          <a:bodyPr/>
          <a:lstStyle/>
          <a:p>
            <a:r>
              <a:rPr lang="zh-CN" altLang="en-US"/>
              <a:t>样板客户简介</a:t>
            </a:r>
            <a:r>
              <a:rPr lang="en-US" altLang="zh-CN"/>
              <a:t>——</a:t>
            </a:r>
            <a:r>
              <a:rPr lang="zh-CN" altLang="en-US"/>
              <a:t>湖北淘宇服饰</a:t>
            </a:r>
            <a:r>
              <a:rPr lang="zh-CN" altLang="en-US">
                <a:solidFill>
                  <a:schemeClr val="tx2"/>
                </a:solidFill>
              </a:rPr>
              <a:t/>
            </a:r>
            <a:br>
              <a:rPr lang="zh-CN" altLang="en-US">
                <a:solidFill>
                  <a:schemeClr val="tx2"/>
                </a:solidFill>
              </a:rPr>
            </a:br>
            <a:endParaRPr lang="zh-CN" altLang="en-US"/>
          </a:p>
        </p:txBody>
      </p:sp>
    </p:spTree>
    <p:extLst>
      <p:ext uri="{BB962C8B-B14F-4D97-AF65-F5344CB8AC3E}">
        <p14:creationId xmlns:p14="http://schemas.microsoft.com/office/powerpoint/2010/main" val="7925524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3126" y="3581396"/>
            <a:ext cx="7829716"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zh-CN" altLang="en-US" sz="3600">
                <a:solidFill>
                  <a:srgbClr val="F0ECF4"/>
                </a:solidFill>
              </a:rPr>
              <a:t> </a:t>
            </a:r>
            <a:r>
              <a:rPr lang="zh-CN" altLang="en-US" sz="3600" smtClean="0">
                <a:solidFill>
                  <a:srgbClr val="F0ECF4"/>
                </a:solidFill>
              </a:rPr>
              <a:t>用友</a:t>
            </a:r>
            <a:r>
              <a:rPr lang="en-US" altLang="zh-CN" sz="3600" smtClean="0">
                <a:solidFill>
                  <a:srgbClr val="F0ECF4"/>
                </a:solidFill>
              </a:rPr>
              <a:t>U8+</a:t>
            </a:r>
            <a:r>
              <a:rPr lang="zh-CN" altLang="en-US" sz="3600" smtClean="0">
                <a:solidFill>
                  <a:srgbClr val="F0ECF4"/>
                </a:solidFill>
              </a:rPr>
              <a:t>服装行业研讨群：</a:t>
            </a:r>
            <a:r>
              <a:rPr lang="en-US" altLang="zh-CN" sz="3600" smtClean="0">
                <a:solidFill>
                  <a:srgbClr val="F0ECF4"/>
                </a:solidFill>
              </a:rPr>
              <a:t>94551867</a:t>
            </a:r>
            <a:endParaRPr lang="zh-CN" altLang="en-US" sz="3600">
              <a:solidFill>
                <a:srgbClr val="F0ECF4"/>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018413270"/>
              </p:ext>
            </p:extLst>
          </p:nvPr>
        </p:nvGraphicFramePr>
        <p:xfrm>
          <a:off x="529680" y="908720"/>
          <a:ext cx="7632848" cy="2400268"/>
        </p:xfrm>
        <a:graphic>
          <a:graphicData uri="http://schemas.openxmlformats.org/drawingml/2006/table">
            <a:tbl>
              <a:tblPr firstRow="1" firstCol="1" bandRow="1">
                <a:tableStyleId>{5C22544A-7EE6-4342-B048-85BDC9FD1C3A}</a:tableStyleId>
              </a:tblPr>
              <a:tblGrid>
                <a:gridCol w="1798632"/>
                <a:gridCol w="1665959"/>
                <a:gridCol w="1644501"/>
                <a:gridCol w="2523756"/>
              </a:tblGrid>
              <a:tr h="600067">
                <a:tc>
                  <a:txBody>
                    <a:bodyPr/>
                    <a:lstStyle/>
                    <a:p>
                      <a:pPr algn="ctr">
                        <a:spcAft>
                          <a:spcPts val="0"/>
                        </a:spcAft>
                      </a:pPr>
                      <a:r>
                        <a:rPr lang="zh-CN" sz="1800" kern="0">
                          <a:effectLst/>
                        </a:rPr>
                        <a:t>业务范围</a:t>
                      </a:r>
                      <a:endParaRPr lang="zh-CN" sz="1600" kern="100">
                        <a:effectLst/>
                        <a:latin typeface="Times New Roman"/>
                        <a:ea typeface="宋体"/>
                      </a:endParaRPr>
                    </a:p>
                  </a:txBody>
                  <a:tcPr marL="68580" marR="68580" marT="0" marB="0" anchor="ctr"/>
                </a:tc>
                <a:tc>
                  <a:txBody>
                    <a:bodyPr/>
                    <a:lstStyle/>
                    <a:p>
                      <a:pPr algn="ctr">
                        <a:spcAft>
                          <a:spcPts val="0"/>
                        </a:spcAft>
                      </a:pPr>
                      <a:r>
                        <a:rPr lang="zh-CN" sz="1800" kern="0">
                          <a:effectLst/>
                        </a:rPr>
                        <a:t>姓名</a:t>
                      </a:r>
                      <a:endParaRPr lang="zh-CN" sz="1600" kern="100">
                        <a:effectLst/>
                        <a:latin typeface="Times New Roman"/>
                        <a:ea typeface="宋体"/>
                      </a:endParaRPr>
                    </a:p>
                  </a:txBody>
                  <a:tcPr marL="68580" marR="68580" marT="0" marB="0" anchor="ctr"/>
                </a:tc>
                <a:tc>
                  <a:txBody>
                    <a:bodyPr/>
                    <a:lstStyle/>
                    <a:p>
                      <a:pPr algn="ctr">
                        <a:spcAft>
                          <a:spcPts val="0"/>
                        </a:spcAft>
                      </a:pPr>
                      <a:r>
                        <a:rPr lang="zh-CN" sz="1800" kern="0">
                          <a:effectLst/>
                        </a:rPr>
                        <a:t>电话</a:t>
                      </a:r>
                      <a:endParaRPr lang="zh-CN" sz="1600" kern="100">
                        <a:effectLst/>
                        <a:latin typeface="Times New Roman"/>
                        <a:ea typeface="宋体"/>
                      </a:endParaRPr>
                    </a:p>
                  </a:txBody>
                  <a:tcPr marL="68580" marR="68580" marT="0" marB="0" anchor="ctr"/>
                </a:tc>
                <a:tc>
                  <a:txBody>
                    <a:bodyPr/>
                    <a:lstStyle/>
                    <a:p>
                      <a:pPr algn="ctr">
                        <a:spcAft>
                          <a:spcPts val="0"/>
                        </a:spcAft>
                      </a:pPr>
                      <a:r>
                        <a:rPr lang="zh-CN" sz="1800" kern="0">
                          <a:effectLst/>
                        </a:rPr>
                        <a:t>邮件</a:t>
                      </a:r>
                      <a:endParaRPr lang="zh-CN" sz="1600" kern="100">
                        <a:effectLst/>
                        <a:latin typeface="Times New Roman"/>
                        <a:ea typeface="宋体"/>
                      </a:endParaRPr>
                    </a:p>
                  </a:txBody>
                  <a:tcPr marL="68580" marR="68580" marT="0" marB="0" anchor="ctr"/>
                </a:tc>
              </a:tr>
              <a:tr h="600067">
                <a:tc>
                  <a:txBody>
                    <a:bodyPr/>
                    <a:lstStyle/>
                    <a:p>
                      <a:pPr algn="ctr">
                        <a:spcAft>
                          <a:spcPts val="0"/>
                        </a:spcAft>
                      </a:pPr>
                      <a:r>
                        <a:rPr lang="zh-CN" sz="1800" kern="0" smtClean="0">
                          <a:effectLst/>
                        </a:rPr>
                        <a:t>服装</a:t>
                      </a:r>
                      <a:r>
                        <a:rPr lang="zh-CN" altLang="en-US" sz="1800" kern="0" smtClean="0">
                          <a:effectLst/>
                        </a:rPr>
                        <a:t>鞋帽</a:t>
                      </a:r>
                      <a:endParaRPr lang="en-US" altLang="zh-CN" sz="1800" kern="0" smtClean="0">
                        <a:effectLst/>
                      </a:endParaRPr>
                    </a:p>
                    <a:p>
                      <a:pPr algn="ctr">
                        <a:spcAft>
                          <a:spcPts val="0"/>
                        </a:spcAft>
                      </a:pPr>
                      <a:r>
                        <a:rPr lang="zh-CN" sz="1800" kern="0" smtClean="0">
                          <a:effectLst/>
                        </a:rPr>
                        <a:t>行业</a:t>
                      </a:r>
                      <a:r>
                        <a:rPr lang="zh-CN" altLang="en-US" sz="1800" kern="0" smtClean="0">
                          <a:effectLst/>
                        </a:rPr>
                        <a:t>顾问</a:t>
                      </a:r>
                      <a:endParaRPr lang="zh-CN" sz="1600" kern="100">
                        <a:effectLst/>
                        <a:latin typeface="Times New Roman"/>
                        <a:ea typeface="宋体"/>
                      </a:endParaRPr>
                    </a:p>
                  </a:txBody>
                  <a:tcPr marL="68580" marR="68580" marT="0" marB="0" anchor="ctr"/>
                </a:tc>
                <a:tc>
                  <a:txBody>
                    <a:bodyPr/>
                    <a:lstStyle/>
                    <a:p>
                      <a:pPr algn="ctr">
                        <a:spcAft>
                          <a:spcPts val="0"/>
                        </a:spcAft>
                      </a:pPr>
                      <a:r>
                        <a:rPr lang="zh-CN" sz="1800" kern="0">
                          <a:effectLst/>
                        </a:rPr>
                        <a:t>石晓东</a:t>
                      </a:r>
                      <a:endParaRPr lang="zh-CN" sz="1600" kern="100">
                        <a:effectLst/>
                        <a:latin typeface="Times New Roman"/>
                        <a:ea typeface="宋体"/>
                      </a:endParaRPr>
                    </a:p>
                  </a:txBody>
                  <a:tcPr marL="68580" marR="68580" marT="0" marB="0" anchor="ctr"/>
                </a:tc>
                <a:tc>
                  <a:txBody>
                    <a:bodyPr/>
                    <a:lstStyle/>
                    <a:p>
                      <a:pPr algn="ctr">
                        <a:spcAft>
                          <a:spcPts val="0"/>
                        </a:spcAft>
                      </a:pPr>
                      <a:r>
                        <a:rPr lang="en-US" sz="1800" kern="0">
                          <a:effectLst/>
                        </a:rPr>
                        <a:t>13924300809</a:t>
                      </a:r>
                      <a:endParaRPr lang="zh-CN" sz="1600" kern="100">
                        <a:effectLst/>
                        <a:latin typeface="Times New Roman"/>
                        <a:ea typeface="宋体"/>
                      </a:endParaRPr>
                    </a:p>
                  </a:txBody>
                  <a:tcPr marL="68580" marR="68580" marT="0" marB="0" anchor="ctr"/>
                </a:tc>
                <a:tc>
                  <a:txBody>
                    <a:bodyPr/>
                    <a:lstStyle/>
                    <a:p>
                      <a:pPr algn="ctr">
                        <a:spcAft>
                          <a:spcPts val="0"/>
                        </a:spcAft>
                      </a:pPr>
                      <a:r>
                        <a:rPr lang="en-US" sz="1800" u="sng" kern="0" smtClean="0">
                          <a:effectLst/>
                          <a:hlinkClick r:id="rId2"/>
                        </a:rPr>
                        <a:t>shixd@</a:t>
                      </a:r>
                      <a:r>
                        <a:rPr lang="en-US" altLang="zh-CN" sz="1800" u="sng" kern="0" smtClean="0">
                          <a:effectLst/>
                          <a:hlinkClick r:id="rId2"/>
                        </a:rPr>
                        <a:t>yonyou</a:t>
                      </a:r>
                      <a:r>
                        <a:rPr lang="en-US" sz="1800" u="sng" kern="0" smtClean="0">
                          <a:effectLst/>
                          <a:hlinkClick r:id="rId2"/>
                        </a:rPr>
                        <a:t>.com</a:t>
                      </a:r>
                      <a:endParaRPr lang="zh-CN" sz="1600" kern="100">
                        <a:effectLst/>
                        <a:latin typeface="Times New Roman"/>
                        <a:ea typeface="宋体"/>
                      </a:endParaRPr>
                    </a:p>
                  </a:txBody>
                  <a:tcPr marL="68580" marR="68580" marT="0" marB="0" anchor="ctr"/>
                </a:tc>
              </a:tr>
              <a:tr h="600067">
                <a:tc>
                  <a:txBody>
                    <a:bodyPr/>
                    <a:lstStyle/>
                    <a:p>
                      <a:pPr algn="ctr">
                        <a:spcAft>
                          <a:spcPts val="0"/>
                        </a:spcAft>
                      </a:pPr>
                      <a:r>
                        <a:rPr lang="zh-CN" sz="1800" kern="0" smtClean="0">
                          <a:effectLst/>
                        </a:rPr>
                        <a:t>服装</a:t>
                      </a:r>
                      <a:r>
                        <a:rPr lang="zh-CN" altLang="en-US" sz="1800" kern="0" smtClean="0">
                          <a:effectLst/>
                        </a:rPr>
                        <a:t>鞋帽</a:t>
                      </a:r>
                      <a:endParaRPr lang="en-US" altLang="zh-CN" sz="1800" kern="0" smtClean="0">
                        <a:effectLst/>
                      </a:endParaRPr>
                    </a:p>
                    <a:p>
                      <a:pPr algn="ctr">
                        <a:spcAft>
                          <a:spcPts val="0"/>
                        </a:spcAft>
                      </a:pPr>
                      <a:r>
                        <a:rPr lang="zh-CN" sz="1800" kern="0" smtClean="0">
                          <a:effectLst/>
                        </a:rPr>
                        <a:t>行业</a:t>
                      </a:r>
                      <a:r>
                        <a:rPr lang="zh-CN" altLang="en-US" sz="1800" kern="0" smtClean="0">
                          <a:effectLst/>
                        </a:rPr>
                        <a:t>顾问</a:t>
                      </a:r>
                      <a:endParaRPr lang="zh-CN" sz="1600" kern="100">
                        <a:effectLst/>
                        <a:latin typeface="Times New Roman"/>
                        <a:ea typeface="宋体"/>
                      </a:endParaRPr>
                    </a:p>
                  </a:txBody>
                  <a:tcPr marL="68580" marR="68580" marT="0" marB="0" anchor="ctr"/>
                </a:tc>
                <a:tc>
                  <a:txBody>
                    <a:bodyPr/>
                    <a:lstStyle/>
                    <a:p>
                      <a:pPr algn="ctr">
                        <a:spcAft>
                          <a:spcPts val="0"/>
                        </a:spcAft>
                      </a:pPr>
                      <a:r>
                        <a:rPr lang="zh-CN" sz="1800" kern="0">
                          <a:effectLst/>
                        </a:rPr>
                        <a:t>揭根兴</a:t>
                      </a:r>
                      <a:endParaRPr lang="zh-CN" sz="1600" kern="100">
                        <a:effectLst/>
                        <a:latin typeface="Times New Roman"/>
                        <a:ea typeface="宋体"/>
                      </a:endParaRPr>
                    </a:p>
                  </a:txBody>
                  <a:tcPr marL="68580" marR="68580" marT="0" marB="0" anchor="ctr"/>
                </a:tc>
                <a:tc>
                  <a:txBody>
                    <a:bodyPr/>
                    <a:lstStyle/>
                    <a:p>
                      <a:pPr algn="ctr">
                        <a:spcAft>
                          <a:spcPts val="0"/>
                        </a:spcAft>
                      </a:pPr>
                      <a:r>
                        <a:rPr lang="en-US" sz="1800" kern="0">
                          <a:effectLst/>
                        </a:rPr>
                        <a:t>13922907315</a:t>
                      </a:r>
                      <a:endParaRPr lang="zh-CN" sz="1600" kern="100">
                        <a:effectLst/>
                        <a:latin typeface="Times New Roman"/>
                        <a:ea typeface="宋体"/>
                      </a:endParaRPr>
                    </a:p>
                  </a:txBody>
                  <a:tcPr marL="68580" marR="68580" marT="0" marB="0" anchor="ctr"/>
                </a:tc>
                <a:tc>
                  <a:txBody>
                    <a:bodyPr/>
                    <a:lstStyle/>
                    <a:p>
                      <a:pPr algn="ctr">
                        <a:spcAft>
                          <a:spcPts val="0"/>
                        </a:spcAft>
                      </a:pPr>
                      <a:r>
                        <a:rPr lang="en-US" sz="1800" u="sng" kern="0" smtClean="0">
                          <a:effectLst/>
                          <a:hlinkClick r:id="rId3"/>
                        </a:rPr>
                        <a:t>dgjgx@</a:t>
                      </a:r>
                      <a:r>
                        <a:rPr lang="en-US" altLang="zh-CN" sz="1800" u="sng" kern="0" smtClean="0">
                          <a:effectLst/>
                          <a:hlinkClick r:id="rId3"/>
                        </a:rPr>
                        <a:t>yonyou</a:t>
                      </a:r>
                      <a:r>
                        <a:rPr lang="en-US" sz="1800" u="sng" kern="0" smtClean="0">
                          <a:effectLst/>
                          <a:hlinkClick r:id="rId3"/>
                        </a:rPr>
                        <a:t>.com</a:t>
                      </a:r>
                      <a:endParaRPr lang="en-US" sz="1800" u="sng" kern="0" smtClean="0">
                        <a:effectLst/>
                      </a:endParaRPr>
                    </a:p>
                  </a:txBody>
                  <a:tcPr marL="68580" marR="68580" marT="0" marB="0" anchor="ctr"/>
                </a:tc>
              </a:tr>
              <a:tr h="600067">
                <a:tc>
                  <a:txBody>
                    <a:bodyPr/>
                    <a:lstStyle/>
                    <a:p>
                      <a:pPr marL="0" algn="ctr" defTabSz="914400" rtl="0" eaLnBrk="1" latinLnBrk="0" hangingPunct="1">
                        <a:spcAft>
                          <a:spcPts val="0"/>
                        </a:spcAft>
                      </a:pPr>
                      <a:r>
                        <a:rPr lang="zh-CN" altLang="en-US" sz="1800" b="1" kern="0" smtClean="0">
                          <a:solidFill>
                            <a:schemeClr val="lt1"/>
                          </a:solidFill>
                          <a:effectLst/>
                          <a:latin typeface="+mn-lt"/>
                          <a:ea typeface="+mn-ea"/>
                          <a:cs typeface="+mn-cs"/>
                        </a:rPr>
                        <a:t>服装行业</a:t>
                      </a:r>
                      <a:endParaRPr lang="en-US" altLang="zh-CN" sz="1800" b="1" kern="0" smtClean="0">
                        <a:solidFill>
                          <a:schemeClr val="lt1"/>
                        </a:solidFill>
                        <a:effectLst/>
                        <a:latin typeface="+mn-lt"/>
                        <a:ea typeface="+mn-ea"/>
                        <a:cs typeface="+mn-cs"/>
                      </a:endParaRPr>
                    </a:p>
                    <a:p>
                      <a:pPr marL="0" algn="ctr" defTabSz="914400" rtl="0" eaLnBrk="1" latinLnBrk="0" hangingPunct="1">
                        <a:spcAft>
                          <a:spcPts val="0"/>
                        </a:spcAft>
                      </a:pPr>
                      <a:r>
                        <a:rPr lang="zh-CN" altLang="en-US" sz="1800" b="1" kern="0" smtClean="0">
                          <a:solidFill>
                            <a:schemeClr val="lt1"/>
                          </a:solidFill>
                          <a:effectLst/>
                          <a:latin typeface="+mn-lt"/>
                          <a:ea typeface="+mn-ea"/>
                          <a:cs typeface="+mn-cs"/>
                        </a:rPr>
                        <a:t>产品经理</a:t>
                      </a:r>
                      <a:endParaRPr lang="zh-CN" sz="1800" b="1" kern="0">
                        <a:solidFill>
                          <a:schemeClr val="lt1"/>
                        </a:solidFill>
                        <a:effectLst/>
                        <a:latin typeface="+mn-lt"/>
                        <a:ea typeface="+mn-ea"/>
                        <a:cs typeface="+mn-cs"/>
                      </a:endParaRPr>
                    </a:p>
                  </a:txBody>
                  <a:tcPr marL="68580" marR="68580" marT="0" marB="0" anchor="ctr"/>
                </a:tc>
                <a:tc>
                  <a:txBody>
                    <a:bodyPr/>
                    <a:lstStyle/>
                    <a:p>
                      <a:pPr algn="ctr">
                        <a:spcAft>
                          <a:spcPts val="0"/>
                        </a:spcAft>
                      </a:pPr>
                      <a:r>
                        <a:rPr lang="zh-CN" altLang="en-US" sz="1800" kern="0" smtClean="0">
                          <a:solidFill>
                            <a:schemeClr val="dk1"/>
                          </a:solidFill>
                          <a:effectLst/>
                          <a:latin typeface="+mn-lt"/>
                          <a:ea typeface="+mn-ea"/>
                          <a:cs typeface="+mn-cs"/>
                        </a:rPr>
                        <a:t>崔莉</a:t>
                      </a:r>
                      <a:endParaRPr lang="zh-CN" sz="1800" kern="0">
                        <a:solidFill>
                          <a:schemeClr val="dk1"/>
                        </a:solidFill>
                        <a:effectLst/>
                        <a:latin typeface="+mn-lt"/>
                        <a:ea typeface="+mn-ea"/>
                        <a:cs typeface="+mn-cs"/>
                      </a:endParaRPr>
                    </a:p>
                  </a:txBody>
                  <a:tcPr marL="68580" marR="68580" marT="0" marB="0" anchor="ctr"/>
                </a:tc>
                <a:tc>
                  <a:txBody>
                    <a:bodyPr/>
                    <a:lstStyle/>
                    <a:p>
                      <a:pPr algn="ctr">
                        <a:spcAft>
                          <a:spcPts val="0"/>
                        </a:spcAft>
                      </a:pPr>
                      <a:r>
                        <a:rPr lang="en-US" altLang="zh-CN" sz="1800" kern="0" smtClean="0">
                          <a:solidFill>
                            <a:schemeClr val="dk1"/>
                          </a:solidFill>
                          <a:effectLst/>
                          <a:latin typeface="+mn-lt"/>
                          <a:ea typeface="+mn-ea"/>
                          <a:cs typeface="+mn-cs"/>
                        </a:rPr>
                        <a:t>13701237674</a:t>
                      </a:r>
                    </a:p>
                  </a:txBody>
                  <a:tcPr marL="68580" marR="68580" marT="0" marB="0" anchor="ctr"/>
                </a:tc>
                <a:tc>
                  <a:txBody>
                    <a:bodyPr/>
                    <a:lstStyle/>
                    <a:p>
                      <a:pPr marL="0" algn="ctr" defTabSz="914400" rtl="0" eaLnBrk="1" latinLnBrk="0" hangingPunct="1">
                        <a:spcAft>
                          <a:spcPts val="0"/>
                        </a:spcAft>
                      </a:pPr>
                      <a:r>
                        <a:rPr lang="en-US" altLang="zh-CN" sz="1800" u="sng" kern="0" smtClean="0">
                          <a:solidFill>
                            <a:schemeClr val="tx2">
                              <a:lumMod val="60000"/>
                              <a:lumOff val="40000"/>
                            </a:schemeClr>
                          </a:solidFill>
                          <a:effectLst/>
                          <a:latin typeface="+mn-lt"/>
                          <a:ea typeface="+mn-ea"/>
                          <a:cs typeface="+mn-cs"/>
                        </a:rPr>
                        <a:t>cl@yonyou.com</a:t>
                      </a:r>
                      <a:endParaRPr lang="en-US" sz="1800" u="sng" kern="0" smtClean="0">
                        <a:solidFill>
                          <a:schemeClr val="tx2">
                            <a:lumMod val="60000"/>
                            <a:lumOff val="40000"/>
                          </a:schemeClr>
                        </a:solidFill>
                        <a:effectLst/>
                        <a:latin typeface="+mn-lt"/>
                        <a:ea typeface="+mn-ea"/>
                        <a:cs typeface="+mn-cs"/>
                      </a:endParaRPr>
                    </a:p>
                  </a:txBody>
                  <a:tcPr marL="68580" marR="68580" marT="0" marB="0" anchor="ctr"/>
                </a:tc>
              </a:tr>
            </a:tbl>
          </a:graphicData>
        </a:graphic>
      </p:graphicFrame>
      <p:sp>
        <p:nvSpPr>
          <p:cNvPr id="5" name="矩形 4"/>
          <p:cNvSpPr/>
          <p:nvPr/>
        </p:nvSpPr>
        <p:spPr>
          <a:xfrm>
            <a:off x="50831" y="228345"/>
            <a:ext cx="6288901" cy="523220"/>
          </a:xfrm>
          <a:prstGeom prst="rect">
            <a:avLst/>
          </a:prstGeom>
        </p:spPr>
        <p:txBody>
          <a:bodyPr wrap="none">
            <a:spAutoFit/>
          </a:bodyPr>
          <a:lstStyle/>
          <a:p>
            <a:pPr eaLnBrk="0" hangingPunct="0"/>
            <a:r>
              <a:rPr lang="zh-CN" altLang="en-US" sz="2800">
                <a:solidFill>
                  <a:srgbClr val="FF0000"/>
                </a:solidFill>
              </a:rPr>
              <a:t>专业经营</a:t>
            </a:r>
            <a:r>
              <a:rPr lang="zh-CN" altLang="en-US" sz="2800" smtClean="0">
                <a:solidFill>
                  <a:srgbClr val="FF0000"/>
                </a:solidFill>
              </a:rPr>
              <a:t>服装团队和培训，帮助你成功</a:t>
            </a:r>
            <a:endParaRPr lang="zh-CN" altLang="en-US" sz="2800">
              <a:solidFill>
                <a:srgbClr val="FF0000"/>
              </a:solidFill>
            </a:endParaRPr>
          </a:p>
        </p:txBody>
      </p:sp>
      <p:sp>
        <p:nvSpPr>
          <p:cNvPr id="8" name="TextBox 7"/>
          <p:cNvSpPr txBox="1"/>
          <p:nvPr/>
        </p:nvSpPr>
        <p:spPr>
          <a:xfrm>
            <a:off x="456624" y="4409529"/>
            <a:ext cx="7920880" cy="138499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150000"/>
              </a:lnSpc>
            </a:pPr>
            <a:r>
              <a:rPr lang="zh-CN" altLang="en-US" sz="2800" smtClean="0"/>
              <a:t>加入用友</a:t>
            </a:r>
            <a:r>
              <a:rPr lang="en-US" altLang="zh-CN" sz="2800" smtClean="0"/>
              <a:t>U8+</a:t>
            </a:r>
            <a:r>
              <a:rPr lang="zh-CN" altLang="en-US" sz="2800" smtClean="0"/>
              <a:t>服装行业研讨群，你可以随时获得行业的知识库与不定期的培训</a:t>
            </a:r>
            <a:endParaRPr lang="zh-CN" altLang="en-US" sz="2800"/>
          </a:p>
        </p:txBody>
      </p:sp>
    </p:spTree>
    <p:extLst>
      <p:ext uri="{BB962C8B-B14F-4D97-AF65-F5344CB8AC3E}">
        <p14:creationId xmlns:p14="http://schemas.microsoft.com/office/powerpoint/2010/main" val="1774935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smtClean="0"/>
              <a:t>唛架</a:t>
            </a:r>
          </a:p>
        </p:txBody>
      </p:sp>
      <p:sp>
        <p:nvSpPr>
          <p:cNvPr id="23555" name="Rectangle 3"/>
          <p:cNvSpPr>
            <a:spLocks noGrp="1" noChangeArrowheads="1"/>
          </p:cNvSpPr>
          <p:nvPr>
            <p:ph type="body" sz="half" idx="4294967295"/>
          </p:nvPr>
        </p:nvSpPr>
        <p:spPr>
          <a:xfrm>
            <a:off x="0" y="908050"/>
            <a:ext cx="8004175" cy="5400675"/>
          </a:xfrm>
          <a:prstGeom prst="rect">
            <a:avLst/>
          </a:prstGeom>
        </p:spPr>
        <p:txBody>
          <a:bodyPr/>
          <a:lstStyle/>
          <a:p>
            <a:r>
              <a:rPr lang="zh-CN" sz="2000" smtClean="0"/>
              <a:t>工业生产时批量裁剪衣服前</a:t>
            </a:r>
            <a:r>
              <a:rPr lang="zh-CN" altLang="zh-CN" sz="2000" smtClean="0"/>
              <a:t>,</a:t>
            </a:r>
            <a:r>
              <a:rPr lang="zh-CN" sz="2000" smtClean="0"/>
              <a:t>要先把纸样</a:t>
            </a:r>
            <a:r>
              <a:rPr lang="zh-CN" altLang="zh-CN" sz="2000" smtClean="0"/>
              <a:t>(</a:t>
            </a:r>
            <a:r>
              <a:rPr lang="zh-CN" sz="2000" smtClean="0"/>
              <a:t>纸版</a:t>
            </a:r>
            <a:r>
              <a:rPr lang="zh-CN" altLang="zh-CN" sz="2000" smtClean="0"/>
              <a:t>)</a:t>
            </a:r>
            <a:r>
              <a:rPr lang="zh-CN" sz="2000" smtClean="0"/>
              <a:t>先画</a:t>
            </a:r>
            <a:r>
              <a:rPr lang="zh-CN" altLang="zh-CN" sz="2000" smtClean="0"/>
              <a:t>(</a:t>
            </a:r>
            <a:r>
              <a:rPr lang="zh-CN" sz="2000" smtClean="0"/>
              <a:t>排料</a:t>
            </a:r>
            <a:r>
              <a:rPr lang="zh-CN" altLang="zh-CN" sz="2000" smtClean="0"/>
              <a:t>)</a:t>
            </a:r>
            <a:r>
              <a:rPr lang="zh-CN" sz="2000" smtClean="0"/>
              <a:t>在和所裁剪面料等宽的裁床专用纸上</a:t>
            </a:r>
            <a:r>
              <a:rPr lang="zh-CN" altLang="zh-CN" sz="2000" smtClean="0"/>
              <a:t>,</a:t>
            </a:r>
            <a:r>
              <a:rPr lang="zh-CN" sz="2000" smtClean="0"/>
              <a:t>这就叫排唛架</a:t>
            </a:r>
            <a:r>
              <a:rPr lang="zh-CN" altLang="zh-CN" sz="2000" smtClean="0"/>
              <a:t>,</a:t>
            </a:r>
            <a:r>
              <a:rPr lang="zh-CN" sz="2000" smtClean="0"/>
              <a:t>北方称为“画皮”。排唛架的目的是为了最大程度的节省面料的成本和方便大货生产。影响唛架利用率的因素有</a:t>
            </a:r>
            <a:r>
              <a:rPr lang="zh-CN" altLang="zh-CN" sz="2000" smtClean="0"/>
              <a:t>:</a:t>
            </a:r>
            <a:r>
              <a:rPr lang="zh-CN" sz="2000" smtClean="0"/>
              <a:t>面料门幅</a:t>
            </a:r>
            <a:r>
              <a:rPr lang="zh-CN" altLang="zh-CN" sz="2000" smtClean="0"/>
              <a:t>,</a:t>
            </a:r>
            <a:r>
              <a:rPr lang="zh-CN" sz="2000" smtClean="0"/>
              <a:t>样板尺寸</a:t>
            </a:r>
            <a:r>
              <a:rPr lang="zh-CN" altLang="zh-CN" sz="2000" smtClean="0"/>
              <a:t>,</a:t>
            </a:r>
            <a:r>
              <a:rPr lang="zh-CN" sz="2000" smtClean="0"/>
              <a:t>面料的暇疵</a:t>
            </a:r>
            <a:r>
              <a:rPr lang="zh-CN" altLang="zh-CN" sz="2000" smtClean="0"/>
              <a:t>,</a:t>
            </a:r>
            <a:r>
              <a:rPr lang="zh-CN" sz="2000" smtClean="0"/>
              <a:t>生产数量的配比</a:t>
            </a:r>
            <a:r>
              <a:rPr lang="zh-CN" altLang="zh-CN" sz="2000" smtClean="0"/>
              <a:t>.</a:t>
            </a:r>
          </a:p>
          <a:p>
            <a:pPr>
              <a:buFont typeface="Wingdings" pitchFamily="2" charset="2"/>
              <a:buNone/>
            </a:pPr>
            <a:endParaRPr lang="zh-CN" altLang="zh-CN" sz="2400" smtClean="0">
              <a:hlinkClick r:id="rId2" action="ppaction://hlinkfile"/>
            </a:endParaRPr>
          </a:p>
          <a:p>
            <a:endParaRPr lang="zh-CN" altLang="zh-CN" sz="2400" smtClean="0"/>
          </a:p>
          <a:p>
            <a:endParaRPr lang="zh-CN" altLang="zh-CN" sz="2400" smtClean="0"/>
          </a:p>
        </p:txBody>
      </p:sp>
      <p:grpSp>
        <p:nvGrpSpPr>
          <p:cNvPr id="23556" name="Group 4"/>
          <p:cNvGrpSpPr>
            <a:grpSpLocks noChangeAspect="1"/>
          </p:cNvGrpSpPr>
          <p:nvPr/>
        </p:nvGrpSpPr>
        <p:grpSpPr bwMode="auto">
          <a:xfrm>
            <a:off x="757238" y="2205038"/>
            <a:ext cx="7729537" cy="4032250"/>
            <a:chOff x="0" y="0"/>
            <a:chExt cx="6192" cy="4572"/>
          </a:xfrm>
        </p:grpSpPr>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68" cy="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8" name="Group 6"/>
            <p:cNvGrpSpPr>
              <a:grpSpLocks noChangeAspect="1"/>
            </p:cNvGrpSpPr>
            <p:nvPr/>
          </p:nvGrpSpPr>
          <p:grpSpPr bwMode="auto">
            <a:xfrm>
              <a:off x="2160" y="0"/>
              <a:ext cx="4032" cy="4572"/>
              <a:chOff x="0" y="0"/>
              <a:chExt cx="4032" cy="4572"/>
            </a:xfrm>
          </p:grpSpPr>
          <p:pic>
            <p:nvPicPr>
              <p:cNvPr id="235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0"/>
                <a:ext cx="3936" cy="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8"/>
              <p:cNvPicPr>
                <a:picLocks noChangeAspect="1" noChangeArrowheads="1"/>
              </p:cNvPicPr>
              <p:nvPr/>
            </p:nvPicPr>
            <p:blipFill>
              <a:blip r:embed="rId5">
                <a:extLst>
                  <a:ext uri="{28A0092B-C50C-407E-A947-70E740481C1C}">
                    <a14:useLocalDpi xmlns:a14="http://schemas.microsoft.com/office/drawing/2010/main" val="0"/>
                  </a:ext>
                </a:extLst>
              </a:blip>
              <a:srcRect l="-2490" t="3806" r="62195" b="88846"/>
              <a:stretch>
                <a:fillRect/>
              </a:stretch>
            </p:blipFill>
            <p:spPr bwMode="auto">
              <a:xfrm>
                <a:off x="0" y="192"/>
                <a:ext cx="158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67625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黑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黑体"/>
        <a:cs typeface="宋体"/>
      </a:majorFont>
      <a:minorFont>
        <a:latin typeface="Calibri"/>
        <a:ea typeface="黑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黑体"/>
        <a:cs typeface="宋体"/>
      </a:majorFont>
      <a:minorFont>
        <a:latin typeface="Calibri"/>
        <a:ea typeface="黑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014用友优普标准PPT模板">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黑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2014用友优普标准PPT模板">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黑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6449</TotalTime>
  <Pages>0</Pages>
  <Words>5554</Words>
  <Characters>0</Characters>
  <Application>Microsoft Office PowerPoint</Application>
  <DocSecurity>0</DocSecurity>
  <PresentationFormat>全屏显示(4:3)</PresentationFormat>
  <Lines>0</Lines>
  <Paragraphs>755</Paragraphs>
  <Slides>88</Slides>
  <Notes>19</Notes>
  <HiddenSlides>0</HiddenSlides>
  <MMClips>0</MMClips>
  <ScaleCrop>false</ScaleCrop>
  <HeadingPairs>
    <vt:vector size="6" baseType="variant">
      <vt:variant>
        <vt:lpstr>主题</vt:lpstr>
      </vt:variant>
      <vt:variant>
        <vt:i4>6</vt:i4>
      </vt:variant>
      <vt:variant>
        <vt:lpstr>嵌入 OLE 服务器</vt:lpstr>
      </vt:variant>
      <vt:variant>
        <vt:i4>2</vt:i4>
      </vt:variant>
      <vt:variant>
        <vt:lpstr>幻灯片标题</vt:lpstr>
      </vt:variant>
      <vt:variant>
        <vt:i4>88</vt:i4>
      </vt:variant>
    </vt:vector>
  </HeadingPairs>
  <TitlesOfParts>
    <vt:vector size="96" baseType="lpstr">
      <vt:lpstr>7_Office 主题</vt:lpstr>
      <vt:lpstr>Office 主题</vt:lpstr>
      <vt:lpstr>5_Office 主题</vt:lpstr>
      <vt:lpstr>6_Office 主题</vt:lpstr>
      <vt:lpstr>2014用友优普标准PPT模板</vt:lpstr>
      <vt:lpstr>1_2014用友优普标准PPT模板</vt:lpstr>
      <vt:lpstr>画笔图片</vt:lpstr>
      <vt:lpstr>Visio</vt:lpstr>
      <vt:lpstr>服装行业培训</vt:lpstr>
      <vt:lpstr>PowerPoint 演示文稿</vt:lpstr>
      <vt:lpstr>PowerPoint 演示文稿</vt:lpstr>
      <vt:lpstr>服装行业分类</vt:lpstr>
      <vt:lpstr>行业简介－行业产品及技术工艺特点</vt:lpstr>
      <vt:lpstr>图解行业-服装</vt:lpstr>
      <vt:lpstr>纸样</vt:lpstr>
      <vt:lpstr>画纸样演示</vt:lpstr>
      <vt:lpstr>唛架</vt:lpstr>
      <vt:lpstr>排唛架演示</vt:lpstr>
      <vt:lpstr>服装生产基本知识</vt:lpstr>
      <vt:lpstr>服装生产单的样例</vt:lpstr>
      <vt:lpstr>服装的尺寸表</vt:lpstr>
      <vt:lpstr>服装的包装说明书</vt:lpstr>
      <vt:lpstr>裁剪</vt:lpstr>
      <vt:lpstr>车缝</vt:lpstr>
      <vt:lpstr>悬挂系统</vt:lpstr>
      <vt:lpstr>工票</vt:lpstr>
      <vt:lpstr>U8 + 服装行业整体解决方案业务流程 </vt:lpstr>
      <vt:lpstr>PowerPoint 演示文稿</vt:lpstr>
      <vt:lpstr>服装企业管理关注点</vt:lpstr>
      <vt:lpstr>PowerPoint 演示文稿</vt:lpstr>
      <vt:lpstr>中国服装企业最佳经营管理平台-分销零售解决方案</vt:lpstr>
      <vt:lpstr>连锁零售系统功能框架 </vt:lpstr>
      <vt:lpstr>零售系统</vt:lpstr>
      <vt:lpstr>中国服装企业最佳经营管理平台-分销零售解决方案</vt:lpstr>
      <vt:lpstr>U8  电商中心(B to C）整体应用架构</vt:lpstr>
      <vt:lpstr>U8多渠道的B2C销售应用体验</vt:lpstr>
      <vt:lpstr>中国服装企业最佳经营管理平台-样品管理解决方案</vt:lpstr>
      <vt:lpstr>服装行业PLM—样品报价管理</vt:lpstr>
      <vt:lpstr>样品管理</vt:lpstr>
      <vt:lpstr>中国服装企业最佳经营管理平台-报价业务解决方案</vt:lpstr>
      <vt:lpstr>实时报价</vt:lpstr>
      <vt:lpstr>中国服装企业最佳经营管理平台-计划业务解决方案</vt:lpstr>
      <vt:lpstr>服装行业客户的关注点—服装行业生产制造业务重点 </vt:lpstr>
      <vt:lpstr>物料单耗的规范化管理，杜绝浪费</vt:lpstr>
      <vt:lpstr>多种来源，多BOM版本展算</vt:lpstr>
      <vt:lpstr>齐料展望动态跟进物料信息</vt:lpstr>
      <vt:lpstr>生产任务管理</vt:lpstr>
      <vt:lpstr>可视化排程</vt:lpstr>
      <vt:lpstr>中国服装企业最佳经营管理平台-物流业务解决方案</vt:lpstr>
      <vt:lpstr>供应商、委外商管理</vt:lpstr>
      <vt:lpstr>采购订单</vt:lpstr>
      <vt:lpstr>面辅料跟踪到缸号批次</vt:lpstr>
      <vt:lpstr>装箱管理</vt:lpstr>
      <vt:lpstr>库存分析</vt:lpstr>
      <vt:lpstr>中国服装企业最佳经营管理平台-生产、委外业务解决方案</vt:lpstr>
      <vt:lpstr>裁床</vt:lpstr>
      <vt:lpstr>关键业务流程分析-车间进度采集</vt:lpstr>
      <vt:lpstr>工票使用实例 </vt:lpstr>
      <vt:lpstr>计件工资</vt:lpstr>
      <vt:lpstr>生产报表 </vt:lpstr>
      <vt:lpstr>  MES-实时数据采集-生产管理和制造执行一体化</vt:lpstr>
      <vt:lpstr>RFID系统的工作流程 </vt:lpstr>
      <vt:lpstr>RFID系统的数据管理 </vt:lpstr>
      <vt:lpstr>设备效率分析报表 </vt:lpstr>
      <vt:lpstr>样板客户简介——湖北淘宇服饰</vt:lpstr>
      <vt:lpstr>样板客户简介——湖北淘宇服饰</vt:lpstr>
      <vt:lpstr>样板客户简介——湖北淘宇服饰 </vt:lpstr>
      <vt:lpstr>RFID实施成效 </vt:lpstr>
      <vt:lpstr>PowerPoint 演示文稿</vt:lpstr>
      <vt:lpstr>服装厂使用ERP系统的一般选配</vt:lpstr>
      <vt:lpstr>主要的售前业务沟通</vt:lpstr>
      <vt:lpstr>服装插件的应用简单说明</vt:lpstr>
      <vt:lpstr>与服装行业其他竞争对手竞争策略，我们有什么优势？</vt:lpstr>
      <vt:lpstr>生成车间现场管理</vt:lpstr>
      <vt:lpstr>RFID系统的数据管理 </vt:lpstr>
      <vt:lpstr>设备效率分析报表 </vt:lpstr>
      <vt:lpstr>二维表单的应用</vt:lpstr>
      <vt:lpstr>销售问题集</vt:lpstr>
      <vt:lpstr>纺织行业的特点</vt:lpstr>
      <vt:lpstr>服装行业的主要业务特点</vt:lpstr>
      <vt:lpstr>服装企业的组织架构</vt:lpstr>
      <vt:lpstr>服装行业渠道销售模式</vt:lpstr>
      <vt:lpstr>服装零售模式</vt:lpstr>
      <vt:lpstr>服装行业的客户情况</vt:lpstr>
      <vt:lpstr>服装JIT单件流与扎流之间的对比</vt:lpstr>
      <vt:lpstr>PowerPoint 演示文稿</vt:lpstr>
      <vt:lpstr>部分成功客户列表</vt:lpstr>
      <vt:lpstr>服装行业新应用成功案例</vt:lpstr>
      <vt:lpstr>服装行业ALL-IN-ONE成功签约案例</vt:lpstr>
      <vt:lpstr>服装行业老客户深度经营案例</vt:lpstr>
      <vt:lpstr>瑞贝卡借助RFID实现生产现场可视化管理</vt:lpstr>
      <vt:lpstr>样板客户简介——湖北淘宇服饰</vt:lpstr>
      <vt:lpstr>样板客户简介——湖北淘宇服饰</vt:lpstr>
      <vt:lpstr>样板客户简介——湖北淘宇服饰 </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ss</cp:lastModifiedBy>
  <cp:revision>291</cp:revision>
  <cp:lastPrinted>1601-01-01T00:00:00Z</cp:lastPrinted>
  <dcterms:created xsi:type="dcterms:W3CDTF">2009-12-16T05:52:57Z</dcterms:created>
  <dcterms:modified xsi:type="dcterms:W3CDTF">2014-03-25T13:58:39Z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2052-6.6.0.2461</vt:lpwstr>
  </property>
</Properties>
</file>